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48" r:id="rId2"/>
  </p:sldMasterIdLst>
  <p:notesMasterIdLst>
    <p:notesMasterId r:id="rId29"/>
  </p:notesMasterIdLst>
  <p:sldIdLst>
    <p:sldId id="394" r:id="rId3"/>
    <p:sldId id="395" r:id="rId4"/>
    <p:sldId id="396" r:id="rId5"/>
    <p:sldId id="397" r:id="rId6"/>
    <p:sldId id="398" r:id="rId7"/>
    <p:sldId id="399" r:id="rId8"/>
    <p:sldId id="400" r:id="rId9"/>
    <p:sldId id="401" r:id="rId10"/>
    <p:sldId id="402" r:id="rId11"/>
    <p:sldId id="403"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2895">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L" initials="R" lastIdx="369" clrIdx="0"/>
  <p:cmAuthor id="1" name="Rachel Craven" initials="R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ECA"/>
    <a:srgbClr val="0066CC"/>
    <a:srgbClr val="FF33CC"/>
    <a:srgbClr val="2154AC"/>
    <a:srgbClr val="0A1432"/>
    <a:srgbClr val="232132"/>
    <a:srgbClr val="3D62AD"/>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11" autoAdjust="0"/>
    <p:restoredTop sz="56961" autoAdjust="0"/>
  </p:normalViewPr>
  <p:slideViewPr>
    <p:cSldViewPr snapToGrid="0" snapToObjects="1">
      <p:cViewPr varScale="1">
        <p:scale>
          <a:sx n="38" d="100"/>
          <a:sy n="38" d="100"/>
        </p:scale>
        <p:origin x="1396" y="20"/>
      </p:cViewPr>
      <p:guideLst>
        <p:guide orient="horz" pos="4319"/>
        <p:guide pos="2895"/>
      </p:guideLst>
    </p:cSldViewPr>
  </p:slideViewPr>
  <p:outlineViewPr>
    <p:cViewPr>
      <p:scale>
        <a:sx n="33" d="100"/>
        <a:sy n="33" d="100"/>
      </p:scale>
      <p:origin x="48" y="143442"/>
    </p:cViewPr>
  </p:outlineViewPr>
  <p:notesTextViewPr>
    <p:cViewPr>
      <p:scale>
        <a:sx n="100" d="100"/>
        <a:sy n="100" d="100"/>
      </p:scale>
      <p:origin x="0" y="0"/>
    </p:cViewPr>
  </p:notesTextViewPr>
  <p:sorterViewPr>
    <p:cViewPr>
      <p:scale>
        <a:sx n="100" d="100"/>
        <a:sy n="100" d="100"/>
      </p:scale>
      <p:origin x="0" y="-53712"/>
    </p:cViewPr>
  </p:sorterViewPr>
  <p:notesViewPr>
    <p:cSldViewPr snapToGrid="0" snapToObjects="1" showGuides="1">
      <p:cViewPr varScale="1">
        <p:scale>
          <a:sx n="67" d="100"/>
          <a:sy n="67" d="100"/>
        </p:scale>
        <p:origin x="-3228" y="19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2A7132CF-6D6C-4681-BEE0-5E48578B8E16}" type="datetimeFigureOut">
              <a:rPr lang="en-GB" smtClean="0"/>
              <a:t>27/08/2020</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CBD536BE-7111-426C-AF6B-9B05D67A5FD6}" type="slidenum">
              <a:rPr lang="en-GB" smtClean="0"/>
              <a:t>‹#›</a:t>
            </a:fld>
            <a:endParaRPr lang="en-GB"/>
          </a:p>
        </p:txBody>
      </p:sp>
    </p:spTree>
    <p:extLst>
      <p:ext uri="{BB962C8B-B14F-4D97-AF65-F5344CB8AC3E}">
        <p14:creationId xmlns:p14="http://schemas.microsoft.com/office/powerpoint/2010/main" val="214422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egislation.gov.uk/ukpga/1998/42/content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adass.org.uk/adassmedia/stories/Publications/Guidance/safeguarding.pdf" TargetMode="External"/><Relationship Id="rId5" Type="http://schemas.openxmlformats.org/officeDocument/2006/relationships/hyperlink" Target="https://ico.org.uk/for-organisations/guide-to-the-general-data-protection-regulation-gdpr/" TargetMode="External"/><Relationship Id="rId4" Type="http://schemas.openxmlformats.org/officeDocument/2006/relationships/hyperlink" Target="http://www.gov.uk/government/publications/care-act-2014-part-1-factsheet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hs.uk/news/2013/02February/Pages/Five-mental-disorders-genetic-links.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710377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endParaRPr lang="en-GB" dirty="0"/>
          </a:p>
          <a:p>
            <a:r>
              <a:rPr lang="en-GB" dirty="0"/>
              <a:t>Ask the health and social care worker/s for some examples of barriers that could limit an individual’s choices and stop them being included in society.</a:t>
            </a:r>
          </a:p>
          <a:p>
            <a:endParaRPr lang="en-GB" dirty="0"/>
          </a:p>
          <a:p>
            <a:r>
              <a:rPr lang="en-GB" b="1" dirty="0"/>
              <a:t>Possible answer include:</a:t>
            </a:r>
          </a:p>
          <a:p>
            <a:pPr marL="171450" indent="-171450">
              <a:buFont typeface="Arial" panose="020B0604020202020204" pitchFamily="34" charset="0"/>
              <a:buChar char="•"/>
            </a:pPr>
            <a:r>
              <a:rPr lang="en-GB" dirty="0"/>
              <a:t>The environment, for example, is a building accessible for a person who uses a wheelchair?</a:t>
            </a:r>
          </a:p>
          <a:p>
            <a:pPr marL="171450" indent="-171450">
              <a:buFont typeface="Arial" panose="020B0604020202020204" pitchFamily="34" charset="0"/>
              <a:buChar char="•"/>
            </a:pPr>
            <a:r>
              <a:rPr lang="en-GB" dirty="0"/>
              <a:t>The impact of people’s attitudes, for example, stereotyping all people with dementia as the same and assuming they will all be affected in the same way</a:t>
            </a:r>
          </a:p>
          <a:p>
            <a:pPr marL="171450" indent="-171450">
              <a:buFont typeface="Arial" panose="020B0604020202020204" pitchFamily="34" charset="0"/>
              <a:buChar char="•"/>
            </a:pPr>
            <a:r>
              <a:rPr lang="en-GB" dirty="0"/>
              <a:t>The impact of an organisation’s approach, for example, ways of working that are set to meet the needs of the organisation rather than the individual.</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16</a:t>
            </a:fld>
            <a:endParaRPr lang="en-GB"/>
          </a:p>
        </p:txBody>
      </p:sp>
    </p:spTree>
    <p:extLst>
      <p:ext uri="{BB962C8B-B14F-4D97-AF65-F5344CB8AC3E}">
        <p14:creationId xmlns:p14="http://schemas.microsoft.com/office/powerpoint/2010/main" val="205801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b="1" dirty="0"/>
          </a:p>
          <a:p>
            <a:r>
              <a:rPr lang="en-GB" b="1" dirty="0"/>
              <a:t>Environmental support:</a:t>
            </a:r>
            <a:r>
              <a:rPr lang="en-GB" b="1" baseline="0" dirty="0"/>
              <a:t> </a:t>
            </a:r>
            <a:r>
              <a:rPr lang="en-GB" dirty="0"/>
              <a:t>such as adding handrails for support in the bathroom, labelling rooms and cupboards and </a:t>
            </a:r>
            <a:r>
              <a:rPr lang="en-GB" dirty="0" err="1"/>
              <a:t>dosette</a:t>
            </a:r>
            <a:r>
              <a:rPr lang="en-GB" dirty="0"/>
              <a:t> systems to remind people to take medication.</a:t>
            </a:r>
          </a:p>
          <a:p>
            <a:r>
              <a:rPr lang="en-GB" b="1" dirty="0"/>
              <a:t>Emotional support: </a:t>
            </a:r>
            <a:r>
              <a:rPr lang="en-GB" dirty="0"/>
              <a:t>for both the person living with the condition and their family or carers. This might involve arranging a befriender or a counselling service.</a:t>
            </a:r>
          </a:p>
          <a:p>
            <a:r>
              <a:rPr lang="en-GB" b="1" dirty="0"/>
              <a:t>Practical information or additional services: </a:t>
            </a:r>
            <a:r>
              <a:rPr lang="en-GB" dirty="0"/>
              <a:t>about an individual’s condition, illness, financial and legal issues and opportunities to plan ahead should also be available. Forums, charities, helplines or support groups are all useful sources of support and information.</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17</a:t>
            </a:fld>
            <a:endParaRPr lang="en-GB"/>
          </a:p>
        </p:txBody>
      </p:sp>
    </p:spTree>
    <p:extLst>
      <p:ext uri="{BB962C8B-B14F-4D97-AF65-F5344CB8AC3E}">
        <p14:creationId xmlns:p14="http://schemas.microsoft.com/office/powerpoint/2010/main" val="373326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When recording information there are a number of points to consider:</a:t>
            </a:r>
          </a:p>
          <a:p>
            <a:pPr marL="171450" indent="-171450">
              <a:buFont typeface="Arial" panose="020B0604020202020204" pitchFamily="34" charset="0"/>
              <a:buChar char="•"/>
            </a:pPr>
            <a:r>
              <a:rPr lang="en-GB" dirty="0"/>
              <a:t>Ensure the information is accurate</a:t>
            </a:r>
          </a:p>
          <a:p>
            <a:pPr marL="171450" indent="-171450">
              <a:buFont typeface="Arial" panose="020B0604020202020204" pitchFamily="34" charset="0"/>
              <a:buChar char="•"/>
            </a:pPr>
            <a:r>
              <a:rPr lang="en-GB" dirty="0"/>
              <a:t>It should be clear, concise, and legible</a:t>
            </a:r>
          </a:p>
          <a:p>
            <a:pPr marL="171450" indent="-171450">
              <a:buFont typeface="Arial" panose="020B0604020202020204" pitchFamily="34" charset="0"/>
              <a:buChar char="•"/>
            </a:pPr>
            <a:r>
              <a:rPr lang="en-GB" dirty="0"/>
              <a:t>It should be non-ambiguous and state facts not opinions or assumptions</a:t>
            </a:r>
          </a:p>
          <a:p>
            <a:pPr marL="171450" indent="-171450">
              <a:buFont typeface="Arial" panose="020B0604020202020204" pitchFamily="34" charset="0"/>
              <a:buChar char="•"/>
            </a:pPr>
            <a:r>
              <a:rPr lang="en-GB" dirty="0"/>
              <a:t>The person involved should be given the opportunity to contribute</a:t>
            </a:r>
          </a:p>
          <a:p>
            <a:pPr marL="171450" indent="-171450">
              <a:buFont typeface="Arial" panose="020B0604020202020204" pitchFamily="34" charset="0"/>
              <a:buChar char="•"/>
            </a:pPr>
            <a:r>
              <a:rPr lang="en-GB" dirty="0"/>
              <a:t>Apply the principles of the Data Protection Act and maintain confidentiality.</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18</a:t>
            </a:fld>
            <a:endParaRPr lang="en-GB"/>
          </a:p>
        </p:txBody>
      </p:sp>
    </p:spTree>
    <p:extLst>
      <p:ext uri="{BB962C8B-B14F-4D97-AF65-F5344CB8AC3E}">
        <p14:creationId xmlns:p14="http://schemas.microsoft.com/office/powerpoint/2010/main" val="234734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endParaRPr lang="en-GB" dirty="0"/>
          </a:p>
          <a:p>
            <a:r>
              <a:rPr lang="en-GB" dirty="0"/>
              <a:t>Ask the health and social care workers to think about why it is important that conditions are diagnosed as early as possible.</a:t>
            </a:r>
          </a:p>
          <a:p>
            <a:endParaRPr lang="en-GB" b="1" dirty="0"/>
          </a:p>
          <a:p>
            <a:r>
              <a:rPr lang="en-GB" b="1" dirty="0"/>
              <a:t>Answers should include:</a:t>
            </a:r>
          </a:p>
          <a:p>
            <a:endParaRPr lang="en-GB" dirty="0"/>
          </a:p>
          <a:p>
            <a:r>
              <a:rPr lang="en-GB" b="1" dirty="0"/>
              <a:t>Clear up uncertainty</a:t>
            </a:r>
            <a:r>
              <a:rPr lang="en-GB" dirty="0"/>
              <a:t>. It can be upsetting living with symptoms like memory loss and changes in personality, particularly if you don’t understand why they are happening. As there are a number of conditions that have similar symptoms it is important that an accurate diagnosis is made. Whilst this can be difficult to hear it can clear up uncertainty and help someone to feel more in control.</a:t>
            </a:r>
          </a:p>
          <a:p>
            <a:endParaRPr lang="en-GB" dirty="0"/>
          </a:p>
          <a:p>
            <a:r>
              <a:rPr lang="en-GB" b="1" dirty="0"/>
              <a:t>Help the individual and their family and friends to plan</a:t>
            </a:r>
            <a:r>
              <a:rPr lang="en-GB" dirty="0"/>
              <a:t>. Planning for the future provides the opportunity to consider, discuss and record wishes and decisions. This is known as advance care planning; the individual makes plans about what they wish to happen while they are most able to be involved and make decisions.</a:t>
            </a:r>
          </a:p>
          <a:p>
            <a:endParaRPr lang="en-GB" dirty="0"/>
          </a:p>
          <a:p>
            <a:r>
              <a:rPr lang="en-GB" b="1" dirty="0"/>
              <a:t>Identify possible treatments and therapies</a:t>
            </a:r>
            <a:r>
              <a:rPr lang="en-GB" dirty="0"/>
              <a:t>. An individual may want to consider taking medication such as anti-dementia drugs or anti-depressants. They may also benefit from therapies such as counselling or cognitive behaviour therapy.</a:t>
            </a:r>
          </a:p>
          <a:p>
            <a:endParaRPr lang="en-GB" dirty="0"/>
          </a:p>
          <a:p>
            <a:r>
              <a:rPr lang="en-GB" b="1" dirty="0"/>
              <a:t>Provide the right information, resources and support</a:t>
            </a:r>
            <a:r>
              <a:rPr lang="en-GB" dirty="0"/>
              <a:t>. Through accessing information at an early stage someone can make best use of what is available such as support groups. They can also identify financial support that they may be entitled to.</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19</a:t>
            </a:fld>
            <a:endParaRPr lang="en-GB"/>
          </a:p>
        </p:txBody>
      </p:sp>
    </p:spTree>
    <p:extLst>
      <p:ext uri="{BB962C8B-B14F-4D97-AF65-F5344CB8AC3E}">
        <p14:creationId xmlns:p14="http://schemas.microsoft.com/office/powerpoint/2010/main" val="308512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Those living with mental health needs, dementia or a learning disability are more vulnerable to abuse. You should follow your agreed ways of working to make sure each individual is best protected from harm or abuse.</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20</a:t>
            </a:fld>
            <a:endParaRPr lang="en-GB"/>
          </a:p>
        </p:txBody>
      </p:sp>
    </p:spTree>
    <p:extLst>
      <p:ext uri="{BB962C8B-B14F-4D97-AF65-F5344CB8AC3E}">
        <p14:creationId xmlns:p14="http://schemas.microsoft.com/office/powerpoint/2010/main" val="1195032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Human Rights Act 1998: </a:t>
            </a:r>
            <a:r>
              <a:rPr lang="en-GB" dirty="0"/>
              <a:t>This identifies the fundamental rights and freedoms that all individuals have access to in the UK. It ensures that those with mental health needs, dementia or learning disabilities are also treated fairly and with respect. </a:t>
            </a:r>
            <a:r>
              <a:rPr lang="en-GB" sz="1200" u="sng" kern="1200" dirty="0">
                <a:solidFill>
                  <a:schemeClr val="tx1"/>
                </a:solidFill>
                <a:effectLst/>
                <a:latin typeface="+mn-lt"/>
                <a:ea typeface="+mn-ea"/>
                <a:cs typeface="+mn-cs"/>
                <a:hlinkClick r:id="rId3"/>
              </a:rPr>
              <a:t>www.legislation.gov.uk/ukpga/1998/42/contents</a:t>
            </a:r>
            <a:endParaRPr lang="en-GB" sz="1200" kern="1200" dirty="0">
              <a:solidFill>
                <a:schemeClr val="tx1"/>
              </a:solidFill>
              <a:effectLst/>
              <a:latin typeface="+mn-lt"/>
              <a:ea typeface="+mn-ea"/>
              <a:cs typeface="+mn-cs"/>
            </a:endParaRP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Care Act 2014: </a:t>
            </a:r>
            <a:r>
              <a:rPr lang="en-GB" dirty="0"/>
              <a:t>This puts a general duty on local authorities to promote the wellbeing of individuals. The Act makes sure that care and support provided to those with mental health needs, dementia and learning disabilities provides for their physical, mental and emotional wellbeing. It puts the focus on prevention and ensuring things don’t get worse for an individual; providing information to ensure people can make informed decisions and ensuring there are a range of services available to meet people’s needs. </a:t>
            </a:r>
            <a:r>
              <a:rPr lang="en-GB" sz="1200" u="sng" kern="1200" dirty="0">
                <a:solidFill>
                  <a:schemeClr val="tx1"/>
                </a:solidFill>
                <a:effectLst/>
                <a:latin typeface="+mn-lt"/>
                <a:ea typeface="+mn-ea"/>
                <a:cs typeface="+mn-cs"/>
                <a:hlinkClick r:id="rId4"/>
              </a:rPr>
              <a:t>www.gov.uk/government/publications/care-act-2014-part-1-factsheets</a:t>
            </a:r>
            <a:endParaRPr lang="en-GB" sz="1200" kern="1200" dirty="0">
              <a:solidFill>
                <a:schemeClr val="tx1"/>
              </a:solidFill>
              <a:effectLst/>
              <a:latin typeface="+mn-lt"/>
              <a:ea typeface="+mn-ea"/>
              <a:cs typeface="+mn-cs"/>
            </a:endParaRPr>
          </a:p>
          <a:p>
            <a:endParaRPr lang="en-GB" b="1" dirty="0"/>
          </a:p>
          <a:p>
            <a:r>
              <a:rPr lang="en-GB" sz="1200" b="1" kern="1200" dirty="0">
                <a:solidFill>
                  <a:schemeClr val="tx1"/>
                </a:solidFill>
                <a:effectLst/>
                <a:latin typeface="+mn-lt"/>
                <a:ea typeface="+mn-ea"/>
                <a:cs typeface="+mn-cs"/>
              </a:rPr>
              <a:t>The General Data Protection Regulation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GDPR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2016 </a:t>
            </a:r>
            <a:r>
              <a:rPr lang="en-GB" sz="1200" kern="1200" dirty="0">
                <a:solidFill>
                  <a:schemeClr val="tx1"/>
                </a:solidFill>
                <a:effectLst/>
                <a:latin typeface="+mn-lt"/>
                <a:ea typeface="+mn-ea"/>
                <a:cs typeface="+mn-cs"/>
              </a:rPr>
              <a:t>– this ensures that organisations maintain the protection of data. The General Data Protection Regulation makes sure that personal data held by organisations is kept confidential, not kept longer than necessary and is accurate. This includes data about an individual’s health or condition. The regulation gives individuals the right to see the data and information held about them. </a:t>
            </a:r>
          </a:p>
          <a:p>
            <a:r>
              <a:rPr lang="en-GB" sz="1200" u="sng" kern="1200" dirty="0">
                <a:solidFill>
                  <a:schemeClr val="tx1"/>
                </a:solidFill>
                <a:effectLst/>
                <a:latin typeface="+mn-lt"/>
                <a:ea typeface="+mn-ea"/>
                <a:cs typeface="+mn-cs"/>
                <a:hlinkClick r:id="rId5"/>
              </a:rPr>
              <a:t>https://ico.org.uk/for-organisations/guide-to-the-general-data-protection-regulation-gdpr/</a:t>
            </a:r>
            <a:endParaRPr lang="en-GB" sz="1200" u="sng" kern="1200" dirty="0">
              <a:solidFill>
                <a:schemeClr val="tx1"/>
              </a:solidFill>
              <a:effectLst/>
              <a:latin typeface="+mn-lt"/>
              <a:ea typeface="+mn-ea"/>
              <a:cs typeface="+mn-cs"/>
            </a:endParaRPr>
          </a:p>
          <a:p>
            <a:endParaRPr lang="en-GB" b="1" dirty="0"/>
          </a:p>
          <a:p>
            <a:r>
              <a:rPr lang="en-GB" b="1" dirty="0"/>
              <a:t>Safeguarding Adults National Framework: </a:t>
            </a:r>
            <a:r>
              <a:rPr lang="en-GB" dirty="0"/>
              <a:t>Safeguarding adults is about promoting people’s welfare and keeping them safe from harm and abuse. Individuals living with a mental health need, dementia and learning disability are particularly vulnerable and therefore services need to ensure they are working to maintain their safety. </a:t>
            </a:r>
            <a:r>
              <a:rPr lang="en-GB" sz="1200" u="sng" kern="1200" dirty="0">
                <a:solidFill>
                  <a:schemeClr val="tx1"/>
                </a:solidFill>
                <a:effectLst/>
                <a:latin typeface="+mn-lt"/>
                <a:ea typeface="+mn-ea"/>
                <a:cs typeface="+mn-cs"/>
                <a:hlinkClick r:id="rId6"/>
              </a:rPr>
              <a:t>www.adass.org.uk/adassmedia/stories/Publications/Guidance/safeguarding.pdf</a:t>
            </a:r>
            <a:endParaRPr lang="en-GB" dirty="0"/>
          </a:p>
          <a:p>
            <a:endParaRPr lang="en-GB" b="1" dirty="0"/>
          </a:p>
          <a:p>
            <a:r>
              <a:rPr lang="en-GB" b="1" dirty="0"/>
              <a:t>Fundamental Standards of Quality and Safety: </a:t>
            </a:r>
            <a:r>
              <a:rPr lang="en-GB" dirty="0"/>
              <a:t>A guide developed by the Care Quality Commission (CQC) that describes the fundamental standards of quality and safety that people using health and social care services can expect.</a:t>
            </a:r>
          </a:p>
          <a:p>
            <a:endParaRPr lang="en-GB" dirty="0"/>
          </a:p>
          <a:p>
            <a:r>
              <a:rPr lang="en-GB" sz="1200" b="1" u="sng" kern="1200" dirty="0">
                <a:solidFill>
                  <a:schemeClr val="tx1"/>
                </a:solidFill>
                <a:effectLst/>
                <a:latin typeface="+mn-lt"/>
                <a:ea typeface="+mn-ea"/>
                <a:cs typeface="+mn-cs"/>
              </a:rPr>
              <a:t>No health without mental health</a:t>
            </a:r>
            <a:r>
              <a:rPr lang="en-GB" sz="1200" kern="1200" dirty="0">
                <a:solidFill>
                  <a:schemeClr val="tx1"/>
                </a:solidFill>
                <a:effectLst/>
                <a:latin typeface="+mn-lt"/>
                <a:ea typeface="+mn-ea"/>
                <a:cs typeface="+mn-cs"/>
              </a:rPr>
              <a:t> – Which sets out the government’s plans to improve people’s mental health and wellbeing in England including identifying the services and support that is available.</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The Mental Health Act</a:t>
            </a:r>
            <a:r>
              <a:rPr lang="en-GB" sz="1200" kern="1200" dirty="0">
                <a:solidFill>
                  <a:schemeClr val="tx1"/>
                </a:solidFill>
                <a:effectLst/>
                <a:latin typeface="+mn-lt"/>
                <a:ea typeface="+mn-ea"/>
                <a:cs typeface="+mn-cs"/>
              </a:rPr>
              <a:t> – This Act ensures that processes are followed ensuring that individuals are not inappropriately detained or treated, including those with mental health conditions, dementia or learning disability. The Act also ensures that people with a serious mental health need can be treated without their consent when necessary to ensure the person does not harm themselves or others.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The Equality Act</a:t>
            </a:r>
            <a:r>
              <a:rPr lang="en-GB" sz="1200" kern="1200" dirty="0">
                <a:solidFill>
                  <a:schemeClr val="tx1"/>
                </a:solidFill>
                <a:effectLst/>
                <a:latin typeface="+mn-lt"/>
                <a:ea typeface="+mn-ea"/>
                <a:cs typeface="+mn-cs"/>
              </a:rPr>
              <a:t> – The is Act provides legal protection from discrimination in the workplace and in wider society for those with protected characteristics which include disability. In addition, the Act states that reasonable adjustments to the workplace or place. </a:t>
            </a:r>
            <a:endParaRPr lang="en-GB" dirty="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21</a:t>
            </a:fld>
            <a:endParaRPr lang="en-GB"/>
          </a:p>
        </p:txBody>
      </p:sp>
    </p:spTree>
    <p:extLst>
      <p:ext uri="{BB962C8B-B14F-4D97-AF65-F5344CB8AC3E}">
        <p14:creationId xmlns:p14="http://schemas.microsoft.com/office/powerpoint/2010/main" val="294720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b="1" dirty="0"/>
              <a:t>1</a:t>
            </a:r>
            <a:r>
              <a:rPr lang="en-GB" dirty="0"/>
              <a:t>. Does the person have an impairment, or a disturbance in the functioning of their mind or brain? This can include, for example, conditions associated with mental illness, concussion, or symptoms of drug or alcohol abuse.</a:t>
            </a:r>
          </a:p>
          <a:p>
            <a:r>
              <a:rPr lang="en-GB" b="1" dirty="0"/>
              <a:t>2</a:t>
            </a:r>
            <a:r>
              <a:rPr lang="en-GB" dirty="0"/>
              <a:t>. Does the impairment or disturbance mean that the person is unable to make a specific decision when they need to? You should offer appropriate and practical support to achieve this before applying this stage of the test.</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22</a:t>
            </a:fld>
            <a:endParaRPr lang="en-GB"/>
          </a:p>
        </p:txBody>
      </p:sp>
    </p:spTree>
    <p:extLst>
      <p:ext uri="{BB962C8B-B14F-4D97-AF65-F5344CB8AC3E}">
        <p14:creationId xmlns:p14="http://schemas.microsoft.com/office/powerpoint/2010/main" val="1766885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There are five key principles that everyone must follow when assessing capacity, these are:</a:t>
            </a:r>
          </a:p>
          <a:p>
            <a:pPr marL="171450" indent="-171450">
              <a:buFont typeface="Arial" panose="020B0604020202020204" pitchFamily="34" charset="0"/>
              <a:buChar char="•"/>
            </a:pPr>
            <a:r>
              <a:rPr lang="en-GB" dirty="0"/>
              <a:t>Always assume that the person can make their own decision</a:t>
            </a:r>
          </a:p>
          <a:p>
            <a:pPr marL="171450" indent="-171450">
              <a:buFont typeface="Arial" panose="020B0604020202020204" pitchFamily="34" charset="0"/>
              <a:buChar char="•"/>
            </a:pPr>
            <a:r>
              <a:rPr lang="en-GB" dirty="0"/>
              <a:t>Ensure all possible support is provided to make sure the person can make their own decision</a:t>
            </a:r>
          </a:p>
          <a:p>
            <a:pPr marL="171450" indent="-171450">
              <a:buFont typeface="Arial" panose="020B0604020202020204" pitchFamily="34" charset="0"/>
              <a:buChar char="•"/>
            </a:pPr>
            <a:r>
              <a:rPr lang="en-GB" dirty="0"/>
              <a:t>Do not assume someone cannot make a decision because you feel they are making an unwise or unsafe decision</a:t>
            </a:r>
          </a:p>
          <a:p>
            <a:pPr marL="171450" indent="-171450">
              <a:buFont typeface="Arial" panose="020B0604020202020204" pitchFamily="34" charset="0"/>
              <a:buChar char="•"/>
            </a:pPr>
            <a:r>
              <a:rPr lang="en-GB" dirty="0"/>
              <a:t>If it has been identified that the person cannot make a decision, someone can make a decision that is deemed to be in that person’s best interest</a:t>
            </a:r>
          </a:p>
          <a:p>
            <a:pPr marL="171450" indent="-171450">
              <a:buFont typeface="Arial" panose="020B0604020202020204" pitchFamily="34" charset="0"/>
              <a:buChar char="•"/>
            </a:pPr>
            <a:r>
              <a:rPr lang="en-GB" dirty="0"/>
              <a:t>If a person makes a decision on behalf of the individual, this must be the least restrictive option.</a:t>
            </a:r>
          </a:p>
          <a:p>
            <a:endParaRPr lang="en-GB" dirty="0"/>
          </a:p>
          <a:p>
            <a:r>
              <a:rPr lang="en-GB" dirty="0"/>
              <a:t>A Mental Capacity assessment is decision-specific and the principles must be applied to individual decisions. It is important to remember that an individual may lack the capacity to make a specific complex decision but this does not mean that they lack capacity to make all decisions.</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23</a:t>
            </a:fld>
            <a:endParaRPr lang="en-GB"/>
          </a:p>
        </p:txBody>
      </p:sp>
    </p:spTree>
    <p:extLst>
      <p:ext uri="{BB962C8B-B14F-4D97-AF65-F5344CB8AC3E}">
        <p14:creationId xmlns:p14="http://schemas.microsoft.com/office/powerpoint/2010/main" val="2449497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p>
          <a:p>
            <a:endParaRPr lang="en-GB" b="1" dirty="0"/>
          </a:p>
          <a:p>
            <a:r>
              <a:rPr lang="en-GB" b="0" dirty="0"/>
              <a:t>A – Hallucinations and delusions are symptoms which are associated with psychosis and psychotic episodes.</a:t>
            </a:r>
          </a:p>
          <a:p>
            <a:r>
              <a:rPr lang="en-GB" b="0" dirty="0"/>
              <a:t>B – Most people experience feelings of sadness at some point in their life however major depression is characterised by long term feelings of hopelessness and negativity.</a:t>
            </a:r>
          </a:p>
          <a:p>
            <a:r>
              <a:rPr lang="en-GB" b="0" dirty="0"/>
              <a:t>C – Feelings of hopelessness  and negativity that do not go away quickly are a symptom of major depression</a:t>
            </a:r>
          </a:p>
          <a:p>
            <a:r>
              <a:rPr lang="en-GB" b="0" dirty="0"/>
              <a:t>D – Extremes of emotion are common symptoms of bipolar disorder.</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endParaRPr lang="en-GB" b="0" dirty="0"/>
          </a:p>
          <a:p>
            <a:r>
              <a:rPr lang="en-GB" dirty="0"/>
              <a:t>A – It is important that the individual’s care and support meets their individual, changing needs. You should raise your concerns with the people who need to know following agreed ways of working to reduce lost or misinterpreted information.</a:t>
            </a:r>
          </a:p>
          <a:p>
            <a:r>
              <a:rPr lang="en-GB" dirty="0"/>
              <a:t>B – If you are concerned that an individual's care and support needs are not being met you should report your concerns</a:t>
            </a:r>
          </a:p>
          <a:p>
            <a:r>
              <a:rPr lang="en-GB" dirty="0"/>
              <a:t>C – You should only share information with those who ‘need to know’ that is, those who are involved in providing care and support </a:t>
            </a:r>
          </a:p>
          <a:p>
            <a:r>
              <a:rPr lang="en-GB" dirty="0"/>
              <a:t>D – You should follow the agreed ways of working for your organisation. If the needs of the individual remain unmet you may need to follow the whistleblowing procedure.</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pPr marL="171450" indent="-171450">
              <a:buFont typeface="Arial" panose="020B0604020202020204" pitchFamily="34" charset="0"/>
              <a:buChar char="•"/>
            </a:pPr>
            <a:r>
              <a:rPr lang="en-GB" dirty="0"/>
              <a:t>Symptoms of depression can last for a couple of weeks, a number of months or longer.</a:t>
            </a:r>
          </a:p>
          <a:p>
            <a:pPr marL="171450" indent="-171450">
              <a:buFont typeface="Arial" panose="020B0604020202020204" pitchFamily="34" charset="0"/>
              <a:buChar char="•"/>
            </a:pPr>
            <a:r>
              <a:rPr lang="en-GB" dirty="0"/>
              <a:t>Living with depression can affect how an individual sees themselves. This can lead to them not engaging in a social life, with family or their work. </a:t>
            </a:r>
          </a:p>
          <a:p>
            <a:pPr marL="171450" indent="-171450">
              <a:buFont typeface="Arial" panose="020B0604020202020204" pitchFamily="34" charset="0"/>
              <a:buChar char="•"/>
            </a:pPr>
            <a:r>
              <a:rPr lang="en-GB" dirty="0"/>
              <a:t>Depression is a treatable illness with recognised symptoms. </a:t>
            </a:r>
          </a:p>
          <a:p>
            <a:pPr marL="171450" indent="-171450">
              <a:buFont typeface="Arial" panose="020B0604020202020204" pitchFamily="34" charset="0"/>
              <a:buChar char="•"/>
            </a:pPr>
            <a:r>
              <a:rPr lang="en-GB" dirty="0"/>
              <a:t>Having the opportunity to talk and share how they feel can help some people. </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5</a:t>
            </a:fld>
            <a:endParaRPr lang="en-GB"/>
          </a:p>
        </p:txBody>
      </p:sp>
    </p:spTree>
    <p:extLst>
      <p:ext uri="{BB962C8B-B14F-4D97-AF65-F5344CB8AC3E}">
        <p14:creationId xmlns:p14="http://schemas.microsoft.com/office/powerpoint/2010/main" val="353759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Trainer should ask class why they chose the correct answer.</a:t>
            </a:r>
            <a:endParaRPr lang="en-GB" b="1" dirty="0"/>
          </a:p>
          <a:p>
            <a:endParaRPr lang="en-GB" b="1" dirty="0"/>
          </a:p>
          <a:p>
            <a:r>
              <a:rPr lang="en-GB" b="1" dirty="0"/>
              <a:t>Feedback</a:t>
            </a:r>
          </a:p>
          <a:p>
            <a:endParaRPr lang="en-GB" b="1" dirty="0"/>
          </a:p>
          <a:p>
            <a:r>
              <a:rPr lang="en-GB" b="0" dirty="0"/>
              <a:t>A – Stigma and stereotypes should be challenged whenever they are identified. Early diagnosis enables the individual to get appropriate care and support and enables them and their families to make plans for the future.</a:t>
            </a:r>
          </a:p>
          <a:p>
            <a:r>
              <a:rPr lang="en-GB" b="0" dirty="0"/>
              <a:t>B – The social model of disability states that disability is caused by the way society is organised, rather than by a person’s impairment or difference. Early diagnosis enables the individual to get appropriate care and support and enables them and their families to make plans for the future.</a:t>
            </a:r>
          </a:p>
          <a:p>
            <a:r>
              <a:rPr lang="en-GB" b="0" dirty="0"/>
              <a:t>C – Early diagnosis enables the individual to get appropriate care and support and enables them and their families to make plans for the future. It also ends uncertainty and enables people to find appropriate therapies and treatments.</a:t>
            </a:r>
          </a:p>
          <a:p>
            <a:r>
              <a:rPr lang="en-GB" b="0" dirty="0"/>
              <a:t>D – The individual could get a second opinion however, some of the major benefits of early diagnosis are getting appropriate care and support and making plans for the future.</a:t>
            </a:r>
          </a:p>
        </p:txBody>
      </p:sp>
      <p:sp>
        <p:nvSpPr>
          <p:cNvPr id="4" name="Slide Number Placeholder 3"/>
          <p:cNvSpPr>
            <a:spLocks noGrp="1"/>
          </p:cNvSpPr>
          <p:nvPr>
            <p:ph type="sldNum" sz="quarter" idx="10"/>
          </p:nvPr>
        </p:nvSpPr>
        <p:spPr/>
        <p:txBody>
          <a:bodyPr/>
          <a:lstStyle/>
          <a:p>
            <a:fld id="{CBD536BE-7111-426C-AF6B-9B05D67A5FD6}"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96276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b="1" dirty="0"/>
          </a:p>
          <a:p>
            <a:r>
              <a:rPr lang="en-GB" b="1" dirty="0"/>
              <a:t>Physical symptoms </a:t>
            </a:r>
            <a:r>
              <a:rPr lang="en-GB" dirty="0"/>
              <a:t>such as increased heart rate, difficulty breathing and dizziness</a:t>
            </a:r>
          </a:p>
          <a:p>
            <a:r>
              <a:rPr lang="en-GB" b="1" dirty="0"/>
              <a:t>Psychological symptoms </a:t>
            </a:r>
            <a:r>
              <a:rPr lang="en-GB" dirty="0"/>
              <a:t>such as feeling a loss of control, thinking that you might die or have a heart attack, and feelings of wanting to escape or run away</a:t>
            </a:r>
          </a:p>
          <a:p>
            <a:r>
              <a:rPr lang="en-GB" b="1" dirty="0"/>
              <a:t>Cognitive symptoms </a:t>
            </a:r>
            <a:r>
              <a:rPr lang="en-GB" dirty="0"/>
              <a:t>such as changes to your thought processes, thinking negative thoughts repeatedly</a:t>
            </a:r>
          </a:p>
          <a:p>
            <a:r>
              <a:rPr lang="en-GB" b="1" dirty="0"/>
              <a:t>Behavioural or social symptoms </a:t>
            </a:r>
            <a:r>
              <a:rPr lang="en-GB" dirty="0"/>
              <a:t>such as not wanting to leave the house, abusing substances such as alcohol or drugs or behaving in ways that affect your relationships. Individuals may stop going out with friends, or to places such as the supermarket, as they are worried about how they might feel when they are there.</a:t>
            </a:r>
          </a:p>
          <a:p>
            <a:endParaRPr lang="en-GB" dirty="0"/>
          </a:p>
          <a:p>
            <a:r>
              <a:rPr lang="en-GB" dirty="0"/>
              <a:t>There are treatments which help alleviate the symptoms of anxiety such as cognitive behavioural therapy (CBT). This helps someone to talk about their condition and manage the effects by trying to change the way they think.</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6</a:t>
            </a:fld>
            <a:endParaRPr lang="en-GB"/>
          </a:p>
        </p:txBody>
      </p:sp>
    </p:spTree>
    <p:extLst>
      <p:ext uri="{BB962C8B-B14F-4D97-AF65-F5344CB8AC3E}">
        <p14:creationId xmlns:p14="http://schemas.microsoft.com/office/powerpoint/2010/main" val="152643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NHS Choices say that around 3 in 100 people will have at least one experience of psychosis.</a:t>
            </a:r>
          </a:p>
          <a:p>
            <a:endParaRPr lang="en-GB" dirty="0"/>
          </a:p>
          <a:p>
            <a:r>
              <a:rPr lang="en-GB" b="1" dirty="0"/>
              <a:t>Schizophrenia:</a:t>
            </a:r>
            <a:r>
              <a:rPr lang="en-GB" b="1" baseline="0" dirty="0"/>
              <a:t> </a:t>
            </a:r>
            <a:r>
              <a:rPr lang="en-GB" dirty="0"/>
              <a:t>This condition can be described as having a break from reality, when it is difficult to understand what is real and what is in their own thoughts. Symptoms could include: hallucinations, delusions and changes in behaviour.</a:t>
            </a:r>
          </a:p>
          <a:p>
            <a:r>
              <a:rPr lang="en-GB" b="1" dirty="0"/>
              <a:t>Bipolar disorder:</a:t>
            </a:r>
            <a:r>
              <a:rPr lang="en-GB" b="1" baseline="0" dirty="0"/>
              <a:t> </a:t>
            </a:r>
            <a:r>
              <a:rPr lang="en-GB" dirty="0"/>
              <a:t>This condition affects a person’s moods and means they can go from one extreme mood to another alongside having feelings of depression.</a:t>
            </a:r>
          </a:p>
          <a:p>
            <a:endParaRPr lang="en-GB" dirty="0"/>
          </a:p>
          <a:p>
            <a:r>
              <a:rPr lang="en-GB" b="1" dirty="0"/>
              <a:t>Hallucinations:</a:t>
            </a:r>
            <a:r>
              <a:rPr lang="en-GB" b="1" baseline="0" dirty="0"/>
              <a:t> </a:t>
            </a:r>
            <a:r>
              <a:rPr lang="en-GB" dirty="0"/>
              <a:t>where a person sees or hears things that aren’t real but are very real to them.  They can also include feeling, smelling or tasting things that aren’t real. </a:t>
            </a:r>
          </a:p>
          <a:p>
            <a:r>
              <a:rPr lang="en-GB" b="1" dirty="0"/>
              <a:t>Delusions:</a:t>
            </a:r>
            <a:r>
              <a:rPr lang="en-GB" b="1" baseline="0" dirty="0"/>
              <a:t> </a:t>
            </a:r>
            <a:r>
              <a:rPr lang="en-GB" dirty="0"/>
              <a:t>where a person believes things that aren’t true, for example believing that someone is spying on them.</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7</a:t>
            </a:fld>
            <a:endParaRPr lang="en-GB"/>
          </a:p>
        </p:txBody>
      </p:sp>
    </p:spTree>
    <p:extLst>
      <p:ext uri="{BB962C8B-B14F-4D97-AF65-F5344CB8AC3E}">
        <p14:creationId xmlns:p14="http://schemas.microsoft.com/office/powerpoint/2010/main" val="150295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b="1" dirty="0"/>
              <a:t>A traumatic event</a:t>
            </a:r>
            <a:r>
              <a:rPr lang="en-GB" dirty="0"/>
              <a:t>, such as an accident, a death in the family or as a result of war (Post Traumatic Stress Disorder (PTSD)</a:t>
            </a:r>
          </a:p>
          <a:p>
            <a:r>
              <a:rPr lang="en-GB" b="1" dirty="0"/>
              <a:t>A chemical imbalance </a:t>
            </a:r>
            <a:r>
              <a:rPr lang="en-GB" dirty="0"/>
              <a:t>in the brain</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Genetics</a:t>
            </a:r>
            <a:r>
              <a:rPr lang="en-GB" dirty="0"/>
              <a:t>, for example, a person’s additional needs may be due to their DNA. </a:t>
            </a:r>
            <a:r>
              <a:rPr lang="en-GB" sz="1200" u="sng" kern="1200" dirty="0">
                <a:solidFill>
                  <a:schemeClr val="tx1"/>
                </a:solidFill>
                <a:effectLst/>
                <a:latin typeface="+mn-lt"/>
                <a:ea typeface="+mn-ea"/>
                <a:cs typeface="+mn-cs"/>
                <a:hlinkClick r:id="rId3"/>
              </a:rPr>
              <a:t>www.nhs.uk/news/2013/02February/Pages/Five-mental-disorders-genetic-links.aspx</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8</a:t>
            </a:fld>
            <a:endParaRPr lang="en-GB"/>
          </a:p>
        </p:txBody>
      </p:sp>
    </p:spTree>
    <p:extLst>
      <p:ext uri="{BB962C8B-B14F-4D97-AF65-F5344CB8AC3E}">
        <p14:creationId xmlns:p14="http://schemas.microsoft.com/office/powerpoint/2010/main" val="93572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The Alzheimer’s Society estimate there are over 100 different conditions that fall under the dementia umbrella.</a:t>
            </a:r>
          </a:p>
          <a:p>
            <a:endParaRPr lang="en-GB" dirty="0"/>
          </a:p>
          <a:p>
            <a:r>
              <a:rPr lang="en-GB" dirty="0"/>
              <a:t>Someone who experiences dementia may feel confused, frustrated and frightened. A common symptom is short term memory loss; the individual finds it difficult to remember recent events or conversations. This can lead to them repeating stories or asking the same question over and over again.</a:t>
            </a:r>
          </a:p>
          <a:p>
            <a:endParaRPr lang="en-GB" dirty="0"/>
          </a:p>
          <a:p>
            <a:r>
              <a:rPr lang="en-GB" dirty="0"/>
              <a:t>Dementia is often thought to be a condition that only affects older people. However, dementia can affect anyone, at any age. The Alzheimer’s Society estimates that there are more than 40,000 people under the age of 65 living with dementia.</a:t>
            </a:r>
          </a:p>
          <a:p>
            <a:endParaRPr lang="en-GB" dirty="0"/>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9</a:t>
            </a:fld>
            <a:endParaRPr lang="en-GB"/>
          </a:p>
        </p:txBody>
      </p:sp>
    </p:spTree>
    <p:extLst>
      <p:ext uri="{BB962C8B-B14F-4D97-AF65-F5344CB8AC3E}">
        <p14:creationId xmlns:p14="http://schemas.microsoft.com/office/powerpoint/2010/main" val="2670443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endParaRPr lang="en-GB" dirty="0"/>
          </a:p>
          <a:p>
            <a:r>
              <a:rPr lang="en-GB" dirty="0"/>
              <a:t>Ask the health and social care worker/s to consider how the support provided could affect the experience of a person who has dementia. Use one of the scenarios below or use one of your own.</a:t>
            </a:r>
          </a:p>
          <a:p>
            <a:endParaRPr lang="en-GB" b="1" dirty="0"/>
          </a:p>
          <a:p>
            <a:r>
              <a:rPr lang="en-GB" b="1" dirty="0"/>
              <a:t>Scenario 1</a:t>
            </a:r>
          </a:p>
          <a:p>
            <a:r>
              <a:rPr lang="en-GB" dirty="0"/>
              <a:t>Josie has dementia. She values her independence but is finding it increasingly difficult to remember where things are in her home and when to take her medication.</a:t>
            </a:r>
          </a:p>
          <a:p>
            <a:r>
              <a:rPr lang="en-GB" dirty="0"/>
              <a:t>a) The worker supporting her tells her that living with dementia is a slippery slope and things are only going to get worse for her.</a:t>
            </a:r>
          </a:p>
          <a:p>
            <a:r>
              <a:rPr lang="en-GB" dirty="0"/>
              <a:t>b) The worker supporting her suggests that they arrange for her to have an assessment of her needs and research ways of supporting her to remain in her own home for longer such as labelling cupboards and using </a:t>
            </a:r>
            <a:r>
              <a:rPr lang="en-GB" dirty="0" err="1"/>
              <a:t>dosette</a:t>
            </a:r>
            <a:r>
              <a:rPr lang="en-GB" dirty="0"/>
              <a:t> boxes.</a:t>
            </a:r>
          </a:p>
          <a:p>
            <a:endParaRPr lang="en-GB" b="1" dirty="0"/>
          </a:p>
          <a:p>
            <a:r>
              <a:rPr lang="en-GB" b="1" dirty="0"/>
              <a:t>Scenario 2</a:t>
            </a:r>
          </a:p>
          <a:p>
            <a:r>
              <a:rPr lang="en-GB" dirty="0"/>
              <a:t>William has been living with dementia for some years. He is admitted to hospital after a fall. </a:t>
            </a:r>
          </a:p>
          <a:p>
            <a:r>
              <a:rPr lang="en-GB" dirty="0"/>
              <a:t>Workers supporting William don’t ask him about what he wants. They tell him not to worry, that he will be looked after and that the medical professionals know what to do for the best.  They do not involve him in day to day decisions or in decisions about his care. </a:t>
            </a:r>
          </a:p>
          <a:p>
            <a:r>
              <a:rPr lang="en-GB" dirty="0"/>
              <a:t>Workers supporting William talk to him about what he wants and what he needs. He and his support network are involved in all decisions from his rehabilitation treatment and adaptations to support him to live as independently as possible to day-to-day decisions about what to eat and what to wear.</a:t>
            </a:r>
          </a:p>
          <a:p>
            <a:endParaRPr lang="en-GB" dirty="0"/>
          </a:p>
          <a:p>
            <a:r>
              <a:rPr lang="en-GB" b="1" dirty="0"/>
              <a:t>Answers should include:</a:t>
            </a:r>
          </a:p>
          <a:p>
            <a:r>
              <a:rPr lang="en-GB" dirty="0"/>
              <a:t>Working in negative ways could lead to the individual experiencing feelings of despair and depression.  Ignoring the individual’s wishes means that the worker is not working in a person centred way. The individual may feel that they are no longer in control of her own life or of the care that they receive. They may have feelings of hopelessness, worthlessness and experience a loss of a loss of self esteem.</a:t>
            </a:r>
          </a:p>
          <a:p>
            <a:r>
              <a:rPr lang="en-GB" dirty="0"/>
              <a:t>Working in positive ways that show respect for the individual’s wishes will help to promote the individual's feeling of self-worth, dignity and self-esteem.  They will be more likely to engage in therapies and support groups that can improve their experience of living with the condition.</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10</a:t>
            </a:fld>
            <a:endParaRPr lang="en-GB"/>
          </a:p>
        </p:txBody>
      </p:sp>
    </p:spTree>
    <p:extLst>
      <p:ext uri="{BB962C8B-B14F-4D97-AF65-F5344CB8AC3E}">
        <p14:creationId xmlns:p14="http://schemas.microsoft.com/office/powerpoint/2010/main" val="317602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Information</a:t>
            </a:r>
          </a:p>
          <a:p>
            <a:endParaRPr lang="en-GB" dirty="0"/>
          </a:p>
          <a:p>
            <a:r>
              <a:rPr lang="en-GB" dirty="0"/>
              <a:t>The cause of learning disabilities is not always known but they can be due to: </a:t>
            </a:r>
          </a:p>
          <a:p>
            <a:pPr marL="171450" indent="-171450">
              <a:buFont typeface="Arial" panose="020B0604020202020204" pitchFamily="34" charset="0"/>
              <a:buChar char="•"/>
            </a:pPr>
            <a:r>
              <a:rPr lang="en-GB" dirty="0"/>
              <a:t>Complications during birth which can lead to lack of oxygen</a:t>
            </a:r>
          </a:p>
          <a:p>
            <a:pPr marL="171450" indent="-171450">
              <a:buFont typeface="Arial" panose="020B0604020202020204" pitchFamily="34" charset="0"/>
              <a:buChar char="•"/>
            </a:pPr>
            <a:r>
              <a:rPr lang="en-GB" dirty="0"/>
              <a:t>Genetic conditions such as Down’s Syndrome which happens as a result of an extra chromosome. This leads to impairments in both cognitive ability and physical growth that range from mild to moderate developmental disabilities</a:t>
            </a:r>
          </a:p>
          <a:p>
            <a:pPr marL="171450" indent="-171450">
              <a:buFont typeface="Arial" panose="020B0604020202020204" pitchFamily="34" charset="0"/>
              <a:buChar char="•"/>
            </a:pPr>
            <a:r>
              <a:rPr lang="en-GB" dirty="0"/>
              <a:t>Illness or injury in childhood which has affected the brain such as meningitis.</a:t>
            </a:r>
          </a:p>
          <a:p>
            <a:endParaRPr lang="en-GB" dirty="0"/>
          </a:p>
          <a:p>
            <a:r>
              <a:rPr lang="en-GB" dirty="0"/>
              <a:t>In most cases living with a learning disability will have a lifelong impact but this will vary depending on the type of learning disability and the severity of the condition.</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12</a:t>
            </a:fld>
            <a:endParaRPr lang="en-GB"/>
          </a:p>
        </p:txBody>
      </p:sp>
    </p:spTree>
    <p:extLst>
      <p:ext uri="{BB962C8B-B14F-4D97-AF65-F5344CB8AC3E}">
        <p14:creationId xmlns:p14="http://schemas.microsoft.com/office/powerpoint/2010/main" val="106279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a:t>
            </a:r>
          </a:p>
          <a:p>
            <a:endParaRPr lang="en-GB" dirty="0"/>
          </a:p>
          <a:p>
            <a:r>
              <a:rPr lang="en-GB" dirty="0"/>
              <a:t>Ask the health and social care worker/s for examples of how they can promote positive attitudes in their own workplace.</a:t>
            </a:r>
          </a:p>
          <a:p>
            <a:endParaRPr lang="en-GB" dirty="0"/>
          </a:p>
        </p:txBody>
      </p:sp>
      <p:sp>
        <p:nvSpPr>
          <p:cNvPr id="4" name="Slide Number Placeholder 3"/>
          <p:cNvSpPr>
            <a:spLocks noGrp="1"/>
          </p:cNvSpPr>
          <p:nvPr>
            <p:ph type="sldNum" sz="quarter" idx="10"/>
          </p:nvPr>
        </p:nvSpPr>
        <p:spPr/>
        <p:txBody>
          <a:bodyPr/>
          <a:lstStyle/>
          <a:p>
            <a:fld id="{CBD536BE-7111-426C-AF6B-9B05D67A5FD6}" type="slidenum">
              <a:rPr lang="en-GB" smtClean="0"/>
              <a:t>15</a:t>
            </a:fld>
            <a:endParaRPr lang="en-GB"/>
          </a:p>
        </p:txBody>
      </p:sp>
    </p:spTree>
    <p:extLst>
      <p:ext uri="{BB962C8B-B14F-4D97-AF65-F5344CB8AC3E}">
        <p14:creationId xmlns:p14="http://schemas.microsoft.com/office/powerpoint/2010/main" val="258678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4278827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86107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308977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3999" cy="6356350"/>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95558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06458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3142643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7256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2785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31982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413025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16836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635428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724521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1891047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4AAEDA3-ABB2-CB4A-BFC1-206BB2E052CF}" type="datetimeFigureOut">
              <a:rPr lang="en-US" smtClean="0"/>
              <a:t>8/27/2020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225CB5A-0052-F942-B768-C7CF0EE1FBBF}" type="slidenum">
              <a:rPr lang="en-US" smtClean="0"/>
              <a:t>‹#›</a:t>
            </a:fld>
            <a:endParaRPr lang="en-US"/>
          </a:p>
        </p:txBody>
      </p:sp>
    </p:spTree>
    <p:extLst>
      <p:ext uri="{BB962C8B-B14F-4D97-AF65-F5344CB8AC3E}">
        <p14:creationId xmlns:p14="http://schemas.microsoft.com/office/powerpoint/2010/main" val="29608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7522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70640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238327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6567" y="2434455"/>
            <a:ext cx="5275459" cy="286193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119979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45916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72970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D99AB92-7330-44CD-A6E8-F819D7140693}" type="datetimeFigureOut">
              <a:rPr lang="en-GB" smtClean="0"/>
              <a:t>27/08/2020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B1B6ADF-30FC-4A23-B8DD-7890D33EF742}" type="slidenum">
              <a:rPr lang="en-GB" smtClean="0"/>
              <a:t>‹#›</a:t>
            </a:fld>
            <a:endParaRPr lang="en-GB"/>
          </a:p>
        </p:txBody>
      </p:sp>
    </p:spTree>
    <p:extLst>
      <p:ext uri="{BB962C8B-B14F-4D97-AF65-F5344CB8AC3E}">
        <p14:creationId xmlns:p14="http://schemas.microsoft.com/office/powerpoint/2010/main" val="391736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1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 Target="../slides/slide1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4000" cy="6858000"/>
          </a:xfrm>
          <a:prstGeom prst="rect">
            <a:avLst/>
          </a:prstGeom>
          <a:gradFill>
            <a:gsLst>
              <a:gs pos="11000">
                <a:srgbClr val="002060"/>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p:cNvSpPr txBox="1">
            <a:spLocks/>
          </p:cNvSpPr>
          <p:nvPr/>
        </p:nvSpPr>
        <p:spPr>
          <a:xfrm>
            <a:off x="163442" y="1668488"/>
            <a:ext cx="6843002" cy="55217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b="0" dirty="0">
                <a:solidFill>
                  <a:srgbClr val="002060"/>
                </a:solidFill>
              </a:rPr>
              <a:t>The CARE CERTIFICATE</a:t>
            </a:r>
            <a:endParaRPr lang="en-GB" sz="2400" b="0" dirty="0">
              <a:solidFill>
                <a:srgbClr val="002060"/>
              </a:solidFill>
            </a:endParaRPr>
          </a:p>
        </p:txBody>
      </p:sp>
      <p:sp>
        <p:nvSpPr>
          <p:cNvPr id="20" name="Text Box 28"/>
          <p:cNvSpPr txBox="1">
            <a:spLocks noChangeArrowheads="1"/>
          </p:cNvSpPr>
          <p:nvPr/>
        </p:nvSpPr>
        <p:spPr bwMode="auto">
          <a:xfrm>
            <a:off x="5212676" y="6385713"/>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chemeClr val="bg1"/>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chemeClr val="bg1"/>
              </a:solidFill>
              <a:effectLst/>
              <a:latin typeface="Arial" panose="020B0604020202020204" pitchFamily="34" charset="0"/>
              <a:cs typeface="Arial" panose="020B0604020202020204" pitchFamily="34" charset="0"/>
            </a:endParaRPr>
          </a:p>
        </p:txBody>
      </p:sp>
      <p:sp>
        <p:nvSpPr>
          <p:cNvPr id="21" name="Chevron 20">
            <a:hlinkClick r:id="" action="ppaction://hlinkshowjump?jump=nextslide"/>
          </p:cNvPr>
          <p:cNvSpPr/>
          <p:nvPr/>
        </p:nvSpPr>
        <p:spPr>
          <a:xfrm>
            <a:off x="4855998"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Chevron 21">
            <a:hlinkClick r:id="" action="ppaction://hlinkshowjump?jump=previousslide"/>
          </p:cNvPr>
          <p:cNvSpPr/>
          <p:nvPr/>
        </p:nvSpPr>
        <p:spPr>
          <a:xfrm rot="10800000">
            <a:off x="4041585" y="6472397"/>
            <a:ext cx="226053" cy="22605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8" name="Picture 7">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chemeClr val="bg1"/>
            </a:solidFill>
          </a:ln>
        </p:spPr>
      </p:pic>
    </p:spTree>
    <p:extLst>
      <p:ext uri="{BB962C8B-B14F-4D97-AF65-F5344CB8AC3E}">
        <p14:creationId xmlns:p14="http://schemas.microsoft.com/office/powerpoint/2010/main" val="12567998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20632" y="0"/>
            <a:ext cx="9164632" cy="1009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55325" y="87202"/>
            <a:ext cx="7223798" cy="92023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0" name="Text Box 28"/>
          <p:cNvSpPr txBox="1">
            <a:spLocks noChangeArrowheads="1"/>
          </p:cNvSpPr>
          <p:nvPr/>
        </p:nvSpPr>
        <p:spPr bwMode="auto">
          <a:xfrm>
            <a:off x="5212676" y="6373838"/>
            <a:ext cx="647700" cy="290513"/>
          </a:xfrm>
          <a:prstGeom prst="rect">
            <a:avLst/>
          </a:prstGeom>
          <a:noFill/>
          <a:ln>
            <a:noFill/>
          </a:ln>
          <a:effectLst/>
          <a:extLst>
            <a:ext uri="{909E8E84-426E-40DD-AFC4-6F175D3DCCD1}">
              <a14:hiddenFill xmlns:a14="http://schemas.microsoft.com/office/drawing/2010/mai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lnSpc>
                <a:spcPct val="100000"/>
              </a:lnSpc>
              <a:buFontTx/>
              <a:buNone/>
            </a:pPr>
            <a:fld id="{13EAF074-EBD3-3449-94F7-95AB91E0F6D5}" type="slidenum">
              <a:rPr lang="en-GB" sz="1300" b="1" i="0">
                <a:solidFill>
                  <a:srgbClr val="002060"/>
                </a:solidFill>
                <a:effectLst/>
                <a:latin typeface="Arial" panose="020B0604020202020204" pitchFamily="34" charset="0"/>
                <a:cs typeface="Arial" panose="020B0604020202020204" pitchFamily="34" charset="0"/>
              </a:rPr>
              <a:pPr algn="ctr" eaLnBrk="0" hangingPunct="0">
                <a:lnSpc>
                  <a:spcPct val="100000"/>
                </a:lnSpc>
                <a:buFontTx/>
                <a:buNone/>
              </a:pPr>
              <a:t>‹#›</a:t>
            </a:fld>
            <a:endParaRPr lang="en-GB" sz="1300" b="1" i="0" dirty="0">
              <a:solidFill>
                <a:srgbClr val="002060"/>
              </a:solidFill>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55325" y="1320673"/>
            <a:ext cx="8229600" cy="452893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hevron 14">
            <a:hlinkClick r:id="" action="ppaction://hlinkshowjump?jump=nextslide"/>
          </p:cNvPr>
          <p:cNvSpPr/>
          <p:nvPr/>
        </p:nvSpPr>
        <p:spPr>
          <a:xfrm>
            <a:off x="4855998"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6" name="Chevron 15">
            <a:hlinkClick r:id="" action="ppaction://hlinkshowjump?jump=previousslide"/>
          </p:cNvPr>
          <p:cNvSpPr/>
          <p:nvPr/>
        </p:nvSpPr>
        <p:spPr>
          <a:xfrm rot="10800000">
            <a:off x="4041585" y="6472397"/>
            <a:ext cx="226053" cy="226053"/>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7" name="Picture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l="-29492" t="-29494" r="-29492" b="-29494"/>
          <a:stretch/>
        </p:blipFill>
        <p:spPr>
          <a:xfrm>
            <a:off x="4381283" y="6386465"/>
            <a:ext cx="372823" cy="370472"/>
          </a:xfrm>
          <a:prstGeom prst="ellipse">
            <a:avLst/>
          </a:prstGeom>
          <a:solidFill>
            <a:srgbClr val="002060"/>
          </a:solidFill>
          <a:ln w="15875">
            <a:solidFill>
              <a:srgbClr val="0066CC"/>
            </a:solidFill>
          </a:ln>
        </p:spPr>
      </p:pic>
    </p:spTree>
    <p:extLst>
      <p:ext uri="{BB962C8B-B14F-4D97-AF65-F5344CB8AC3E}">
        <p14:creationId xmlns:p14="http://schemas.microsoft.com/office/powerpoint/2010/main" val="222656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2154AC"/>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2154AC"/>
        </a:buClr>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819" y="2627416"/>
            <a:ext cx="9221186" cy="1752600"/>
          </a:xfrm>
        </p:spPr>
        <p:txBody>
          <a:bodyPr/>
          <a:lstStyle/>
          <a:p>
            <a:pPr algn="l"/>
            <a:r>
              <a:rPr lang="en-GB" sz="5000" b="1" dirty="0">
                <a:solidFill>
                  <a:schemeClr val="bg1"/>
                </a:solidFill>
                <a:latin typeface="Arial" panose="020B0604020202020204" pitchFamily="34" charset="0"/>
                <a:cs typeface="Arial" panose="020B0604020202020204" pitchFamily="34" charset="0"/>
              </a:rPr>
              <a:t>Awareness of Mental Health, Dementia &amp; Learning Disability</a:t>
            </a:r>
          </a:p>
        </p:txBody>
      </p:sp>
      <p:sp>
        <p:nvSpPr>
          <p:cNvPr id="4"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solidFill>
                  <a:prstClr val="white"/>
                </a:solidFill>
              </a:rPr>
              <a:t>Standard</a:t>
            </a:r>
            <a:endParaRPr lang="en-GB" sz="2400" dirty="0">
              <a:solidFill>
                <a:prstClr val="white"/>
              </a:solidFill>
            </a:endParaRPr>
          </a:p>
        </p:txBody>
      </p:sp>
      <p:sp>
        <p:nvSpPr>
          <p:cNvPr id="5" name="TextBox 4"/>
          <p:cNvSpPr txBox="1"/>
          <p:nvPr/>
        </p:nvSpPr>
        <p:spPr>
          <a:xfrm>
            <a:off x="6650171" y="3114767"/>
            <a:ext cx="3135085" cy="4708981"/>
          </a:xfrm>
          <a:prstGeom prst="rect">
            <a:avLst/>
          </a:prstGeom>
          <a:noFill/>
        </p:spPr>
        <p:txBody>
          <a:bodyPr wrap="square" rtlCol="0">
            <a:spAutoFit/>
          </a:bodyPr>
          <a:lstStyle/>
          <a:p>
            <a:r>
              <a:rPr lang="en-GB" sz="30000" dirty="0">
                <a:solidFill>
                  <a:prstClr val="white"/>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47548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Supporting individuals with dementia</a:t>
            </a:r>
          </a:p>
        </p:txBody>
      </p:sp>
      <p:sp>
        <p:nvSpPr>
          <p:cNvPr id="3" name="Content Placeholder 2"/>
          <p:cNvSpPr>
            <a:spLocks noGrp="1"/>
          </p:cNvSpPr>
          <p:nvPr>
            <p:ph idx="1"/>
          </p:nvPr>
        </p:nvSpPr>
        <p:spPr>
          <a:xfrm>
            <a:off x="255325" y="1276605"/>
            <a:ext cx="8602236" cy="1202190"/>
          </a:xfrm>
        </p:spPr>
        <p:txBody>
          <a:bodyPr/>
          <a:lstStyle/>
          <a:p>
            <a:pPr marL="0" indent="0">
              <a:buNone/>
            </a:pPr>
            <a:r>
              <a:rPr lang="en-GB" dirty="0"/>
              <a:t>There is currently no cure for dementia. The individual’s experience of living with the condition can be affected by the attitudes and views of others. </a:t>
            </a:r>
          </a:p>
        </p:txBody>
      </p:sp>
      <p:sp>
        <p:nvSpPr>
          <p:cNvPr id="4" name="Rectangle 3"/>
          <p:cNvSpPr/>
          <p:nvPr/>
        </p:nvSpPr>
        <p:spPr>
          <a:xfrm>
            <a:off x="255325" y="2760505"/>
            <a:ext cx="1970082" cy="312273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If people view living with dementia as a constant loss of abilities…</a:t>
            </a:r>
          </a:p>
        </p:txBody>
      </p:sp>
      <p:sp>
        <p:nvSpPr>
          <p:cNvPr id="5" name="Rectangle 4"/>
          <p:cNvSpPr/>
          <p:nvPr/>
        </p:nvSpPr>
        <p:spPr>
          <a:xfrm>
            <a:off x="2454926" y="2760505"/>
            <a:ext cx="1970082" cy="312273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…that there is nothing that can be done to support the person…</a:t>
            </a:r>
          </a:p>
        </p:txBody>
      </p:sp>
      <p:sp>
        <p:nvSpPr>
          <p:cNvPr id="6" name="Rectangle 5"/>
          <p:cNvSpPr/>
          <p:nvPr/>
        </p:nvSpPr>
        <p:spPr>
          <a:xfrm>
            <a:off x="4682273" y="2760504"/>
            <a:ext cx="1970082" cy="312273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…the person living with dementia is likely to experience feelings of ill-being…</a:t>
            </a:r>
          </a:p>
        </p:txBody>
      </p:sp>
      <p:sp>
        <p:nvSpPr>
          <p:cNvPr id="7" name="Rectangle 6"/>
          <p:cNvSpPr/>
          <p:nvPr/>
        </p:nvSpPr>
        <p:spPr>
          <a:xfrm>
            <a:off x="6912728" y="2760503"/>
            <a:ext cx="1970082" cy="3122730"/>
          </a:xfrm>
          <a:prstGeom prst="rect">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…that can then contribute to a negative experience of living with the condition.</a:t>
            </a:r>
          </a:p>
        </p:txBody>
      </p:sp>
      <p:pic>
        <p:nvPicPr>
          <p:cNvPr id="9" name="Picture 8"/>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405513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dementia</a:t>
            </a:r>
          </a:p>
        </p:txBody>
      </p:sp>
      <p:sp>
        <p:nvSpPr>
          <p:cNvPr id="3" name="Content Placeholder 2"/>
          <p:cNvSpPr>
            <a:spLocks noGrp="1"/>
          </p:cNvSpPr>
          <p:nvPr>
            <p:ph idx="1"/>
          </p:nvPr>
        </p:nvSpPr>
        <p:spPr>
          <a:xfrm>
            <a:off x="255325" y="1265588"/>
            <a:ext cx="8229600" cy="4528932"/>
          </a:xfrm>
        </p:spPr>
        <p:txBody>
          <a:bodyPr/>
          <a:lstStyle/>
          <a:p>
            <a:pPr marL="0" indent="0">
              <a:buNone/>
            </a:pPr>
            <a:r>
              <a:rPr lang="en-GB" dirty="0"/>
              <a:t>The two most common types of dementia are:</a:t>
            </a:r>
          </a:p>
          <a:p>
            <a:endParaRPr lang="en-GB" dirty="0"/>
          </a:p>
        </p:txBody>
      </p:sp>
      <p:sp>
        <p:nvSpPr>
          <p:cNvPr id="4" name="Rectangle 3"/>
          <p:cNvSpPr/>
          <p:nvPr/>
        </p:nvSpPr>
        <p:spPr>
          <a:xfrm>
            <a:off x="268135" y="1873426"/>
            <a:ext cx="4201541"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Alzheimer’s disease</a:t>
            </a:r>
          </a:p>
        </p:txBody>
      </p:sp>
      <p:sp>
        <p:nvSpPr>
          <p:cNvPr id="5" name="Rectangle 4"/>
          <p:cNvSpPr/>
          <p:nvPr/>
        </p:nvSpPr>
        <p:spPr>
          <a:xfrm>
            <a:off x="255326" y="2354718"/>
            <a:ext cx="4217522" cy="217734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1900" dirty="0">
                <a:latin typeface="Arial" panose="020B0604020202020204" pitchFamily="34" charset="0"/>
                <a:cs typeface="Arial" panose="020B0604020202020204" pitchFamily="34" charset="0"/>
              </a:rPr>
              <a:t>In individuals with Alzheimer’s</a:t>
            </a:r>
          </a:p>
          <a:p>
            <a:pPr>
              <a:buClr>
                <a:schemeClr val="bg1"/>
              </a:buClr>
            </a:pPr>
            <a:r>
              <a:rPr lang="en-GB" sz="1900" dirty="0">
                <a:latin typeface="Arial" panose="020B0604020202020204" pitchFamily="34" charset="0"/>
                <a:cs typeface="Arial" panose="020B0604020202020204" pitchFamily="34" charset="0"/>
              </a:rPr>
              <a:t>disease a bad protein develops in the brain causing damage to the brain cells and their connections.</a:t>
            </a:r>
          </a:p>
        </p:txBody>
      </p:sp>
      <p:sp>
        <p:nvSpPr>
          <p:cNvPr id="6" name="Rectangle 5"/>
          <p:cNvSpPr/>
          <p:nvPr/>
        </p:nvSpPr>
        <p:spPr>
          <a:xfrm>
            <a:off x="4707081" y="1854145"/>
            <a:ext cx="4157741" cy="47115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2000" b="1" dirty="0">
                <a:solidFill>
                  <a:srgbClr val="002060"/>
                </a:solidFill>
                <a:latin typeface="Arial" panose="020B0604020202020204" pitchFamily="34" charset="0"/>
                <a:cs typeface="Arial" panose="020B0604020202020204" pitchFamily="34" charset="0"/>
              </a:rPr>
              <a:t>Vascular dementia </a:t>
            </a:r>
          </a:p>
        </p:txBody>
      </p:sp>
      <p:sp>
        <p:nvSpPr>
          <p:cNvPr id="7" name="Rectangle 6"/>
          <p:cNvSpPr/>
          <p:nvPr/>
        </p:nvSpPr>
        <p:spPr>
          <a:xfrm>
            <a:off x="4693186" y="2335437"/>
            <a:ext cx="4173556" cy="2177348"/>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1900" dirty="0">
                <a:latin typeface="Arial" panose="020B0604020202020204" pitchFamily="34" charset="0"/>
                <a:cs typeface="Arial" panose="020B0604020202020204" pitchFamily="34" charset="0"/>
              </a:rPr>
              <a:t>Vascular dementia is caused by</a:t>
            </a:r>
          </a:p>
          <a:p>
            <a:pPr>
              <a:buClr>
                <a:schemeClr val="bg1"/>
              </a:buClr>
            </a:pPr>
            <a:r>
              <a:rPr lang="en-GB" sz="1900" dirty="0">
                <a:latin typeface="Arial" panose="020B0604020202020204" pitchFamily="34" charset="0"/>
                <a:cs typeface="Arial" panose="020B0604020202020204" pitchFamily="34" charset="0"/>
              </a:rPr>
              <a:t>oxygen failing to get to the brain cells as a result of problems with the blood supply (the vascular system).</a:t>
            </a:r>
          </a:p>
        </p:txBody>
      </p:sp>
      <p:sp>
        <p:nvSpPr>
          <p:cNvPr id="8" name="Rectangle 7"/>
          <p:cNvSpPr/>
          <p:nvPr/>
        </p:nvSpPr>
        <p:spPr>
          <a:xfrm>
            <a:off x="255325" y="4761771"/>
            <a:ext cx="8598607" cy="769441"/>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Dementia will affect each individual differently depending on the type of dementia they have and the support they receive.</a:t>
            </a:r>
          </a:p>
        </p:txBody>
      </p:sp>
    </p:spTree>
    <p:extLst>
      <p:ext uri="{BB962C8B-B14F-4D97-AF65-F5344CB8AC3E}">
        <p14:creationId xmlns:p14="http://schemas.microsoft.com/office/powerpoint/2010/main" val="30184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disabilities</a:t>
            </a:r>
          </a:p>
        </p:txBody>
      </p:sp>
      <p:sp>
        <p:nvSpPr>
          <p:cNvPr id="3" name="Content Placeholder 2"/>
          <p:cNvSpPr>
            <a:spLocks noGrp="1"/>
          </p:cNvSpPr>
          <p:nvPr>
            <p:ph idx="1"/>
          </p:nvPr>
        </p:nvSpPr>
        <p:spPr>
          <a:xfrm>
            <a:off x="255325" y="1254571"/>
            <a:ext cx="8229600" cy="4528932"/>
          </a:xfrm>
        </p:spPr>
        <p:txBody>
          <a:bodyPr/>
          <a:lstStyle/>
          <a:p>
            <a:pPr marL="0" indent="0">
              <a:buNone/>
            </a:pPr>
            <a:r>
              <a:rPr lang="en-GB" dirty="0"/>
              <a:t>The cause of learning disabilities is not always known but they can be due to: </a:t>
            </a:r>
          </a:p>
          <a:p>
            <a:r>
              <a:rPr lang="en-GB" dirty="0"/>
              <a:t>Complications during birth </a:t>
            </a:r>
          </a:p>
          <a:p>
            <a:r>
              <a:rPr lang="en-GB" dirty="0"/>
              <a:t>Genetic conditions </a:t>
            </a:r>
          </a:p>
          <a:p>
            <a:r>
              <a:rPr lang="en-GB" dirty="0"/>
              <a:t>Illness or injury in childhood</a:t>
            </a:r>
          </a:p>
          <a:p>
            <a:endParaRPr lang="en-GB" dirty="0"/>
          </a:p>
          <a:p>
            <a:pPr marL="0" indent="0">
              <a:buNone/>
            </a:pPr>
            <a:r>
              <a:rPr lang="en-GB" dirty="0"/>
              <a:t>An individual with a learning disability may have difficulty </a:t>
            </a:r>
          </a:p>
          <a:p>
            <a:r>
              <a:rPr lang="en-GB" dirty="0"/>
              <a:t>Understanding information</a:t>
            </a:r>
          </a:p>
          <a:p>
            <a:r>
              <a:rPr lang="en-GB" dirty="0"/>
              <a:t>Learning new skills</a:t>
            </a:r>
          </a:p>
          <a:p>
            <a:r>
              <a:rPr lang="en-GB" dirty="0"/>
              <a:t>Communicating</a:t>
            </a:r>
          </a:p>
          <a:p>
            <a:r>
              <a:rPr lang="en-GB" dirty="0"/>
              <a:t>Living independently.</a:t>
            </a:r>
          </a:p>
          <a:p>
            <a:endParaRPr lang="en-GB" dirty="0"/>
          </a:p>
        </p:txBody>
      </p:sp>
    </p:spTree>
    <p:extLst>
      <p:ext uri="{BB962C8B-B14F-4D97-AF65-F5344CB8AC3E}">
        <p14:creationId xmlns:p14="http://schemas.microsoft.com/office/powerpoint/2010/main" val="49251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impact of learning disabilities</a:t>
            </a:r>
          </a:p>
        </p:txBody>
      </p:sp>
      <p:sp>
        <p:nvSpPr>
          <p:cNvPr id="3" name="Content Placeholder 2"/>
          <p:cNvSpPr>
            <a:spLocks noGrp="1"/>
          </p:cNvSpPr>
          <p:nvPr>
            <p:ph idx="1"/>
          </p:nvPr>
        </p:nvSpPr>
        <p:spPr>
          <a:xfrm>
            <a:off x="255325" y="1320673"/>
            <a:ext cx="8624270" cy="1164080"/>
          </a:xfrm>
        </p:spPr>
        <p:txBody>
          <a:bodyPr/>
          <a:lstStyle/>
          <a:p>
            <a:pPr marL="0" indent="0">
              <a:buNone/>
            </a:pPr>
            <a:r>
              <a:rPr lang="en-GB" dirty="0"/>
              <a:t>An individual’s experience of living with a learning disability and the support they need will depend on the severity of the condition.</a:t>
            </a:r>
          </a:p>
          <a:p>
            <a:endParaRPr lang="en-GB" dirty="0"/>
          </a:p>
        </p:txBody>
      </p:sp>
      <p:sp>
        <p:nvSpPr>
          <p:cNvPr id="4" name="Rectangle 3"/>
          <p:cNvSpPr/>
          <p:nvPr/>
        </p:nvSpPr>
        <p:spPr>
          <a:xfrm>
            <a:off x="255326" y="2549415"/>
            <a:ext cx="3600578" cy="19794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200" dirty="0">
                <a:latin typeface="Arial" panose="020B0604020202020204" pitchFamily="34" charset="0"/>
                <a:cs typeface="Arial" panose="020B0604020202020204" pitchFamily="34" charset="0"/>
              </a:rPr>
              <a:t>People with a mild learning disability may only need a little support to be independent</a:t>
            </a:r>
          </a:p>
        </p:txBody>
      </p:sp>
      <p:sp>
        <p:nvSpPr>
          <p:cNvPr id="5" name="Rectangle 4"/>
          <p:cNvSpPr/>
          <p:nvPr/>
        </p:nvSpPr>
        <p:spPr>
          <a:xfrm>
            <a:off x="5279017" y="2549415"/>
            <a:ext cx="3600578" cy="197940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200" dirty="0">
                <a:latin typeface="Arial" panose="020B0604020202020204" pitchFamily="34" charset="0"/>
                <a:cs typeface="Arial" panose="020B0604020202020204" pitchFamily="34" charset="0"/>
              </a:rPr>
              <a:t>Someone with a severe learning disability may not be able to verbally communicate</a:t>
            </a:r>
          </a:p>
        </p:txBody>
      </p:sp>
      <p:sp>
        <p:nvSpPr>
          <p:cNvPr id="6" name="Right Arrow 5"/>
          <p:cNvSpPr/>
          <p:nvPr/>
        </p:nvSpPr>
        <p:spPr>
          <a:xfrm>
            <a:off x="4208445" y="3264455"/>
            <a:ext cx="837282" cy="517793"/>
          </a:xfrm>
          <a:prstGeom prst="rightArrow">
            <a:avLst/>
          </a:prstGeom>
          <a:solidFill>
            <a:srgbClr val="0066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255325" y="4774070"/>
            <a:ext cx="8624269" cy="1107996"/>
          </a:xfrm>
          <a:prstGeom prst="rect">
            <a:avLst/>
          </a:prstGeom>
        </p:spPr>
        <p:txBody>
          <a:bodyPr wrap="square">
            <a:spAutoFit/>
          </a:bodyPr>
          <a:lstStyle/>
          <a:p>
            <a:r>
              <a:rPr lang="en-GB" sz="2200" b="1" dirty="0">
                <a:latin typeface="Arial" panose="020B0604020202020204" pitchFamily="34" charset="0"/>
                <a:cs typeface="Arial" panose="020B0604020202020204" pitchFamily="34" charset="0"/>
              </a:rPr>
              <a:t>Individuals may communicate in ways that others find difficult to understand. This can affect how others see and respond </a:t>
            </a:r>
            <a:br>
              <a:rPr lang="en-GB" sz="2200" b="1" dirty="0">
                <a:latin typeface="Arial" panose="020B0604020202020204" pitchFamily="34" charset="0"/>
                <a:cs typeface="Arial" panose="020B0604020202020204" pitchFamily="34" charset="0"/>
              </a:rPr>
            </a:br>
            <a:r>
              <a:rPr lang="en-GB" sz="2200" b="1" dirty="0">
                <a:latin typeface="Arial" panose="020B0604020202020204" pitchFamily="34" charset="0"/>
                <a:cs typeface="Arial" panose="020B0604020202020204" pitchFamily="34" charset="0"/>
              </a:rPr>
              <a:t>to them.</a:t>
            </a:r>
          </a:p>
        </p:txBody>
      </p:sp>
    </p:spTree>
    <p:extLst>
      <p:ext uri="{BB962C8B-B14F-4D97-AF65-F5344CB8AC3E}">
        <p14:creationId xmlns:p14="http://schemas.microsoft.com/office/powerpoint/2010/main" val="7137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5" y="87202"/>
            <a:ext cx="8668338" cy="920234"/>
          </a:xfrm>
        </p:spPr>
        <p:txBody>
          <a:bodyPr>
            <a:normAutofit/>
          </a:bodyPr>
          <a:lstStyle/>
          <a:p>
            <a:r>
              <a:rPr lang="en-GB" dirty="0"/>
              <a:t>Supporting people with learning disabilities </a:t>
            </a:r>
          </a:p>
        </p:txBody>
      </p:sp>
      <p:sp>
        <p:nvSpPr>
          <p:cNvPr id="3" name="Content Placeholder 2"/>
          <p:cNvSpPr>
            <a:spLocks noGrp="1"/>
          </p:cNvSpPr>
          <p:nvPr>
            <p:ph idx="1"/>
          </p:nvPr>
        </p:nvSpPr>
        <p:spPr>
          <a:xfrm>
            <a:off x="255325" y="1265588"/>
            <a:ext cx="4631985" cy="4528932"/>
          </a:xfrm>
        </p:spPr>
        <p:txBody>
          <a:bodyPr/>
          <a:lstStyle/>
          <a:p>
            <a:pPr marL="0" indent="0">
              <a:spcBef>
                <a:spcPts val="600"/>
              </a:spcBef>
              <a:buNone/>
            </a:pPr>
            <a:r>
              <a:rPr lang="en-GB" dirty="0"/>
              <a:t>Every individual is unique with  different needs, preferences, life history and experiences. </a:t>
            </a:r>
          </a:p>
          <a:p>
            <a:pPr marL="0" indent="0">
              <a:spcBef>
                <a:spcPts val="600"/>
              </a:spcBef>
              <a:buNone/>
            </a:pPr>
            <a:r>
              <a:rPr lang="en-GB" dirty="0"/>
              <a:t>The support provided must:</a:t>
            </a:r>
          </a:p>
          <a:p>
            <a:pPr>
              <a:spcBef>
                <a:spcPts val="600"/>
              </a:spcBef>
            </a:pPr>
            <a:r>
              <a:rPr lang="en-GB" dirty="0"/>
              <a:t>Be person centred to meet their specific needs</a:t>
            </a:r>
          </a:p>
          <a:p>
            <a:pPr>
              <a:spcBef>
                <a:spcPts val="600"/>
              </a:spcBef>
            </a:pPr>
            <a:r>
              <a:rPr lang="en-GB" dirty="0"/>
              <a:t>Develop and enable them to develop their skills and become more independent.</a:t>
            </a:r>
          </a:p>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448" r="18276"/>
          <a:stretch/>
        </p:blipFill>
        <p:spPr>
          <a:xfrm>
            <a:off x="5029200" y="1265588"/>
            <a:ext cx="3894463" cy="4873330"/>
          </a:xfrm>
          <a:prstGeom prst="rect">
            <a:avLst/>
          </a:prstGeom>
        </p:spPr>
      </p:pic>
    </p:spTree>
    <p:extLst>
      <p:ext uri="{BB962C8B-B14F-4D97-AF65-F5344CB8AC3E}">
        <p14:creationId xmlns:p14="http://schemas.microsoft.com/office/powerpoint/2010/main" val="33263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Promoting positive attitudes</a:t>
            </a:r>
          </a:p>
        </p:txBody>
      </p:sp>
      <p:sp>
        <p:nvSpPr>
          <p:cNvPr id="3" name="Content Placeholder 2"/>
          <p:cNvSpPr>
            <a:spLocks noGrp="1"/>
          </p:cNvSpPr>
          <p:nvPr>
            <p:ph idx="1"/>
          </p:nvPr>
        </p:nvSpPr>
        <p:spPr>
          <a:xfrm>
            <a:off x="255324" y="1320673"/>
            <a:ext cx="8635287" cy="4528932"/>
          </a:xfrm>
        </p:spPr>
        <p:txBody>
          <a:bodyPr/>
          <a:lstStyle/>
          <a:p>
            <a:pPr marL="0" indent="0">
              <a:buNone/>
            </a:pPr>
            <a:r>
              <a:rPr lang="en-GB" dirty="0"/>
              <a:t>The stigma associated with mental health problems, dementia or learning disabilities can lead to feelings of loneliness and being left out of society. Positive attitudes can be promoted by:</a:t>
            </a:r>
          </a:p>
          <a:p>
            <a:r>
              <a:rPr lang="en-GB" dirty="0"/>
              <a:t>Reducing  stigma by ensuring that individuals are not isolated in social situations</a:t>
            </a:r>
          </a:p>
          <a:p>
            <a:r>
              <a:rPr lang="en-GB" dirty="0"/>
              <a:t>Promoting wellbeing for those living with the condition</a:t>
            </a:r>
          </a:p>
          <a:p>
            <a:r>
              <a:rPr lang="en-GB" dirty="0"/>
              <a:t>Identifying and building on the individual’s skills and abilities</a:t>
            </a:r>
          </a:p>
          <a:p>
            <a:r>
              <a:rPr lang="en-GB" dirty="0"/>
              <a:t>Providing opportunities for individuals to feel empowered and in control.</a:t>
            </a:r>
          </a:p>
          <a:p>
            <a:endParaRPr lang="en-GB" dirty="0"/>
          </a:p>
        </p:txBody>
      </p:sp>
      <p:pic>
        <p:nvPicPr>
          <p:cNvPr id="4" name="Picture 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531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social model of disability</a:t>
            </a:r>
          </a:p>
        </p:txBody>
      </p:sp>
      <p:sp>
        <p:nvSpPr>
          <p:cNvPr id="3" name="Content Placeholder 2"/>
          <p:cNvSpPr>
            <a:spLocks noGrp="1"/>
          </p:cNvSpPr>
          <p:nvPr>
            <p:ph idx="1"/>
          </p:nvPr>
        </p:nvSpPr>
        <p:spPr>
          <a:xfrm>
            <a:off x="255326" y="1320672"/>
            <a:ext cx="4111724" cy="5679217"/>
          </a:xfrm>
        </p:spPr>
        <p:txBody>
          <a:bodyPr>
            <a:normAutofit/>
          </a:bodyPr>
          <a:lstStyle/>
          <a:p>
            <a:pPr marL="0" indent="0">
              <a:buNone/>
            </a:pPr>
            <a:r>
              <a:rPr lang="en-GB" dirty="0"/>
              <a:t>The social model of disability says that disability is caused by the way society is organised, rather than by a person’s impairment or difference.</a:t>
            </a:r>
          </a:p>
          <a:p>
            <a:r>
              <a:rPr lang="en-GB" dirty="0"/>
              <a:t>The social model looks for ways of removing barriers that limit life choices</a:t>
            </a:r>
          </a:p>
          <a:p>
            <a:r>
              <a:rPr lang="en-GB" dirty="0"/>
              <a:t>When barriers are removed, people can work towards being as independent as they can be and be included and equal in society. </a:t>
            </a:r>
          </a:p>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5905"/>
          <a:stretch/>
        </p:blipFill>
        <p:spPr>
          <a:xfrm>
            <a:off x="4690962" y="1320672"/>
            <a:ext cx="4228117" cy="4397740"/>
          </a:xfrm>
          <a:prstGeom prst="rect">
            <a:avLst/>
          </a:prstGeom>
        </p:spPr>
      </p:pic>
    </p:spTree>
    <p:extLst>
      <p:ext uri="{BB962C8B-B14F-4D97-AF65-F5344CB8AC3E}">
        <p14:creationId xmlns:p14="http://schemas.microsoft.com/office/powerpoint/2010/main" val="397573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Adaptations</a:t>
            </a:r>
          </a:p>
        </p:txBody>
      </p:sp>
      <p:sp>
        <p:nvSpPr>
          <p:cNvPr id="3" name="Content Placeholder 2"/>
          <p:cNvSpPr>
            <a:spLocks noGrp="1"/>
          </p:cNvSpPr>
          <p:nvPr>
            <p:ph idx="1"/>
          </p:nvPr>
        </p:nvSpPr>
        <p:spPr>
          <a:xfrm>
            <a:off x="255325" y="1320673"/>
            <a:ext cx="4789642" cy="5647686"/>
          </a:xfrm>
        </p:spPr>
        <p:txBody>
          <a:bodyPr/>
          <a:lstStyle/>
          <a:p>
            <a:pPr marL="0" indent="0">
              <a:spcBef>
                <a:spcPts val="600"/>
              </a:spcBef>
              <a:buNone/>
            </a:pPr>
            <a:r>
              <a:rPr lang="en-GB" dirty="0"/>
              <a:t>The individual’s changing needs may need to be assessed to identify adaptations which can support them to live their lives more independently. Adaptations could include:</a:t>
            </a:r>
          </a:p>
          <a:p>
            <a:pPr>
              <a:spcBef>
                <a:spcPts val="600"/>
              </a:spcBef>
            </a:pPr>
            <a:r>
              <a:rPr lang="en-GB" dirty="0"/>
              <a:t>Environmental support </a:t>
            </a:r>
          </a:p>
          <a:p>
            <a:pPr>
              <a:spcBef>
                <a:spcPts val="600"/>
              </a:spcBef>
            </a:pPr>
            <a:r>
              <a:rPr lang="en-GB" dirty="0"/>
              <a:t>Emotional support</a:t>
            </a:r>
          </a:p>
          <a:p>
            <a:pPr>
              <a:spcBef>
                <a:spcPts val="600"/>
              </a:spcBef>
            </a:pPr>
            <a:r>
              <a:rPr lang="en-GB" dirty="0"/>
              <a:t>Practical information or additional services. </a:t>
            </a:r>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9081" r="18621" b="9632"/>
          <a:stretch/>
        </p:blipFill>
        <p:spPr>
          <a:xfrm>
            <a:off x="5169949" y="1306951"/>
            <a:ext cx="3720662" cy="4888898"/>
          </a:xfrm>
          <a:prstGeom prst="rect">
            <a:avLst/>
          </a:prstGeom>
        </p:spPr>
      </p:pic>
    </p:spTree>
    <p:extLst>
      <p:ext uri="{BB962C8B-B14F-4D97-AF65-F5344CB8AC3E}">
        <p14:creationId xmlns:p14="http://schemas.microsoft.com/office/powerpoint/2010/main" val="5547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concerns</a:t>
            </a:r>
          </a:p>
        </p:txBody>
      </p:sp>
      <p:sp>
        <p:nvSpPr>
          <p:cNvPr id="3" name="Content Placeholder 2"/>
          <p:cNvSpPr>
            <a:spLocks noGrp="1"/>
          </p:cNvSpPr>
          <p:nvPr>
            <p:ph idx="1"/>
          </p:nvPr>
        </p:nvSpPr>
        <p:spPr>
          <a:xfrm>
            <a:off x="255324" y="1320673"/>
            <a:ext cx="8635287" cy="2105567"/>
          </a:xfrm>
        </p:spPr>
        <p:txBody>
          <a:bodyPr/>
          <a:lstStyle/>
          <a:p>
            <a:r>
              <a:rPr lang="en-GB" dirty="0"/>
              <a:t>If you think a person’s care and support needs have changed and need reassessing, you should record this information and pass it on</a:t>
            </a:r>
          </a:p>
          <a:p>
            <a:r>
              <a:rPr lang="en-GB" dirty="0"/>
              <a:t>It is important to follow your </a:t>
            </a:r>
            <a:r>
              <a:rPr lang="en-GB" dirty="0">
                <a:solidFill>
                  <a:srgbClr val="0066CC"/>
                </a:solidFill>
              </a:rPr>
              <a:t>agreed ways of working </a:t>
            </a:r>
            <a:r>
              <a:rPr lang="en-GB" dirty="0"/>
              <a:t>on recording to reduce lost or  misinterpreted information.</a:t>
            </a:r>
          </a:p>
          <a:p>
            <a:endParaRPr lang="en-GB" dirty="0"/>
          </a:p>
        </p:txBody>
      </p:sp>
      <p:grpSp>
        <p:nvGrpSpPr>
          <p:cNvPr id="4" name="Group 3"/>
          <p:cNvGrpSpPr/>
          <p:nvPr/>
        </p:nvGrpSpPr>
        <p:grpSpPr>
          <a:xfrm>
            <a:off x="255325" y="3741197"/>
            <a:ext cx="8613252" cy="2092060"/>
            <a:chOff x="2491369" y="5065540"/>
            <a:chExt cx="8613252" cy="2092060"/>
          </a:xfrm>
        </p:grpSpPr>
        <p:sp>
          <p:nvSpPr>
            <p:cNvPr id="5" name="Rectangle 4"/>
            <p:cNvSpPr/>
            <p:nvPr/>
          </p:nvSpPr>
          <p:spPr>
            <a:xfrm>
              <a:off x="2491369" y="5255095"/>
              <a:ext cx="8613252" cy="190250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7" name="TextBox 6"/>
            <p:cNvSpPr txBox="1"/>
            <p:nvPr/>
          </p:nvSpPr>
          <p:spPr>
            <a:xfrm>
              <a:off x="2601535" y="5780921"/>
              <a:ext cx="8348851" cy="1200329"/>
            </a:xfrm>
            <a:prstGeom prst="rect">
              <a:avLst/>
            </a:prstGeom>
            <a:noFill/>
          </p:spPr>
          <p:txBody>
            <a:bodyPr wrap="square" rtlCol="0">
              <a:spAutoFit/>
            </a:bodyPr>
            <a:lstStyle/>
            <a:p>
              <a:r>
                <a:rPr lang="en-GB" b="1" dirty="0">
                  <a:solidFill>
                    <a:srgbClr val="0066CC"/>
                  </a:solidFill>
                  <a:latin typeface="Arial" panose="020B0604020202020204" pitchFamily="34" charset="0"/>
                  <a:cs typeface="Arial" panose="020B0604020202020204" pitchFamily="34" charset="0"/>
                </a:rPr>
                <a:t>Agreed ways of working</a:t>
              </a:r>
            </a:p>
            <a:p>
              <a:r>
                <a:rPr lang="en-GB" dirty="0">
                  <a:latin typeface="Arial" panose="020B0604020202020204" pitchFamily="34" charset="0"/>
                  <a:cs typeface="Arial" panose="020B0604020202020204" pitchFamily="34" charset="0"/>
                </a:rPr>
                <a:t>This refers to organisational policies and procedures. This includes those less formally documented by individual employers and the self-employed as well as formal policies such as the Dignity Code and Compassion in Practice.</a:t>
              </a:r>
            </a:p>
          </p:txBody>
        </p:sp>
      </p:grpSp>
    </p:spTree>
    <p:extLst>
      <p:ext uri="{BB962C8B-B14F-4D97-AF65-F5344CB8AC3E}">
        <p14:creationId xmlns:p14="http://schemas.microsoft.com/office/powerpoint/2010/main" val="25225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Early diagnosis</a:t>
            </a:r>
          </a:p>
        </p:txBody>
      </p:sp>
      <p:sp>
        <p:nvSpPr>
          <p:cNvPr id="3" name="Content Placeholder 2"/>
          <p:cNvSpPr>
            <a:spLocks noGrp="1"/>
          </p:cNvSpPr>
          <p:nvPr>
            <p:ph idx="1"/>
          </p:nvPr>
        </p:nvSpPr>
        <p:spPr>
          <a:xfrm>
            <a:off x="255324" y="1178779"/>
            <a:ext cx="8635287" cy="911033"/>
          </a:xfrm>
        </p:spPr>
        <p:txBody>
          <a:bodyPr/>
          <a:lstStyle/>
          <a:p>
            <a:pPr marL="0" indent="0">
              <a:buNone/>
            </a:pPr>
            <a:r>
              <a:rPr lang="en-GB" dirty="0"/>
              <a:t>Similarities between conditions can mean that conditions are sometimes mistaken.</a:t>
            </a:r>
          </a:p>
          <a:p>
            <a:endParaRPr lang="en-GB" dirty="0"/>
          </a:p>
        </p:txBody>
      </p:sp>
      <p:sp>
        <p:nvSpPr>
          <p:cNvPr id="4" name="Rectangle 3"/>
          <p:cNvSpPr/>
          <p:nvPr/>
        </p:nvSpPr>
        <p:spPr>
          <a:xfrm>
            <a:off x="246061" y="2066453"/>
            <a:ext cx="1658109" cy="81498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Psychosis</a:t>
            </a:r>
          </a:p>
        </p:txBody>
      </p:sp>
      <p:sp>
        <p:nvSpPr>
          <p:cNvPr id="5" name="Rectangle 4"/>
          <p:cNvSpPr/>
          <p:nvPr/>
        </p:nvSpPr>
        <p:spPr>
          <a:xfrm>
            <a:off x="1984790" y="2066453"/>
            <a:ext cx="1658109" cy="81498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Depression/ mood disorders</a:t>
            </a:r>
          </a:p>
        </p:txBody>
      </p:sp>
      <p:sp>
        <p:nvSpPr>
          <p:cNvPr id="6" name="Rectangle 5"/>
          <p:cNvSpPr/>
          <p:nvPr/>
        </p:nvSpPr>
        <p:spPr>
          <a:xfrm>
            <a:off x="3708727" y="2066452"/>
            <a:ext cx="1658109" cy="81498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Anxiety</a:t>
            </a:r>
          </a:p>
        </p:txBody>
      </p:sp>
      <p:sp>
        <p:nvSpPr>
          <p:cNvPr id="7" name="Rectangle 6"/>
          <p:cNvSpPr/>
          <p:nvPr/>
        </p:nvSpPr>
        <p:spPr>
          <a:xfrm>
            <a:off x="5469490" y="2066453"/>
            <a:ext cx="1658109" cy="81498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Dementia</a:t>
            </a:r>
          </a:p>
        </p:txBody>
      </p:sp>
      <p:sp>
        <p:nvSpPr>
          <p:cNvPr id="8" name="Rectangle 7"/>
          <p:cNvSpPr/>
          <p:nvPr/>
        </p:nvSpPr>
        <p:spPr>
          <a:xfrm>
            <a:off x="7206381" y="2066451"/>
            <a:ext cx="1754739" cy="814981"/>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bg1"/>
                </a:solidFill>
                <a:latin typeface="Arial" panose="020B0604020202020204" pitchFamily="34" charset="0"/>
                <a:cs typeface="Arial" panose="020B0604020202020204" pitchFamily="34" charset="0"/>
              </a:rPr>
              <a:t>Learning disabilities</a:t>
            </a:r>
          </a:p>
        </p:txBody>
      </p:sp>
      <p:sp>
        <p:nvSpPr>
          <p:cNvPr id="9" name="Rectangle 8"/>
          <p:cNvSpPr/>
          <p:nvPr/>
        </p:nvSpPr>
        <p:spPr>
          <a:xfrm>
            <a:off x="268094" y="2929698"/>
            <a:ext cx="1658109" cy="33168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Confusion as a result of hallucinations and delusions</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Lack of insight and self-awareness</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sleeping</a:t>
            </a:r>
          </a:p>
        </p:txBody>
      </p:sp>
      <p:sp>
        <p:nvSpPr>
          <p:cNvPr id="10" name="Rectangle 9"/>
          <p:cNvSpPr/>
          <p:nvPr/>
        </p:nvSpPr>
        <p:spPr>
          <a:xfrm>
            <a:off x="1984789" y="2929697"/>
            <a:ext cx="1658109" cy="33168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Change in mood/ personality </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sleeping</a:t>
            </a:r>
          </a:p>
        </p:txBody>
      </p:sp>
      <p:sp>
        <p:nvSpPr>
          <p:cNvPr id="11" name="Rectangle 10"/>
          <p:cNvSpPr/>
          <p:nvPr/>
        </p:nvSpPr>
        <p:spPr>
          <a:xfrm>
            <a:off x="3708726" y="2929698"/>
            <a:ext cx="1658109" cy="33168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Change in mood/ personality</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sleeping</a:t>
            </a:r>
          </a:p>
          <a:p>
            <a:pPr>
              <a:buClr>
                <a:schemeClr val="bg1"/>
              </a:buClr>
            </a:pPr>
            <a:endParaRPr lang="en-GB" sz="1700"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5458472" y="2929696"/>
            <a:ext cx="1658109" cy="33168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Confusion as a result of memory loss</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Change in mood/ personality</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verbal</a:t>
            </a:r>
          </a:p>
          <a:p>
            <a:pPr>
              <a:buClr>
                <a:schemeClr val="bg1"/>
              </a:buClr>
            </a:pPr>
            <a:r>
              <a:rPr lang="en-GB" sz="1700" dirty="0">
                <a:solidFill>
                  <a:srgbClr val="002060"/>
                </a:solidFill>
                <a:latin typeface="Arial" panose="020B0604020202020204" pitchFamily="34" charset="0"/>
                <a:cs typeface="Arial" panose="020B0604020202020204" pitchFamily="34" charset="0"/>
              </a:rPr>
              <a:t>communication</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sleeping</a:t>
            </a:r>
          </a:p>
        </p:txBody>
      </p:sp>
      <p:sp>
        <p:nvSpPr>
          <p:cNvPr id="13" name="Rectangle 12"/>
          <p:cNvSpPr/>
          <p:nvPr/>
        </p:nvSpPr>
        <p:spPr>
          <a:xfrm>
            <a:off x="7217397" y="2929695"/>
            <a:ext cx="1743723" cy="33168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Confusion due to difficulties with memory or relating to information</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Lack of insight and  self-awareness</a:t>
            </a:r>
          </a:p>
          <a:p>
            <a:pPr indent="-72000">
              <a:buClr>
                <a:schemeClr val="bg1"/>
              </a:buClr>
              <a:buFont typeface="Arial" panose="020B0604020202020204" pitchFamily="34" charset="0"/>
              <a:buChar char="■"/>
            </a:pPr>
            <a:r>
              <a:rPr lang="en-GB" sz="1700" dirty="0">
                <a:solidFill>
                  <a:srgbClr val="002060"/>
                </a:solidFill>
                <a:latin typeface="Arial" panose="020B0604020202020204" pitchFamily="34" charset="0"/>
                <a:cs typeface="Arial" panose="020B0604020202020204" pitchFamily="34" charset="0"/>
              </a:rPr>
              <a:t>Problems with verbal</a:t>
            </a:r>
          </a:p>
          <a:p>
            <a:pPr>
              <a:buClr>
                <a:schemeClr val="bg1"/>
              </a:buClr>
            </a:pPr>
            <a:r>
              <a:rPr lang="en-GB" sz="1700" dirty="0">
                <a:solidFill>
                  <a:srgbClr val="002060"/>
                </a:solidFill>
                <a:latin typeface="Arial" panose="020B0604020202020204" pitchFamily="34" charset="0"/>
                <a:cs typeface="Arial" panose="020B0604020202020204" pitchFamily="34" charset="0"/>
              </a:rPr>
              <a:t>communication</a:t>
            </a:r>
          </a:p>
        </p:txBody>
      </p:sp>
      <p:pic>
        <p:nvPicPr>
          <p:cNvPr id="14" name="Picture 13"/>
          <p:cNvPicPr>
            <a:picLocks/>
          </p:cNvPicPr>
          <p:nvPr/>
        </p:nvPicPr>
        <p:blipFill rotWithShape="1">
          <a:blip r:embed="rId3" cstate="screen">
            <a:extLst>
              <a:ext uri="{28A0092B-C50C-407E-A947-70E740481C1C}">
                <a14:useLocalDpi xmlns:a14="http://schemas.microsoft.com/office/drawing/2010/main"/>
              </a:ext>
            </a:extLst>
          </a:blip>
          <a:srcRect l="-8812" t="-35807" r="-8812" b="-35807"/>
          <a:stretch/>
        </p:blipFill>
        <p:spPr>
          <a:xfrm>
            <a:off x="8110847" y="584501"/>
            <a:ext cx="718859" cy="597960"/>
          </a:xfrm>
          <a:prstGeom prst="ellipse">
            <a:avLst/>
          </a:prstGeom>
          <a:solidFill>
            <a:srgbClr val="002060"/>
          </a:solidFill>
          <a:ln w="31750">
            <a:solidFill>
              <a:schemeClr val="bg1"/>
            </a:solidFill>
          </a:ln>
        </p:spPr>
      </p:pic>
    </p:spTree>
    <p:extLst>
      <p:ext uri="{BB962C8B-B14F-4D97-AF65-F5344CB8AC3E}">
        <p14:creationId xmlns:p14="http://schemas.microsoft.com/office/powerpoint/2010/main" val="18191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3" name="Content Placeholder 2"/>
          <p:cNvSpPr>
            <a:spLocks noGrp="1"/>
          </p:cNvSpPr>
          <p:nvPr>
            <p:ph idx="1"/>
          </p:nvPr>
        </p:nvSpPr>
        <p:spPr>
          <a:xfrm>
            <a:off x="243449" y="1156096"/>
            <a:ext cx="8603667" cy="5266736"/>
          </a:xfrm>
        </p:spPr>
        <p:txBody>
          <a:bodyPr>
            <a:normAutofit fontScale="92500"/>
          </a:bodyPr>
          <a:lstStyle/>
          <a:p>
            <a:pPr marL="0" indent="0">
              <a:lnSpc>
                <a:spcPct val="120000"/>
              </a:lnSpc>
              <a:spcBef>
                <a:spcPts val="600"/>
              </a:spcBef>
              <a:buNone/>
            </a:pPr>
            <a:r>
              <a:rPr lang="en-GB" sz="2100" dirty="0">
                <a:solidFill>
                  <a:srgbClr val="002060"/>
                </a:solidFill>
              </a:rPr>
              <a:t>9.1</a:t>
            </a:r>
            <a:r>
              <a:rPr lang="en-GB" sz="2100" dirty="0">
                <a:solidFill>
                  <a:srgbClr val="0066CC"/>
                </a:solidFill>
              </a:rPr>
              <a:t> Understand the experiences of people with mental health needs, dementia or learning disabilities</a:t>
            </a:r>
          </a:p>
          <a:p>
            <a:pPr marL="0" indent="0">
              <a:lnSpc>
                <a:spcPct val="120000"/>
              </a:lnSpc>
              <a:spcBef>
                <a:spcPts val="600"/>
              </a:spcBef>
              <a:buNone/>
            </a:pPr>
            <a:r>
              <a:rPr lang="en-GB" sz="2100" dirty="0">
                <a:solidFill>
                  <a:srgbClr val="002060"/>
                </a:solidFill>
              </a:rPr>
              <a:t>9.2</a:t>
            </a:r>
            <a:r>
              <a:rPr lang="en-GB" sz="2100" dirty="0">
                <a:solidFill>
                  <a:srgbClr val="0066CC"/>
                </a:solidFill>
              </a:rPr>
              <a:t> Understand the importance of promoting positive  health and wellbeing for an individual who may have a mental health need, dementia or learning disabilities</a:t>
            </a:r>
          </a:p>
          <a:p>
            <a:pPr marL="0" indent="0">
              <a:lnSpc>
                <a:spcPct val="120000"/>
              </a:lnSpc>
              <a:spcBef>
                <a:spcPts val="600"/>
              </a:spcBef>
              <a:buNone/>
            </a:pPr>
            <a:r>
              <a:rPr lang="en-GB" sz="2100" dirty="0">
                <a:solidFill>
                  <a:srgbClr val="002060"/>
                </a:solidFill>
              </a:rPr>
              <a:t>9.3 </a:t>
            </a:r>
            <a:r>
              <a:rPr lang="en-GB" sz="2100" dirty="0">
                <a:solidFill>
                  <a:srgbClr val="0066CC"/>
                </a:solidFill>
              </a:rPr>
              <a:t>Understand the adaptations in care delivery relating to an individual who may have a mental health issue, dementia or learning disabilities</a:t>
            </a:r>
          </a:p>
          <a:p>
            <a:pPr marL="0" indent="0">
              <a:lnSpc>
                <a:spcPct val="120000"/>
              </a:lnSpc>
              <a:spcBef>
                <a:spcPts val="600"/>
              </a:spcBef>
              <a:buNone/>
            </a:pPr>
            <a:r>
              <a:rPr lang="en-GB" sz="2100" dirty="0">
                <a:solidFill>
                  <a:srgbClr val="002060"/>
                </a:solidFill>
              </a:rPr>
              <a:t>9.4 </a:t>
            </a:r>
            <a:r>
              <a:rPr lang="en-GB" sz="2100" dirty="0">
                <a:solidFill>
                  <a:srgbClr val="0066CC"/>
                </a:solidFill>
              </a:rPr>
              <a:t>Understand the importance of early detection of </a:t>
            </a:r>
            <a:br>
              <a:rPr lang="en-GB" sz="2100" dirty="0">
                <a:solidFill>
                  <a:srgbClr val="0066CC"/>
                </a:solidFill>
              </a:rPr>
            </a:br>
            <a:r>
              <a:rPr lang="en-GB" sz="2100" dirty="0">
                <a:solidFill>
                  <a:srgbClr val="0066CC"/>
                </a:solidFill>
              </a:rPr>
              <a:t>mental health needs, dementia and learning disabilities </a:t>
            </a:r>
          </a:p>
          <a:p>
            <a:pPr marL="0" indent="0">
              <a:lnSpc>
                <a:spcPct val="120000"/>
              </a:lnSpc>
              <a:spcBef>
                <a:spcPts val="600"/>
              </a:spcBef>
              <a:buNone/>
            </a:pPr>
            <a:r>
              <a:rPr lang="en-GB" sz="2100" dirty="0">
                <a:solidFill>
                  <a:srgbClr val="002060"/>
                </a:solidFill>
              </a:rPr>
              <a:t>9.5</a:t>
            </a:r>
            <a:r>
              <a:rPr lang="en-GB" sz="2100" dirty="0">
                <a:solidFill>
                  <a:srgbClr val="0066CC"/>
                </a:solidFill>
              </a:rPr>
              <a:t> Understand legal frameworks,  policy </a:t>
            </a:r>
            <a:br>
              <a:rPr lang="en-GB" sz="2100" dirty="0">
                <a:solidFill>
                  <a:srgbClr val="0066CC"/>
                </a:solidFill>
              </a:rPr>
            </a:br>
            <a:r>
              <a:rPr lang="en-GB" sz="2100" dirty="0">
                <a:solidFill>
                  <a:srgbClr val="0066CC"/>
                </a:solidFill>
              </a:rPr>
              <a:t>and guidelines relating to mental health needs, </a:t>
            </a:r>
            <a:br>
              <a:rPr lang="en-GB" sz="2100" dirty="0">
                <a:solidFill>
                  <a:srgbClr val="0066CC"/>
                </a:solidFill>
              </a:rPr>
            </a:br>
            <a:r>
              <a:rPr lang="en-GB" sz="2100" dirty="0">
                <a:solidFill>
                  <a:srgbClr val="0066CC"/>
                </a:solidFill>
              </a:rPr>
              <a:t>dementia and learning disabilities </a:t>
            </a:r>
          </a:p>
          <a:p>
            <a:pPr marL="0" indent="0">
              <a:lnSpc>
                <a:spcPct val="120000"/>
              </a:lnSpc>
              <a:spcBef>
                <a:spcPts val="600"/>
              </a:spcBef>
              <a:buNone/>
            </a:pPr>
            <a:r>
              <a:rPr lang="en-GB" sz="2100" dirty="0">
                <a:solidFill>
                  <a:srgbClr val="002060"/>
                </a:solidFill>
              </a:rPr>
              <a:t>9.6</a:t>
            </a:r>
            <a:r>
              <a:rPr lang="en-GB" sz="2100" dirty="0">
                <a:solidFill>
                  <a:srgbClr val="0066CC"/>
                </a:solidFill>
              </a:rPr>
              <a:t> Understand mental capacity.</a:t>
            </a:r>
          </a:p>
          <a:p>
            <a:pPr marL="0" indent="0">
              <a:buNone/>
            </a:pPr>
            <a:endParaRPr lang="en-GB" dirty="0"/>
          </a:p>
        </p:txBody>
      </p:sp>
      <p:sp>
        <p:nvSpPr>
          <p:cNvPr id="6" name="Title Placeholder 1"/>
          <p:cNvSpPr txBox="1">
            <a:spLocks/>
          </p:cNvSpPr>
          <p:nvPr/>
        </p:nvSpPr>
        <p:spPr>
          <a:xfrm>
            <a:off x="5183850" y="5766968"/>
            <a:ext cx="2185060" cy="552173"/>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2400" dirty="0">
                <a:solidFill>
                  <a:srgbClr val="002060"/>
                </a:solidFill>
              </a:rPr>
              <a:t>Standard</a:t>
            </a:r>
            <a:endParaRPr lang="en-GB" sz="2400" dirty="0">
              <a:solidFill>
                <a:srgbClr val="002060"/>
              </a:solidFill>
            </a:endParaRPr>
          </a:p>
        </p:txBody>
      </p:sp>
      <p:sp>
        <p:nvSpPr>
          <p:cNvPr id="7" name="TextBox 6"/>
          <p:cNvSpPr txBox="1"/>
          <p:nvPr/>
        </p:nvSpPr>
        <p:spPr>
          <a:xfrm>
            <a:off x="6650171" y="3114767"/>
            <a:ext cx="3135085" cy="4708981"/>
          </a:xfrm>
          <a:prstGeom prst="rect">
            <a:avLst/>
          </a:prstGeom>
          <a:noFill/>
        </p:spPr>
        <p:txBody>
          <a:bodyPr wrap="square" rtlCol="0">
            <a:spAutoFit/>
          </a:bodyPr>
          <a:lstStyle/>
          <a:p>
            <a:r>
              <a:rPr lang="en-GB" sz="30000" dirty="0">
                <a:solidFill>
                  <a:srgbClr val="002060"/>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15424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Adapting care and support</a:t>
            </a:r>
          </a:p>
        </p:txBody>
      </p:sp>
      <p:sp>
        <p:nvSpPr>
          <p:cNvPr id="3" name="Content Placeholder 2"/>
          <p:cNvSpPr>
            <a:spLocks noGrp="1"/>
          </p:cNvSpPr>
          <p:nvPr>
            <p:ph idx="1"/>
          </p:nvPr>
        </p:nvSpPr>
        <p:spPr/>
        <p:txBody>
          <a:bodyPr/>
          <a:lstStyle/>
          <a:p>
            <a:pPr marL="0" indent="0">
              <a:buNone/>
            </a:pPr>
            <a:r>
              <a:rPr lang="en-GB" dirty="0"/>
              <a:t>Care and support must be person centred and will need to be reviewed and adapted to meet the changing needs of the individual.</a:t>
            </a:r>
          </a:p>
          <a:p>
            <a:endParaRPr lang="en-GB" dirty="0"/>
          </a:p>
          <a:p>
            <a:pPr marL="0" indent="0">
              <a:buNone/>
            </a:pPr>
            <a:r>
              <a:rPr lang="en-GB" dirty="0"/>
              <a:t>It may be necessary to develop your skills so that you can provide effective care and support. For example: </a:t>
            </a:r>
          </a:p>
          <a:p>
            <a:r>
              <a:rPr lang="en-GB" dirty="0"/>
              <a:t>Developing skills to support people to communicate</a:t>
            </a:r>
          </a:p>
          <a:p>
            <a:r>
              <a:rPr lang="en-GB" dirty="0"/>
              <a:t>Learning how to use assistive technology</a:t>
            </a:r>
          </a:p>
          <a:p>
            <a:endParaRPr lang="en-GB" dirty="0"/>
          </a:p>
          <a:p>
            <a:pPr marL="0" indent="0">
              <a:buNone/>
            </a:pPr>
            <a:r>
              <a:rPr lang="en-GB" dirty="0"/>
              <a:t>Individuals may need to be supported to learn how to use this technology in order to live independently.</a:t>
            </a:r>
          </a:p>
          <a:p>
            <a:endParaRPr lang="en-GB" dirty="0"/>
          </a:p>
        </p:txBody>
      </p:sp>
    </p:spTree>
    <p:extLst>
      <p:ext uri="{BB962C8B-B14F-4D97-AF65-F5344CB8AC3E}">
        <p14:creationId xmlns:p14="http://schemas.microsoft.com/office/powerpoint/2010/main" val="340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Legislation</a:t>
            </a:r>
          </a:p>
        </p:txBody>
      </p:sp>
      <p:sp>
        <p:nvSpPr>
          <p:cNvPr id="3" name="Content Placeholder 2"/>
          <p:cNvSpPr>
            <a:spLocks noGrp="1"/>
          </p:cNvSpPr>
          <p:nvPr>
            <p:ph idx="1"/>
          </p:nvPr>
        </p:nvSpPr>
        <p:spPr>
          <a:xfrm>
            <a:off x="255325" y="1320673"/>
            <a:ext cx="5441282" cy="5535740"/>
          </a:xfrm>
        </p:spPr>
        <p:txBody>
          <a:bodyPr>
            <a:normAutofit/>
          </a:bodyPr>
          <a:lstStyle/>
          <a:p>
            <a:pPr marL="0" indent="0">
              <a:buNone/>
            </a:pPr>
            <a:r>
              <a:rPr lang="en-GB" dirty="0"/>
              <a:t>Legislation and polices promote human rights, inclusion, equal life chances and citizenship of individuals with mental health needs, dementia or learning disabilities. </a:t>
            </a:r>
          </a:p>
          <a:p>
            <a:pPr marL="0" indent="0">
              <a:buNone/>
            </a:pPr>
            <a:r>
              <a:rPr lang="en-GB" dirty="0"/>
              <a:t>These include:</a:t>
            </a:r>
          </a:p>
          <a:p>
            <a:r>
              <a:rPr lang="en-GB" dirty="0"/>
              <a:t>The Human Rights Act 1998</a:t>
            </a:r>
          </a:p>
          <a:p>
            <a:r>
              <a:rPr lang="en-GB" dirty="0"/>
              <a:t>The Care Act 2014</a:t>
            </a:r>
          </a:p>
          <a:p>
            <a:r>
              <a:rPr lang="en-GB"/>
              <a:t>The General Data Protection Regulation (GDPR) 2016 </a:t>
            </a:r>
          </a:p>
          <a:p>
            <a:r>
              <a:rPr lang="en-GB" dirty="0"/>
              <a:t>The Safeguarding Adults National Framework</a:t>
            </a:r>
          </a:p>
          <a:p>
            <a:r>
              <a:rPr lang="en-GB" dirty="0"/>
              <a:t>The Fundamental Standards of Quality and Safety.</a:t>
            </a:r>
          </a:p>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872" r="12307"/>
          <a:stretch/>
        </p:blipFill>
        <p:spPr>
          <a:xfrm>
            <a:off x="5696607" y="1320673"/>
            <a:ext cx="3153106" cy="3767591"/>
          </a:xfrm>
          <a:prstGeom prst="rect">
            <a:avLst/>
          </a:prstGeom>
        </p:spPr>
      </p:pic>
    </p:spTree>
    <p:extLst>
      <p:ext uri="{BB962C8B-B14F-4D97-AF65-F5344CB8AC3E}">
        <p14:creationId xmlns:p14="http://schemas.microsoft.com/office/powerpoint/2010/main" val="32945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Mental capacity</a:t>
            </a:r>
          </a:p>
        </p:txBody>
      </p:sp>
      <p:sp>
        <p:nvSpPr>
          <p:cNvPr id="3" name="Content Placeholder 2"/>
          <p:cNvSpPr>
            <a:spLocks noGrp="1"/>
          </p:cNvSpPr>
          <p:nvPr>
            <p:ph idx="1"/>
          </p:nvPr>
        </p:nvSpPr>
        <p:spPr>
          <a:xfrm>
            <a:off x="255325" y="1320672"/>
            <a:ext cx="4505861" cy="5537327"/>
          </a:xfrm>
        </p:spPr>
        <p:txBody>
          <a:bodyPr>
            <a:normAutofit/>
          </a:bodyPr>
          <a:lstStyle/>
          <a:p>
            <a:pPr marL="0" indent="0">
              <a:buNone/>
            </a:pPr>
            <a:r>
              <a:rPr lang="en-GB" dirty="0"/>
              <a:t>Mental capacity is a term used to describe an individual's ability to make their own decisions.</a:t>
            </a:r>
          </a:p>
          <a:p>
            <a:pPr marL="0" indent="0">
              <a:buNone/>
            </a:pPr>
            <a:r>
              <a:rPr lang="en-GB" dirty="0"/>
              <a:t>When assessing a person's capacity ask yourself:</a:t>
            </a:r>
          </a:p>
          <a:p>
            <a:r>
              <a:rPr lang="en-GB" dirty="0"/>
              <a:t>Does the person have an impairment, or a disturbance in the functioning of their mind or brain? </a:t>
            </a:r>
          </a:p>
          <a:p>
            <a:r>
              <a:rPr lang="en-GB" dirty="0"/>
              <a:t>Does the impairment or disturbance mean that the person is unable to make a specific decision when they need to? </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207" y="1273374"/>
            <a:ext cx="3300248" cy="4950372"/>
          </a:xfrm>
          <a:prstGeom prst="rect">
            <a:avLst/>
          </a:prstGeom>
        </p:spPr>
      </p:pic>
    </p:spTree>
    <p:extLst>
      <p:ext uri="{BB962C8B-B14F-4D97-AF65-F5344CB8AC3E}">
        <p14:creationId xmlns:p14="http://schemas.microsoft.com/office/powerpoint/2010/main" val="54235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Mental Capacity Act 2005</a:t>
            </a:r>
          </a:p>
        </p:txBody>
      </p:sp>
      <p:sp>
        <p:nvSpPr>
          <p:cNvPr id="3" name="Content Placeholder 2"/>
          <p:cNvSpPr>
            <a:spLocks noGrp="1"/>
          </p:cNvSpPr>
          <p:nvPr>
            <p:ph idx="1"/>
          </p:nvPr>
        </p:nvSpPr>
        <p:spPr>
          <a:xfrm>
            <a:off x="255325" y="1320673"/>
            <a:ext cx="4773875" cy="4528932"/>
          </a:xfrm>
        </p:spPr>
        <p:txBody>
          <a:bodyPr/>
          <a:lstStyle/>
          <a:p>
            <a:pPr marL="0" indent="0">
              <a:buNone/>
            </a:pPr>
            <a:r>
              <a:rPr lang="en-GB" dirty="0"/>
              <a:t>You must assume that individuals can make a decisions unless they are unable to do one or more of the following:</a:t>
            </a:r>
          </a:p>
          <a:p>
            <a:r>
              <a:rPr lang="en-GB" dirty="0"/>
              <a:t>Understand information given to them</a:t>
            </a:r>
          </a:p>
          <a:p>
            <a:r>
              <a:rPr lang="en-GB" dirty="0"/>
              <a:t>Retain information long enough to make the decision</a:t>
            </a:r>
          </a:p>
          <a:p>
            <a:r>
              <a:rPr lang="en-GB" dirty="0"/>
              <a:t>Weigh up the information available</a:t>
            </a:r>
          </a:p>
          <a:p>
            <a:r>
              <a:rPr lang="en-GB" dirty="0"/>
              <a:t>Communicate their decision.</a:t>
            </a:r>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6206" r="24483"/>
          <a:stretch/>
        </p:blipFill>
        <p:spPr>
          <a:xfrm>
            <a:off x="5171090" y="1297532"/>
            <a:ext cx="3689131" cy="4987635"/>
          </a:xfrm>
          <a:prstGeom prst="rect">
            <a:avLst/>
          </a:prstGeom>
        </p:spPr>
      </p:pic>
    </p:spTree>
    <p:extLst>
      <p:ext uri="{BB962C8B-B14F-4D97-AF65-F5344CB8AC3E}">
        <p14:creationId xmlns:p14="http://schemas.microsoft.com/office/powerpoint/2010/main" val="7170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21186"/>
            <a:ext cx="9619013" cy="975749"/>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316257"/>
            <a:ext cx="8639293" cy="769441"/>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answers below describes the emotions experienced by someone living with major depression? </a:t>
            </a:r>
          </a:p>
        </p:txBody>
      </p:sp>
      <p:sp>
        <p:nvSpPr>
          <p:cNvPr id="22" name="TextBox 21"/>
          <p:cNvSpPr txBox="1"/>
          <p:nvPr/>
        </p:nvSpPr>
        <p:spPr>
          <a:xfrm>
            <a:off x="1046578" y="2750590"/>
            <a:ext cx="531859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Hallucinations and delusions</a:t>
            </a:r>
          </a:p>
        </p:txBody>
      </p:sp>
      <p:sp>
        <p:nvSpPr>
          <p:cNvPr id="23" name="TextBox 22"/>
          <p:cNvSpPr txBox="1"/>
          <p:nvPr/>
        </p:nvSpPr>
        <p:spPr>
          <a:xfrm>
            <a:off x="1046578" y="3515196"/>
            <a:ext cx="5971167"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Feelings of sadness that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don’t last long</a:t>
            </a:r>
          </a:p>
        </p:txBody>
      </p:sp>
      <p:sp>
        <p:nvSpPr>
          <p:cNvPr id="24" name="TextBox 23"/>
          <p:cNvSpPr txBox="1"/>
          <p:nvPr/>
        </p:nvSpPr>
        <p:spPr>
          <a:xfrm>
            <a:off x="1047901" y="4393915"/>
            <a:ext cx="5210396"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Feelings of hopelessness that do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not go away</a:t>
            </a:r>
          </a:p>
        </p:txBody>
      </p:sp>
      <p:sp>
        <p:nvSpPr>
          <p:cNvPr id="25" name="TextBox 24"/>
          <p:cNvSpPr txBox="1"/>
          <p:nvPr/>
        </p:nvSpPr>
        <p:spPr>
          <a:xfrm>
            <a:off x="1046579" y="5404601"/>
            <a:ext cx="547297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Extreme happiness followed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by sadness</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pic>
        <p:nvPicPr>
          <p:cNvPr id="16" name="Picture 15"/>
          <p:cNvPicPr>
            <a:picLocks/>
          </p:cNvPicPr>
          <p:nvPr/>
        </p:nvPicPr>
        <p:blipFill rotWithShape="1">
          <a:blip r:embed="rId7"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grpSp>
        <p:nvGrpSpPr>
          <p:cNvPr id="17" name="Group 16"/>
          <p:cNvGrpSpPr/>
          <p:nvPr/>
        </p:nvGrpSpPr>
        <p:grpSpPr>
          <a:xfrm>
            <a:off x="5721854" y="2952402"/>
            <a:ext cx="3711396" cy="4564662"/>
            <a:chOff x="4716116" y="2392730"/>
            <a:chExt cx="3711396" cy="456466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8910" t="3750" r="6990" b="4196"/>
            <a:stretch/>
          </p:blipFill>
          <p:spPr>
            <a:xfrm rot="308198">
              <a:off x="5875925" y="2534840"/>
              <a:ext cx="1636750" cy="2465804"/>
            </a:xfrm>
            <a:prstGeom prst="rect">
              <a:avLst/>
            </a:prstGeom>
          </p:spPr>
        </p:pic>
      </p:grpSp>
      <p:sp>
        <p:nvSpPr>
          <p:cNvPr id="20" name="Rectangle 19"/>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30990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5" grpId="0"/>
      <p:bldP spid="25" grpId="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45007"/>
            <a:ext cx="9619013" cy="958147"/>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178205" y="1372157"/>
            <a:ext cx="9045804" cy="830997"/>
          </a:xfrm>
          <a:prstGeom prst="rect">
            <a:avLst/>
          </a:prstGeom>
        </p:spPr>
        <p:txBody>
          <a:bodyPr wrap="square">
            <a:spAutoFit/>
          </a:bodyPr>
          <a:lstStyle/>
          <a:p>
            <a:r>
              <a:rPr lang="en-GB" sz="2300" b="1" dirty="0">
                <a:solidFill>
                  <a:prstClr val="white"/>
                </a:solidFill>
                <a:latin typeface="Arial" panose="020B0604020202020204" pitchFamily="34" charset="0"/>
                <a:cs typeface="Arial" panose="020B0604020202020204" pitchFamily="34" charset="0"/>
              </a:rPr>
              <a:t>What should you do if you are concerned that an individual’s needs have changed and need to be reassessed? </a:t>
            </a:r>
          </a:p>
        </p:txBody>
      </p:sp>
      <p:sp>
        <p:nvSpPr>
          <p:cNvPr id="22" name="TextBox 21"/>
          <p:cNvSpPr txBox="1"/>
          <p:nvPr/>
        </p:nvSpPr>
        <p:spPr>
          <a:xfrm>
            <a:off x="1034703" y="2544699"/>
            <a:ext cx="4867333" cy="1107996"/>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Raise your concerns following reporting procedures and agreed ways of working</a:t>
            </a:r>
          </a:p>
        </p:txBody>
      </p:sp>
      <p:sp>
        <p:nvSpPr>
          <p:cNvPr id="23" name="TextBox 22"/>
          <p:cNvSpPr txBox="1"/>
          <p:nvPr/>
        </p:nvSpPr>
        <p:spPr>
          <a:xfrm>
            <a:off x="1046578" y="3718303"/>
            <a:ext cx="6054865" cy="430887"/>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Do nothing, the matter is confidential</a:t>
            </a:r>
          </a:p>
        </p:txBody>
      </p:sp>
      <p:sp>
        <p:nvSpPr>
          <p:cNvPr id="24" name="TextBox 23"/>
          <p:cNvSpPr txBox="1"/>
          <p:nvPr/>
        </p:nvSpPr>
        <p:spPr>
          <a:xfrm>
            <a:off x="1047900" y="4500790"/>
            <a:ext cx="5768535"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Discuss your concerns with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your family or friends </a:t>
            </a:r>
          </a:p>
        </p:txBody>
      </p:sp>
      <p:sp>
        <p:nvSpPr>
          <p:cNvPr id="25" name="TextBox 24"/>
          <p:cNvSpPr txBox="1"/>
          <p:nvPr/>
        </p:nvSpPr>
        <p:spPr>
          <a:xfrm>
            <a:off x="1047900" y="5414188"/>
            <a:ext cx="547297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Contact the Care Quality Commission to report your concerns immediately</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grpSp>
        <p:nvGrpSpPr>
          <p:cNvPr id="16" name="Group 15"/>
          <p:cNvGrpSpPr/>
          <p:nvPr/>
        </p:nvGrpSpPr>
        <p:grpSpPr>
          <a:xfrm>
            <a:off x="5408854" y="3006144"/>
            <a:ext cx="3711396" cy="4564662"/>
            <a:chOff x="5432604" y="2420888"/>
            <a:chExt cx="3711396" cy="4564662"/>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82173">
              <a:off x="5432604" y="2420888"/>
              <a:ext cx="3711396" cy="4564662"/>
            </a:xfrm>
            <a:prstGeom prst="rect">
              <a:avLst/>
            </a:prstGeom>
            <a:effectLst>
              <a:outerShdw blurRad="63500" sx="102000" sy="102000" algn="ctr" rotWithShape="0">
                <a:schemeClr val="tx1">
                  <a:lumMod val="65000"/>
                  <a:lumOff val="35000"/>
                  <a:alpha val="40000"/>
                </a:schemeClr>
              </a:outerShdw>
            </a:effectLst>
          </p:spPr>
        </p:pic>
        <p:pic>
          <p:nvPicPr>
            <p:cNvPr id="18" name="Picture 2" descr="\\DESIGNARCHIVE\Archive\PowerPoints\PPT symbols and documents\ABCD cards\A.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4624"/>
            <a:stretch/>
          </p:blipFill>
          <p:spPr bwMode="auto">
            <a:xfrm rot="385857">
              <a:off x="6473422" y="2556201"/>
              <a:ext cx="1897871" cy="2557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p:cNvPicPr>
          <p:nvPr/>
        </p:nvPicPr>
        <p:blipFill rotWithShape="1">
          <a:blip r:embed="rId9"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sp>
        <p:nvSpPr>
          <p:cNvPr id="20" name="Rectangle 19"/>
          <p:cNvSpPr/>
          <p:nvPr/>
        </p:nvSpPr>
        <p:spPr>
          <a:xfrm>
            <a:off x="6237027" y="2324550"/>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280236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4" grpId="0"/>
      <p:bldP spid="24" grpId="1"/>
      <p:bldP spid="25" grpId="0"/>
      <p:bldP spid="25" grpId="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Knowledge check</a:t>
            </a:r>
          </a:p>
        </p:txBody>
      </p:sp>
      <p:sp>
        <p:nvSpPr>
          <p:cNvPr id="4" name="Rectangle 3"/>
          <p:cNvSpPr/>
          <p:nvPr/>
        </p:nvSpPr>
        <p:spPr>
          <a:xfrm>
            <a:off x="-201880" y="1221186"/>
            <a:ext cx="9619013" cy="1203067"/>
          </a:xfrm>
          <a:prstGeom prst="rect">
            <a:avLst/>
          </a:prstGeom>
          <a:solidFill>
            <a:srgbClr val="2154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5324" y="1316257"/>
            <a:ext cx="8639293" cy="1107996"/>
          </a:xfrm>
          <a:prstGeom prst="rect">
            <a:avLst/>
          </a:prstGeom>
        </p:spPr>
        <p:txBody>
          <a:bodyPr wrap="square">
            <a:spAutoFit/>
          </a:bodyPr>
          <a:lstStyle/>
          <a:p>
            <a:r>
              <a:rPr lang="en-GB" sz="2200" b="1" dirty="0">
                <a:solidFill>
                  <a:prstClr val="white"/>
                </a:solidFill>
                <a:latin typeface="Arial" panose="020B0604020202020204" pitchFamily="34" charset="0"/>
                <a:cs typeface="Arial" panose="020B0604020202020204" pitchFamily="34" charset="0"/>
              </a:rPr>
              <a:t>Which of the following is a benefit of the early diagnosis of a mental health condition, dementia or a learning disability important? </a:t>
            </a:r>
          </a:p>
        </p:txBody>
      </p:sp>
      <p:sp>
        <p:nvSpPr>
          <p:cNvPr id="22" name="TextBox 21"/>
          <p:cNvSpPr txBox="1"/>
          <p:nvPr/>
        </p:nvSpPr>
        <p:spPr>
          <a:xfrm>
            <a:off x="1046578" y="2624462"/>
            <a:ext cx="5318595"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It allows people to develop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stigma and stereotypes</a:t>
            </a:r>
          </a:p>
        </p:txBody>
      </p:sp>
      <p:sp>
        <p:nvSpPr>
          <p:cNvPr id="23" name="TextBox 22"/>
          <p:cNvSpPr txBox="1"/>
          <p:nvPr/>
        </p:nvSpPr>
        <p:spPr>
          <a:xfrm>
            <a:off x="1046578" y="3505546"/>
            <a:ext cx="5971167"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It enables the social model of </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disability to be put in place</a:t>
            </a:r>
          </a:p>
        </p:txBody>
      </p:sp>
      <p:sp>
        <p:nvSpPr>
          <p:cNvPr id="24" name="TextBox 23"/>
          <p:cNvSpPr txBox="1"/>
          <p:nvPr/>
        </p:nvSpPr>
        <p:spPr>
          <a:xfrm>
            <a:off x="1047901" y="4346617"/>
            <a:ext cx="5210396" cy="1107996"/>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It enables the individual and their family to plan for their future care and support needs</a:t>
            </a:r>
          </a:p>
        </p:txBody>
      </p:sp>
      <p:sp>
        <p:nvSpPr>
          <p:cNvPr id="25" name="TextBox 24"/>
          <p:cNvSpPr txBox="1"/>
          <p:nvPr/>
        </p:nvSpPr>
        <p:spPr>
          <a:xfrm>
            <a:off x="1046579" y="5404601"/>
            <a:ext cx="5472974" cy="769441"/>
          </a:xfrm>
          <a:prstGeom prst="rect">
            <a:avLst/>
          </a:prstGeom>
          <a:noFill/>
        </p:spPr>
        <p:txBody>
          <a:bodyPr wrap="square" rtlCol="0">
            <a:spAutoFit/>
          </a:bodyPr>
          <a:lstStyle/>
          <a:p>
            <a:r>
              <a:rPr lang="en-GB" sz="2200" b="1" dirty="0">
                <a:solidFill>
                  <a:prstClr val="black"/>
                </a:solidFill>
                <a:latin typeface="Arial" panose="020B0604020202020204" pitchFamily="34" charset="0"/>
                <a:cs typeface="Arial" panose="020B0604020202020204" pitchFamily="34" charset="0"/>
              </a:rPr>
              <a:t>It allows the individual to get</a:t>
            </a:r>
            <a:br>
              <a:rPr lang="en-GB" sz="2200" b="1" dirty="0">
                <a:solidFill>
                  <a:prstClr val="black"/>
                </a:solidFill>
                <a:latin typeface="Arial" panose="020B0604020202020204" pitchFamily="34" charset="0"/>
                <a:cs typeface="Arial" panose="020B0604020202020204" pitchFamily="34" charset="0"/>
              </a:rPr>
            </a:br>
            <a:r>
              <a:rPr lang="en-GB" sz="2200" b="1" dirty="0">
                <a:solidFill>
                  <a:prstClr val="black"/>
                </a:solidFill>
                <a:latin typeface="Arial" panose="020B0604020202020204" pitchFamily="34" charset="0"/>
                <a:cs typeface="Arial" panose="020B0604020202020204" pitchFamily="34" charset="0"/>
              </a:rPr>
              <a:t>a second opinion</a:t>
            </a: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895" y="2542593"/>
            <a:ext cx="617417" cy="87225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895" y="3486859"/>
            <a:ext cx="617417" cy="872258"/>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895" y="4422963"/>
            <a:ext cx="617417" cy="872258"/>
          </a:xfrm>
          <a:prstGeom prst="rect">
            <a:avLst/>
          </a:prstGeom>
        </p:spPr>
      </p:pic>
      <p:pic>
        <p:nvPicPr>
          <p:cNvPr id="39" name="Picture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95" y="5350905"/>
            <a:ext cx="617417" cy="872258"/>
          </a:xfrm>
          <a:prstGeom prst="rect">
            <a:avLst/>
          </a:prstGeom>
        </p:spPr>
      </p:pic>
      <p:pic>
        <p:nvPicPr>
          <p:cNvPr id="16" name="Picture 15"/>
          <p:cNvPicPr>
            <a:picLocks/>
          </p:cNvPicPr>
          <p:nvPr/>
        </p:nvPicPr>
        <p:blipFill rotWithShape="1">
          <a:blip r:embed="rId7" cstate="screen">
            <a:extLst>
              <a:ext uri="{28A0092B-C50C-407E-A947-70E740481C1C}">
                <a14:useLocalDpi xmlns:a14="http://schemas.microsoft.com/office/drawing/2010/main"/>
              </a:ext>
            </a:extLst>
          </a:blip>
          <a:srcRect l="-27624" t="-13361" r="-27624" b="-13361"/>
          <a:stretch/>
        </p:blipFill>
        <p:spPr>
          <a:xfrm>
            <a:off x="8088925" y="554081"/>
            <a:ext cx="740782" cy="628380"/>
          </a:xfrm>
          <a:prstGeom prst="ellipse">
            <a:avLst/>
          </a:prstGeom>
          <a:solidFill>
            <a:srgbClr val="002060"/>
          </a:solidFill>
          <a:ln w="31750">
            <a:solidFill>
              <a:schemeClr val="bg1"/>
            </a:solidFill>
          </a:ln>
        </p:spPr>
      </p:pic>
      <p:grpSp>
        <p:nvGrpSpPr>
          <p:cNvPr id="17" name="Group 16"/>
          <p:cNvGrpSpPr/>
          <p:nvPr/>
        </p:nvGrpSpPr>
        <p:grpSpPr>
          <a:xfrm>
            <a:off x="5721854" y="3043940"/>
            <a:ext cx="3711396" cy="4564662"/>
            <a:chOff x="4716116" y="2392730"/>
            <a:chExt cx="3711396" cy="456466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2173">
              <a:off x="4716116" y="2392730"/>
              <a:ext cx="3711396" cy="4564662"/>
            </a:xfrm>
            <a:prstGeom prst="rect">
              <a:avLst/>
            </a:prstGeom>
            <a:effectLst>
              <a:outerShdw blurRad="63500" sx="102000" sy="102000" algn="ctr" rotWithShape="0">
                <a:schemeClr val="tx1">
                  <a:lumMod val="65000"/>
                  <a:lumOff val="35000"/>
                  <a:alpha val="40000"/>
                </a:schemeClr>
              </a:outerShdw>
            </a:effectLst>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8910" t="3750" r="6990" b="4196"/>
            <a:stretch/>
          </p:blipFill>
          <p:spPr>
            <a:xfrm rot="308198">
              <a:off x="5875925" y="2534840"/>
              <a:ext cx="1636750" cy="2465804"/>
            </a:xfrm>
            <a:prstGeom prst="rect">
              <a:avLst/>
            </a:prstGeom>
          </p:spPr>
        </p:pic>
      </p:grpSp>
      <p:sp>
        <p:nvSpPr>
          <p:cNvPr id="20" name="Rectangle 19"/>
          <p:cNvSpPr/>
          <p:nvPr/>
        </p:nvSpPr>
        <p:spPr>
          <a:xfrm>
            <a:off x="6237027" y="2488326"/>
            <a:ext cx="2657590" cy="405864"/>
          </a:xfrm>
          <a:prstGeom prst="rect">
            <a:avLst/>
          </a:prstGeom>
          <a:solidFill>
            <a:srgbClr val="1C5ECA"/>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Click to reveal answer</a:t>
            </a:r>
          </a:p>
        </p:txBody>
      </p:sp>
    </p:spTree>
    <p:extLst>
      <p:ext uri="{BB962C8B-B14F-4D97-AF65-F5344CB8AC3E}">
        <p14:creationId xmlns:p14="http://schemas.microsoft.com/office/powerpoint/2010/main" val="2820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5" grpId="0"/>
      <p:bldP spid="25" grpId="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25" y="87202"/>
            <a:ext cx="8624270" cy="920234"/>
          </a:xfrm>
        </p:spPr>
        <p:txBody>
          <a:bodyPr>
            <a:normAutofit fontScale="90000"/>
          </a:bodyPr>
          <a:lstStyle/>
          <a:p>
            <a:r>
              <a:rPr lang="en-GB" dirty="0"/>
              <a:t>Awareness of Mental Health, Dementia &amp; Learning Disability </a:t>
            </a:r>
          </a:p>
        </p:txBody>
      </p:sp>
      <p:sp>
        <p:nvSpPr>
          <p:cNvPr id="3" name="Content Placeholder 2"/>
          <p:cNvSpPr>
            <a:spLocks noGrp="1"/>
          </p:cNvSpPr>
          <p:nvPr>
            <p:ph idx="1"/>
          </p:nvPr>
        </p:nvSpPr>
        <p:spPr>
          <a:xfrm>
            <a:off x="255325" y="1320673"/>
            <a:ext cx="4340488" cy="5535740"/>
          </a:xfrm>
        </p:spPr>
        <p:txBody>
          <a:bodyPr>
            <a:normAutofit/>
          </a:bodyPr>
          <a:lstStyle/>
          <a:p>
            <a:pPr>
              <a:spcBef>
                <a:spcPts val="600"/>
              </a:spcBef>
            </a:pPr>
            <a:r>
              <a:rPr lang="en-GB" dirty="0"/>
              <a:t>Your role may not include providing direct support to individuals with mental health problems, dementia &amp; learning disabilities</a:t>
            </a:r>
          </a:p>
          <a:p>
            <a:pPr>
              <a:spcBef>
                <a:spcPts val="600"/>
              </a:spcBef>
            </a:pPr>
            <a:endParaRPr lang="en-GB" dirty="0"/>
          </a:p>
          <a:p>
            <a:pPr>
              <a:spcBef>
                <a:spcPts val="600"/>
              </a:spcBef>
            </a:pPr>
            <a:r>
              <a:rPr lang="en-GB" dirty="0"/>
              <a:t>Having an awareness of the experiences of others can help you to identify any signs and symptoms as well as enabling you to work in ways that show compassion and understanding.</a:t>
            </a:r>
          </a:p>
          <a:p>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30001" t="10277" r="23620"/>
          <a:stretch/>
        </p:blipFill>
        <p:spPr>
          <a:xfrm>
            <a:off x="4991131" y="1243921"/>
            <a:ext cx="3888463" cy="5014991"/>
          </a:xfrm>
          <a:prstGeom prst="rect">
            <a:avLst/>
          </a:prstGeom>
        </p:spPr>
      </p:pic>
    </p:spTree>
    <p:extLst>
      <p:ext uri="{BB962C8B-B14F-4D97-AF65-F5344CB8AC3E}">
        <p14:creationId xmlns:p14="http://schemas.microsoft.com/office/powerpoint/2010/main" val="23499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Mental Health Conditions</a:t>
            </a:r>
          </a:p>
        </p:txBody>
      </p:sp>
      <p:sp>
        <p:nvSpPr>
          <p:cNvPr id="3" name="Content Placeholder 2"/>
          <p:cNvSpPr>
            <a:spLocks noGrp="1"/>
          </p:cNvSpPr>
          <p:nvPr>
            <p:ph idx="1"/>
          </p:nvPr>
        </p:nvSpPr>
        <p:spPr>
          <a:xfrm>
            <a:off x="255324" y="1320673"/>
            <a:ext cx="8635287" cy="4528932"/>
          </a:xfrm>
        </p:spPr>
        <p:txBody>
          <a:bodyPr/>
          <a:lstStyle/>
          <a:p>
            <a:pPr marL="0" indent="0">
              <a:buNone/>
            </a:pPr>
            <a:r>
              <a:rPr lang="en-GB" dirty="0"/>
              <a:t>1 in 4 adults in Britain will experience at least one </a:t>
            </a:r>
            <a:r>
              <a:rPr lang="en-GB" dirty="0">
                <a:solidFill>
                  <a:srgbClr val="0066CC"/>
                </a:solidFill>
              </a:rPr>
              <a:t>mental health </a:t>
            </a:r>
            <a:r>
              <a:rPr lang="en-GB" dirty="0"/>
              <a:t>need in any year. Examples of mental health problems include:</a:t>
            </a:r>
          </a:p>
          <a:p>
            <a:r>
              <a:rPr lang="en-GB" dirty="0"/>
              <a:t>Depression</a:t>
            </a:r>
          </a:p>
          <a:p>
            <a:r>
              <a:rPr lang="en-GB" dirty="0"/>
              <a:t>Psychosis</a:t>
            </a:r>
          </a:p>
          <a:p>
            <a:r>
              <a:rPr lang="en-GB" dirty="0"/>
              <a:t>Anxiety.</a:t>
            </a:r>
          </a:p>
          <a:p>
            <a:endParaRPr lang="en-GB" dirty="0"/>
          </a:p>
        </p:txBody>
      </p:sp>
      <p:grpSp>
        <p:nvGrpSpPr>
          <p:cNvPr id="4" name="Group 3"/>
          <p:cNvGrpSpPr/>
          <p:nvPr/>
        </p:nvGrpSpPr>
        <p:grpSpPr>
          <a:xfrm>
            <a:off x="2511847" y="2090936"/>
            <a:ext cx="6464355" cy="1478410"/>
            <a:chOff x="2491369" y="5065540"/>
            <a:chExt cx="6464355" cy="1478410"/>
          </a:xfrm>
        </p:grpSpPr>
        <p:sp>
          <p:nvSpPr>
            <p:cNvPr id="5" name="Rectangle 4"/>
            <p:cNvSpPr/>
            <p:nvPr/>
          </p:nvSpPr>
          <p:spPr>
            <a:xfrm>
              <a:off x="2491369" y="5237414"/>
              <a:ext cx="6387238" cy="130653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7" name="TextBox 6"/>
            <p:cNvSpPr txBox="1"/>
            <p:nvPr/>
          </p:nvSpPr>
          <p:spPr>
            <a:xfrm>
              <a:off x="2601535" y="5512899"/>
              <a:ext cx="6354189" cy="1031051"/>
            </a:xfrm>
            <a:prstGeom prst="rect">
              <a:avLst/>
            </a:prstGeom>
            <a:noFill/>
          </p:spPr>
          <p:txBody>
            <a:bodyPr wrap="square" rtlCol="0">
              <a:spAutoFit/>
            </a:bodyPr>
            <a:lstStyle/>
            <a:p>
              <a:r>
                <a:rPr lang="en-GB" sz="1600" b="1" dirty="0">
                  <a:solidFill>
                    <a:srgbClr val="0066CC"/>
                  </a:solidFill>
                  <a:latin typeface="Arial" panose="020B0604020202020204" pitchFamily="34" charset="0"/>
                  <a:cs typeface="Arial" panose="020B0604020202020204" pitchFamily="34" charset="0"/>
                </a:rPr>
                <a:t>Mental health</a:t>
              </a:r>
            </a:p>
            <a:p>
              <a:r>
                <a:rPr lang="en-GB" sz="1500" dirty="0">
                  <a:latin typeface="Arial" panose="020B0604020202020204" pitchFamily="34" charset="0"/>
                  <a:cs typeface="Arial" panose="020B0604020202020204" pitchFamily="34" charset="0"/>
                </a:rPr>
                <a:t>Mental health can be seen positively to identify a positive state of mental wellbeing or negatively, to identify a negative state of mental wellbeing, for example, mental health problems or issues. </a:t>
              </a:r>
            </a:p>
          </p:txBody>
        </p:sp>
      </p:gr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21680" b="33406"/>
          <a:stretch/>
        </p:blipFill>
        <p:spPr>
          <a:xfrm>
            <a:off x="246320" y="3689132"/>
            <a:ext cx="8635286" cy="2585545"/>
          </a:xfrm>
          <a:prstGeom prst="rect">
            <a:avLst/>
          </a:prstGeom>
        </p:spPr>
      </p:pic>
    </p:spTree>
    <p:extLst>
      <p:ext uri="{BB962C8B-B14F-4D97-AF65-F5344CB8AC3E}">
        <p14:creationId xmlns:p14="http://schemas.microsoft.com/office/powerpoint/2010/main" val="4039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Depression</a:t>
            </a:r>
          </a:p>
        </p:txBody>
      </p:sp>
      <p:sp>
        <p:nvSpPr>
          <p:cNvPr id="3" name="Content Placeholder 2"/>
          <p:cNvSpPr>
            <a:spLocks noGrp="1"/>
          </p:cNvSpPr>
          <p:nvPr>
            <p:ph idx="1"/>
          </p:nvPr>
        </p:nvSpPr>
        <p:spPr>
          <a:xfrm>
            <a:off x="255325" y="1265588"/>
            <a:ext cx="8624270" cy="816600"/>
          </a:xfrm>
        </p:spPr>
        <p:txBody>
          <a:bodyPr/>
          <a:lstStyle/>
          <a:p>
            <a:pPr marL="0" indent="0">
              <a:buNone/>
            </a:pPr>
            <a:r>
              <a:rPr lang="en-GB" dirty="0"/>
              <a:t>An individual experiencing depression will feel emotions such as hopelessness and negativity that don’t go away.</a:t>
            </a:r>
          </a:p>
          <a:p>
            <a:endParaRPr lang="en-GB" dirty="0"/>
          </a:p>
        </p:txBody>
      </p:sp>
      <p:sp>
        <p:nvSpPr>
          <p:cNvPr id="4" name="Rectangle 3"/>
          <p:cNvSpPr/>
          <p:nvPr/>
        </p:nvSpPr>
        <p:spPr>
          <a:xfrm>
            <a:off x="255327" y="2373602"/>
            <a:ext cx="1683642" cy="81498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rgbClr val="002060"/>
                </a:solidFill>
                <a:latin typeface="Arial" panose="020B0604020202020204" pitchFamily="34" charset="0"/>
                <a:cs typeface="Arial" panose="020B0604020202020204" pitchFamily="34" charset="0"/>
              </a:rPr>
              <a:t>Mild depression</a:t>
            </a:r>
          </a:p>
        </p:txBody>
      </p:sp>
      <p:sp>
        <p:nvSpPr>
          <p:cNvPr id="5" name="Rectangle 4"/>
          <p:cNvSpPr/>
          <p:nvPr/>
        </p:nvSpPr>
        <p:spPr>
          <a:xfrm>
            <a:off x="1938969" y="2372559"/>
            <a:ext cx="6940626" cy="81227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This has a small negative impact on daily living</a:t>
            </a:r>
          </a:p>
        </p:txBody>
      </p:sp>
      <p:sp>
        <p:nvSpPr>
          <p:cNvPr id="6" name="Rectangle 5"/>
          <p:cNvSpPr/>
          <p:nvPr/>
        </p:nvSpPr>
        <p:spPr>
          <a:xfrm>
            <a:off x="255325" y="3338279"/>
            <a:ext cx="1683642" cy="81498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rgbClr val="002060"/>
                </a:solidFill>
                <a:latin typeface="Arial" panose="020B0604020202020204" pitchFamily="34" charset="0"/>
                <a:cs typeface="Arial" panose="020B0604020202020204" pitchFamily="34" charset="0"/>
              </a:rPr>
              <a:t>Major</a:t>
            </a:r>
          </a:p>
          <a:p>
            <a:pPr algn="ctr"/>
            <a:r>
              <a:rPr lang="en-GB" sz="2000" b="1" dirty="0">
                <a:solidFill>
                  <a:srgbClr val="002060"/>
                </a:solidFill>
                <a:latin typeface="Arial" panose="020B0604020202020204" pitchFamily="34" charset="0"/>
                <a:cs typeface="Arial" panose="020B0604020202020204" pitchFamily="34" charset="0"/>
              </a:rPr>
              <a:t>depression</a:t>
            </a:r>
          </a:p>
        </p:txBody>
      </p:sp>
      <p:sp>
        <p:nvSpPr>
          <p:cNvPr id="7" name="Rectangle 6"/>
          <p:cNvSpPr/>
          <p:nvPr/>
        </p:nvSpPr>
        <p:spPr>
          <a:xfrm>
            <a:off x="1938967" y="3337236"/>
            <a:ext cx="6940626" cy="81227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This has a more significant effect on daily living</a:t>
            </a:r>
          </a:p>
        </p:txBody>
      </p:sp>
      <p:sp>
        <p:nvSpPr>
          <p:cNvPr id="9" name="Rectangle 8"/>
          <p:cNvSpPr/>
          <p:nvPr/>
        </p:nvSpPr>
        <p:spPr>
          <a:xfrm>
            <a:off x="255325" y="4302956"/>
            <a:ext cx="1683642" cy="814981"/>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a:solidFill>
                  <a:srgbClr val="002060"/>
                </a:solidFill>
                <a:latin typeface="Arial" panose="020B0604020202020204" pitchFamily="34" charset="0"/>
                <a:cs typeface="Arial" panose="020B0604020202020204" pitchFamily="34" charset="0"/>
              </a:rPr>
              <a:t>Bipolar</a:t>
            </a:r>
          </a:p>
          <a:p>
            <a:pPr algn="ctr"/>
            <a:r>
              <a:rPr lang="en-GB" sz="2000" b="1" dirty="0">
                <a:solidFill>
                  <a:srgbClr val="002060"/>
                </a:solidFill>
                <a:latin typeface="Arial" panose="020B0604020202020204" pitchFamily="34" charset="0"/>
                <a:cs typeface="Arial" panose="020B0604020202020204" pitchFamily="34" charset="0"/>
              </a:rPr>
              <a:t>disorder</a:t>
            </a:r>
          </a:p>
        </p:txBody>
      </p:sp>
      <p:sp>
        <p:nvSpPr>
          <p:cNvPr id="10" name="Rectangle 9"/>
          <p:cNvSpPr/>
          <p:nvPr/>
        </p:nvSpPr>
        <p:spPr>
          <a:xfrm>
            <a:off x="1938967" y="4307351"/>
            <a:ext cx="6940626" cy="1308182"/>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Clr>
                <a:schemeClr val="bg1"/>
              </a:buClr>
            </a:pPr>
            <a:r>
              <a:rPr lang="en-GB" sz="2000" dirty="0">
                <a:latin typeface="Arial" panose="020B0604020202020204" pitchFamily="34" charset="0"/>
                <a:cs typeface="Arial" panose="020B0604020202020204" pitchFamily="34" charset="0"/>
              </a:rPr>
              <a:t>This causes the individual to experience extreme mood swings from highs, such as joy and excitement, to feelings of complete misery and hopelessness. As a result they may behave in ways others find difficult to understand.</a:t>
            </a:r>
          </a:p>
        </p:txBody>
      </p:sp>
    </p:spTree>
    <p:extLst>
      <p:ext uri="{BB962C8B-B14F-4D97-AF65-F5344CB8AC3E}">
        <p14:creationId xmlns:p14="http://schemas.microsoft.com/office/powerpoint/2010/main" val="6224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Anxiety</a:t>
            </a:r>
          </a:p>
        </p:txBody>
      </p:sp>
      <p:sp>
        <p:nvSpPr>
          <p:cNvPr id="3" name="Content Placeholder 2"/>
          <p:cNvSpPr>
            <a:spLocks noGrp="1"/>
          </p:cNvSpPr>
          <p:nvPr>
            <p:ph idx="1"/>
          </p:nvPr>
        </p:nvSpPr>
        <p:spPr>
          <a:xfrm>
            <a:off x="255324" y="1276605"/>
            <a:ext cx="8613253" cy="2568281"/>
          </a:xfrm>
        </p:spPr>
        <p:txBody>
          <a:bodyPr/>
          <a:lstStyle/>
          <a:p>
            <a:pPr marL="0" indent="0">
              <a:buNone/>
            </a:pPr>
            <a:r>
              <a:rPr lang="en-GB" dirty="0"/>
              <a:t>Individuals living with anxiety find it hard to control their worries. Symptoms can be:</a:t>
            </a:r>
          </a:p>
          <a:p>
            <a:r>
              <a:rPr lang="en-GB" dirty="0"/>
              <a:t>Physical </a:t>
            </a:r>
          </a:p>
          <a:p>
            <a:r>
              <a:rPr lang="en-GB" dirty="0">
                <a:solidFill>
                  <a:srgbClr val="0066CC"/>
                </a:solidFill>
              </a:rPr>
              <a:t>Psychological</a:t>
            </a:r>
            <a:r>
              <a:rPr lang="en-GB" dirty="0"/>
              <a:t> </a:t>
            </a:r>
          </a:p>
          <a:p>
            <a:r>
              <a:rPr lang="en-GB" dirty="0">
                <a:solidFill>
                  <a:srgbClr val="0066CC"/>
                </a:solidFill>
              </a:rPr>
              <a:t>Cognitive </a:t>
            </a:r>
          </a:p>
          <a:p>
            <a:r>
              <a:rPr lang="en-GB" dirty="0"/>
              <a:t>Behavioural or social.</a:t>
            </a:r>
          </a:p>
          <a:p>
            <a:endParaRPr lang="en-GB" dirty="0"/>
          </a:p>
        </p:txBody>
      </p:sp>
      <p:grpSp>
        <p:nvGrpSpPr>
          <p:cNvPr id="4" name="Group 3"/>
          <p:cNvGrpSpPr/>
          <p:nvPr/>
        </p:nvGrpSpPr>
        <p:grpSpPr>
          <a:xfrm>
            <a:off x="255325" y="3699399"/>
            <a:ext cx="8613252" cy="1247578"/>
            <a:chOff x="2491369" y="5065540"/>
            <a:chExt cx="8613252" cy="1247578"/>
          </a:xfrm>
        </p:grpSpPr>
        <p:sp>
          <p:nvSpPr>
            <p:cNvPr id="5" name="Rectangle 4"/>
            <p:cNvSpPr/>
            <p:nvPr/>
          </p:nvSpPr>
          <p:spPr>
            <a:xfrm>
              <a:off x="2491369" y="5255095"/>
              <a:ext cx="8613252" cy="105802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7" name="TextBox 6"/>
            <p:cNvSpPr txBox="1"/>
            <p:nvPr/>
          </p:nvSpPr>
          <p:spPr>
            <a:xfrm>
              <a:off x="2601535" y="5512899"/>
              <a:ext cx="8348851" cy="800219"/>
            </a:xfrm>
            <a:prstGeom prst="rect">
              <a:avLst/>
            </a:prstGeom>
            <a:noFill/>
          </p:spPr>
          <p:txBody>
            <a:bodyPr wrap="square" rtlCol="0">
              <a:spAutoFit/>
            </a:bodyPr>
            <a:lstStyle/>
            <a:p>
              <a:r>
                <a:rPr lang="en-GB" sz="1600" b="1" dirty="0">
                  <a:solidFill>
                    <a:srgbClr val="0066CC"/>
                  </a:solidFill>
                  <a:latin typeface="Arial" panose="020B0604020202020204" pitchFamily="34" charset="0"/>
                  <a:cs typeface="Arial" panose="020B0604020202020204" pitchFamily="34" charset="0"/>
                </a:rPr>
                <a:t>Psychological</a:t>
              </a:r>
            </a:p>
            <a:p>
              <a:r>
                <a:rPr lang="en-GB" sz="1500" dirty="0">
                  <a:latin typeface="Arial" panose="020B0604020202020204" pitchFamily="34" charset="0"/>
                  <a:cs typeface="Arial" panose="020B0604020202020204" pitchFamily="34" charset="0"/>
                </a:rPr>
                <a:t>Psychological symptoms relate to feelings and emotions, it includes how the mind looks at things and how this can affect behaviour.</a:t>
              </a:r>
            </a:p>
          </p:txBody>
        </p:sp>
      </p:grpSp>
      <p:grpSp>
        <p:nvGrpSpPr>
          <p:cNvPr id="8" name="Group 7"/>
          <p:cNvGrpSpPr/>
          <p:nvPr/>
        </p:nvGrpSpPr>
        <p:grpSpPr>
          <a:xfrm>
            <a:off x="266341" y="5004641"/>
            <a:ext cx="8613252" cy="1258595"/>
            <a:chOff x="2491369" y="5065540"/>
            <a:chExt cx="8613252" cy="1258595"/>
          </a:xfrm>
        </p:grpSpPr>
        <p:sp>
          <p:nvSpPr>
            <p:cNvPr id="9" name="Rectangle 8"/>
            <p:cNvSpPr/>
            <p:nvPr/>
          </p:nvSpPr>
          <p:spPr>
            <a:xfrm>
              <a:off x="2491369" y="5255095"/>
              <a:ext cx="8613252" cy="10690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11" name="TextBox 10"/>
            <p:cNvSpPr txBox="1"/>
            <p:nvPr/>
          </p:nvSpPr>
          <p:spPr>
            <a:xfrm>
              <a:off x="2601535" y="5523916"/>
              <a:ext cx="8348851" cy="800219"/>
            </a:xfrm>
            <a:prstGeom prst="rect">
              <a:avLst/>
            </a:prstGeom>
            <a:noFill/>
          </p:spPr>
          <p:txBody>
            <a:bodyPr wrap="square" rtlCol="0">
              <a:spAutoFit/>
            </a:bodyPr>
            <a:lstStyle/>
            <a:p>
              <a:r>
                <a:rPr lang="en-GB" sz="1600" b="1" dirty="0">
                  <a:solidFill>
                    <a:srgbClr val="0066CC"/>
                  </a:solidFill>
                  <a:latin typeface="Arial" panose="020B0604020202020204" pitchFamily="34" charset="0"/>
                  <a:cs typeface="Arial" panose="020B0604020202020204" pitchFamily="34" charset="0"/>
                </a:rPr>
                <a:t>Cognitive</a:t>
              </a:r>
            </a:p>
            <a:p>
              <a:r>
                <a:rPr lang="en-GB" sz="1500" dirty="0">
                  <a:latin typeface="Arial" panose="020B0604020202020204" pitchFamily="34" charset="0"/>
                  <a:cs typeface="Arial" panose="020B0604020202020204" pitchFamily="34" charset="0"/>
                </a:rPr>
                <a:t>Cognitive or cognition refers to our brains and how we think about things; how we process, use and store information we take in through our senses.</a:t>
              </a:r>
            </a:p>
          </p:txBody>
        </p:sp>
      </p:grpSp>
    </p:spTree>
    <p:extLst>
      <p:ext uri="{BB962C8B-B14F-4D97-AF65-F5344CB8AC3E}">
        <p14:creationId xmlns:p14="http://schemas.microsoft.com/office/powerpoint/2010/main" val="102154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Psychosis</a:t>
            </a:r>
          </a:p>
        </p:txBody>
      </p:sp>
      <p:sp>
        <p:nvSpPr>
          <p:cNvPr id="3" name="Content Placeholder 2"/>
          <p:cNvSpPr>
            <a:spLocks noGrp="1"/>
          </p:cNvSpPr>
          <p:nvPr>
            <p:ph idx="1"/>
          </p:nvPr>
        </p:nvSpPr>
        <p:spPr>
          <a:xfrm>
            <a:off x="255325" y="1320672"/>
            <a:ext cx="4190551" cy="5537327"/>
          </a:xfrm>
        </p:spPr>
        <p:txBody>
          <a:bodyPr/>
          <a:lstStyle/>
          <a:p>
            <a:pPr marL="0" indent="0">
              <a:spcBef>
                <a:spcPts val="600"/>
              </a:spcBef>
              <a:buNone/>
            </a:pPr>
            <a:r>
              <a:rPr lang="en-GB" dirty="0"/>
              <a:t>Psychosis is a symptom of conditions such as schizophrenia and bipolar disorder. Two signs of psychosis are:</a:t>
            </a:r>
          </a:p>
          <a:p>
            <a:pPr lvl="1">
              <a:spcBef>
                <a:spcPts val="600"/>
              </a:spcBef>
              <a:buFont typeface="Arial" panose="020B0604020202020204" pitchFamily="34" charset="0"/>
              <a:buChar char="■"/>
            </a:pPr>
            <a:r>
              <a:rPr lang="en-GB" dirty="0"/>
              <a:t>Hallucinations</a:t>
            </a:r>
          </a:p>
          <a:p>
            <a:pPr lvl="1">
              <a:spcBef>
                <a:spcPts val="600"/>
              </a:spcBef>
              <a:buFont typeface="Arial" panose="020B0604020202020204" pitchFamily="34" charset="0"/>
              <a:buChar char="■"/>
            </a:pPr>
            <a:r>
              <a:rPr lang="en-GB" dirty="0"/>
              <a:t>Delusions</a:t>
            </a:r>
          </a:p>
          <a:p>
            <a:pPr marL="0" indent="0">
              <a:spcBef>
                <a:spcPts val="600"/>
              </a:spcBef>
              <a:buNone/>
            </a:pPr>
            <a:r>
              <a:rPr lang="en-GB" dirty="0"/>
              <a:t>Experiencing these symptoms can be frightening. Reassure the individual that you are there to help and that they are safe.</a:t>
            </a:r>
          </a:p>
          <a:p>
            <a:pPr marL="0" indent="0">
              <a:buNone/>
            </a:pPr>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6872" t="533" r="7979" b="14896"/>
          <a:stretch/>
        </p:blipFill>
        <p:spPr>
          <a:xfrm>
            <a:off x="4445876" y="1431033"/>
            <a:ext cx="4430110" cy="4528932"/>
          </a:xfrm>
          <a:prstGeom prst="rect">
            <a:avLst/>
          </a:prstGeom>
        </p:spPr>
      </p:pic>
    </p:spTree>
    <p:extLst>
      <p:ext uri="{BB962C8B-B14F-4D97-AF65-F5344CB8AC3E}">
        <p14:creationId xmlns:p14="http://schemas.microsoft.com/office/powerpoint/2010/main" val="23331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Causes of mental health problems</a:t>
            </a:r>
          </a:p>
        </p:txBody>
      </p:sp>
      <p:sp>
        <p:nvSpPr>
          <p:cNvPr id="3" name="Content Placeholder 2"/>
          <p:cNvSpPr>
            <a:spLocks noGrp="1"/>
          </p:cNvSpPr>
          <p:nvPr>
            <p:ph idx="1"/>
          </p:nvPr>
        </p:nvSpPr>
        <p:spPr>
          <a:xfrm>
            <a:off x="255324" y="1320673"/>
            <a:ext cx="8613253" cy="2105567"/>
          </a:xfrm>
        </p:spPr>
        <p:txBody>
          <a:bodyPr/>
          <a:lstStyle/>
          <a:p>
            <a:pPr marL="0" indent="0">
              <a:buNone/>
            </a:pPr>
            <a:r>
              <a:rPr lang="en-GB" dirty="0"/>
              <a:t>An individual may experience a mental health need as a </a:t>
            </a:r>
            <a:br>
              <a:rPr lang="en-GB" dirty="0"/>
            </a:br>
            <a:r>
              <a:rPr lang="en-GB" dirty="0"/>
              <a:t>result of:</a:t>
            </a:r>
          </a:p>
          <a:p>
            <a:r>
              <a:rPr lang="en-GB" dirty="0"/>
              <a:t>A traumatic event </a:t>
            </a:r>
          </a:p>
          <a:p>
            <a:r>
              <a:rPr lang="en-GB" dirty="0"/>
              <a:t>A </a:t>
            </a:r>
            <a:r>
              <a:rPr lang="en-GB" dirty="0">
                <a:solidFill>
                  <a:srgbClr val="0066CC"/>
                </a:solidFill>
              </a:rPr>
              <a:t>chemical imbalance </a:t>
            </a:r>
            <a:r>
              <a:rPr lang="en-GB" dirty="0"/>
              <a:t>in the brain</a:t>
            </a:r>
          </a:p>
          <a:p>
            <a:r>
              <a:rPr lang="en-GB" dirty="0"/>
              <a:t>Genetics.</a:t>
            </a:r>
          </a:p>
          <a:p>
            <a:endParaRPr lang="en-GB" dirty="0"/>
          </a:p>
        </p:txBody>
      </p:sp>
      <p:grpSp>
        <p:nvGrpSpPr>
          <p:cNvPr id="5" name="Group 4"/>
          <p:cNvGrpSpPr/>
          <p:nvPr/>
        </p:nvGrpSpPr>
        <p:grpSpPr>
          <a:xfrm>
            <a:off x="255325" y="3977873"/>
            <a:ext cx="8613252" cy="1634651"/>
            <a:chOff x="2491369" y="5065540"/>
            <a:chExt cx="8613252" cy="1634651"/>
          </a:xfrm>
        </p:grpSpPr>
        <p:sp>
          <p:nvSpPr>
            <p:cNvPr id="6" name="Rectangle 5"/>
            <p:cNvSpPr/>
            <p:nvPr/>
          </p:nvSpPr>
          <p:spPr>
            <a:xfrm>
              <a:off x="2491369" y="5255095"/>
              <a:ext cx="8613252" cy="144509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535" y="5065540"/>
              <a:ext cx="957771" cy="498289"/>
            </a:xfrm>
            <a:prstGeom prst="rect">
              <a:avLst/>
            </a:prstGeom>
          </p:spPr>
        </p:pic>
        <p:sp>
          <p:nvSpPr>
            <p:cNvPr id="8" name="TextBox 7"/>
            <p:cNvSpPr txBox="1"/>
            <p:nvPr/>
          </p:nvSpPr>
          <p:spPr>
            <a:xfrm>
              <a:off x="2601535" y="5575963"/>
              <a:ext cx="8348851" cy="892552"/>
            </a:xfrm>
            <a:prstGeom prst="rect">
              <a:avLst/>
            </a:prstGeom>
            <a:noFill/>
          </p:spPr>
          <p:txBody>
            <a:bodyPr wrap="square" rtlCol="0">
              <a:spAutoFit/>
            </a:bodyPr>
            <a:lstStyle/>
            <a:p>
              <a:r>
                <a:rPr lang="en-GB" sz="1600" b="1" dirty="0">
                  <a:solidFill>
                    <a:srgbClr val="0066CC"/>
                  </a:solidFill>
                  <a:latin typeface="Arial" panose="020B0604020202020204" pitchFamily="34" charset="0"/>
                  <a:cs typeface="Arial" panose="020B0604020202020204" pitchFamily="34" charset="0"/>
                </a:rPr>
                <a:t>Chemical balance</a:t>
              </a:r>
            </a:p>
            <a:p>
              <a:r>
                <a:rPr lang="en-GB" dirty="0">
                  <a:latin typeface="Arial" panose="020B0604020202020204" pitchFamily="34" charset="0"/>
                  <a:cs typeface="Arial" panose="020B0604020202020204" pitchFamily="34" charset="0"/>
                </a:rPr>
                <a:t>The chemicals or hormones that affect our emotions and behaviour may be lower or higher than they should be.</a:t>
              </a:r>
            </a:p>
          </p:txBody>
        </p:sp>
      </p:grpSp>
    </p:spTree>
    <p:extLst>
      <p:ext uri="{BB962C8B-B14F-4D97-AF65-F5344CB8AC3E}">
        <p14:creationId xmlns:p14="http://schemas.microsoft.com/office/powerpoint/2010/main" val="4389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Dementia</a:t>
            </a:r>
          </a:p>
        </p:txBody>
      </p:sp>
      <p:sp>
        <p:nvSpPr>
          <p:cNvPr id="3" name="Content Placeholder 2"/>
          <p:cNvSpPr>
            <a:spLocks noGrp="1"/>
          </p:cNvSpPr>
          <p:nvPr>
            <p:ph idx="1"/>
          </p:nvPr>
        </p:nvSpPr>
        <p:spPr>
          <a:xfrm>
            <a:off x="255324" y="1287622"/>
            <a:ext cx="4143255" cy="4528932"/>
          </a:xfrm>
        </p:spPr>
        <p:txBody>
          <a:bodyPr/>
          <a:lstStyle/>
          <a:p>
            <a:pPr marL="0" indent="0">
              <a:buNone/>
            </a:pPr>
            <a:r>
              <a:rPr lang="en-GB" dirty="0"/>
              <a:t>A word used to cover many different conditions that affect the brain. These conditions cause a decline or reduction in abilities, including:</a:t>
            </a:r>
          </a:p>
          <a:p>
            <a:r>
              <a:rPr lang="en-GB" dirty="0"/>
              <a:t>Memory</a:t>
            </a:r>
          </a:p>
          <a:p>
            <a:r>
              <a:rPr lang="en-GB" dirty="0"/>
              <a:t>Thinking</a:t>
            </a:r>
          </a:p>
          <a:p>
            <a:r>
              <a:rPr lang="en-GB" dirty="0"/>
              <a:t>Reasoning</a:t>
            </a:r>
          </a:p>
          <a:p>
            <a:r>
              <a:rPr lang="en-GB" dirty="0"/>
              <a:t>Communicating.</a:t>
            </a:r>
          </a:p>
          <a:p>
            <a:endParaRPr lang="en-GB"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9827" r="31207"/>
          <a:stretch/>
        </p:blipFill>
        <p:spPr>
          <a:xfrm>
            <a:off x="4595813" y="1287623"/>
            <a:ext cx="4316832" cy="4880628"/>
          </a:xfrm>
          <a:prstGeom prst="rect">
            <a:avLst/>
          </a:prstGeom>
        </p:spPr>
      </p:pic>
    </p:spTree>
    <p:extLst>
      <p:ext uri="{BB962C8B-B14F-4D97-AF65-F5344CB8AC3E}">
        <p14:creationId xmlns:p14="http://schemas.microsoft.com/office/powerpoint/2010/main" val="185189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5174</TotalTime>
  <Words>4455</Words>
  <Application>Microsoft Office PowerPoint</Application>
  <PresentationFormat>On-screen Show (4:3)</PresentationFormat>
  <Paragraphs>364</Paragraphs>
  <Slides>26</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Wingdings</vt:lpstr>
      <vt:lpstr>1_Custom Design</vt:lpstr>
      <vt:lpstr>Office Theme</vt:lpstr>
      <vt:lpstr>PowerPoint Presentation</vt:lpstr>
      <vt:lpstr>Learning outcomes</vt:lpstr>
      <vt:lpstr>Awareness of Mental Health, Dementia &amp; Learning Disability </vt:lpstr>
      <vt:lpstr>Mental Health Conditions</vt:lpstr>
      <vt:lpstr>Depression</vt:lpstr>
      <vt:lpstr>Anxiety</vt:lpstr>
      <vt:lpstr>Psychosis</vt:lpstr>
      <vt:lpstr>Causes of mental health problems</vt:lpstr>
      <vt:lpstr>Dementia</vt:lpstr>
      <vt:lpstr>Supporting individuals with dementia</vt:lpstr>
      <vt:lpstr>Types of dementia</vt:lpstr>
      <vt:lpstr>Learning disabilities</vt:lpstr>
      <vt:lpstr>The impact of learning disabilities</vt:lpstr>
      <vt:lpstr>Supporting people with learning disabilities </vt:lpstr>
      <vt:lpstr>Promoting positive attitudes</vt:lpstr>
      <vt:lpstr>The social model of disability</vt:lpstr>
      <vt:lpstr>Adaptations</vt:lpstr>
      <vt:lpstr>Reporting concerns</vt:lpstr>
      <vt:lpstr>Early diagnosis</vt:lpstr>
      <vt:lpstr>Adapting care and support</vt:lpstr>
      <vt:lpstr>Legislation</vt:lpstr>
      <vt:lpstr>Mental capacity</vt:lpstr>
      <vt:lpstr>The Mental Capacity Act 2005</vt:lpstr>
      <vt:lpstr>Knowledge check</vt:lpstr>
      <vt:lpstr>Knowledge check</vt:lpstr>
      <vt:lpstr>Knowledge check</vt:lpstr>
    </vt:vector>
  </TitlesOfParts>
  <Company>Highfield.co.uk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Craven</dc:creator>
  <cp:lastModifiedBy>Angelo Varetto</cp:lastModifiedBy>
  <cp:revision>544</cp:revision>
  <cp:lastPrinted>2015-04-02T14:54:04Z</cp:lastPrinted>
  <dcterms:created xsi:type="dcterms:W3CDTF">2015-01-20T17:14:44Z</dcterms:created>
  <dcterms:modified xsi:type="dcterms:W3CDTF">2020-08-27T17:10:20Z</dcterms:modified>
</cp:coreProperties>
</file>