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1.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2.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3.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4.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48" r:id="rId3"/>
    <p:sldMasterId id="2147483674" r:id="rId4"/>
    <p:sldMasterId id="2147483686" r:id="rId5"/>
    <p:sldMasterId id="2147483698" r:id="rId6"/>
    <p:sldMasterId id="2147483710" r:id="rId7"/>
    <p:sldMasterId id="2147483722" r:id="rId8"/>
    <p:sldMasterId id="2147483734" r:id="rId9"/>
    <p:sldMasterId id="2147483746" r:id="rId10"/>
    <p:sldMasterId id="2147483758" r:id="rId11"/>
    <p:sldMasterId id="2147483770" r:id="rId12"/>
    <p:sldMasterId id="2147483782" r:id="rId13"/>
    <p:sldMasterId id="2147483794" r:id="rId14"/>
    <p:sldMasterId id="2147483806" r:id="rId15"/>
    <p:sldMasterId id="2147483818" r:id="rId16"/>
    <p:sldMasterId id="2147483830" r:id="rId17"/>
    <p:sldMasterId id="2147483842" r:id="rId18"/>
    <p:sldMasterId id="2147483854" r:id="rId19"/>
    <p:sldMasterId id="2147483866" r:id="rId20"/>
    <p:sldMasterId id="2147483878" r:id="rId21"/>
    <p:sldMasterId id="2147483890" r:id="rId22"/>
    <p:sldMasterId id="2147483902" r:id="rId23"/>
    <p:sldMasterId id="2147483914" r:id="rId24"/>
    <p:sldMasterId id="2147483926" r:id="rId25"/>
    <p:sldMasterId id="2147483938" r:id="rId26"/>
    <p:sldMasterId id="2147483950" r:id="rId27"/>
    <p:sldMasterId id="2147483962" r:id="rId28"/>
    <p:sldMasterId id="2147483974" r:id="rId29"/>
  </p:sldMasterIdLst>
  <p:notesMasterIdLst>
    <p:notesMasterId r:id="rId43"/>
  </p:notesMasterIdLst>
  <p:sldIdLst>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L" initials="R" lastIdx="369" clrIdx="0"/>
  <p:cmAuthor id="1" name="Rachel Craven" initials="R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ECA"/>
    <a:srgbClr val="0066CC"/>
    <a:srgbClr val="FF33CC"/>
    <a:srgbClr val="2154AC"/>
    <a:srgbClr val="0A1432"/>
    <a:srgbClr val="232132"/>
    <a:srgbClr val="3D62A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1295" autoAdjust="0"/>
  </p:normalViewPr>
  <p:slideViewPr>
    <p:cSldViewPr snapToGrid="0" snapToObjects="1">
      <p:cViewPr>
        <p:scale>
          <a:sx n="70" d="100"/>
          <a:sy n="70" d="100"/>
        </p:scale>
        <p:origin x="-1488" y="-186"/>
      </p:cViewPr>
      <p:guideLst>
        <p:guide orient="horz" pos="4319"/>
        <p:guide pos="2895"/>
      </p:guideLst>
    </p:cSldViewPr>
  </p:slideViewPr>
  <p:outlineViewPr>
    <p:cViewPr>
      <p:scale>
        <a:sx n="33" d="100"/>
        <a:sy n="33" d="100"/>
      </p:scale>
      <p:origin x="48" y="14344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7" d="100"/>
          <a:sy n="67" d="100"/>
        </p:scale>
        <p:origin x="-3228" y="19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2A7132CF-6D6C-4681-BEE0-5E48578B8E16}" type="datetimeFigureOut">
              <a:rPr lang="en-GB" smtClean="0"/>
              <a:t>16/06/2015</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BD536BE-7111-426C-AF6B-9B05D67A5FD6}" type="slidenum">
              <a:rPr lang="en-GB" smtClean="0"/>
              <a:t>‹#›</a:t>
            </a:fld>
            <a:endParaRPr lang="en-GB"/>
          </a:p>
        </p:txBody>
      </p:sp>
    </p:spTree>
    <p:extLst>
      <p:ext uri="{BB962C8B-B14F-4D97-AF65-F5344CB8AC3E}">
        <p14:creationId xmlns:p14="http://schemas.microsoft.com/office/powerpoint/2010/main" val="214422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se.gov.uk/risk/controlling-risks.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1037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smtClean="0"/>
              <a:t>Activity</a:t>
            </a:r>
          </a:p>
          <a:p>
            <a:r>
              <a:rPr lang="en-GB" dirty="0" smtClean="0"/>
              <a:t>Ask health</a:t>
            </a:r>
            <a:r>
              <a:rPr lang="en-GB" baseline="0" dirty="0" smtClean="0"/>
              <a:t> and social care worker/s what is involved in providing care and support that promote privacy and dignity.</a:t>
            </a:r>
          </a:p>
          <a:p>
            <a:endParaRPr lang="en-GB" baseline="0" dirty="0" smtClean="0"/>
          </a:p>
          <a:p>
            <a:r>
              <a:rPr lang="en-GB" b="1" u="none" baseline="0" dirty="0" smtClean="0"/>
              <a:t>Possible answers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Privacy: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smtClean="0">
                <a:solidFill>
                  <a:schemeClr val="tx1"/>
                </a:solidFill>
                <a:latin typeface="+mn-lt"/>
                <a:ea typeface="+mn-ea"/>
                <a:cs typeface="+mn-cs"/>
              </a:rPr>
              <a:t>Giving someone space where and when they need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smtClean="0">
                <a:solidFill>
                  <a:schemeClr val="dk1"/>
                </a:solidFill>
                <a:latin typeface="+mn-lt"/>
                <a:ea typeface="+mn-ea"/>
                <a:cs typeface="+mn-cs"/>
              </a:rPr>
              <a:t>Treating personal information confidentially</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Dignity: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Focusing on the value of every individual</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Respecting their views, choices and decisions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Not making assumptions about how they want to be treated</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Working with care and compassion</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Communicating directly with the individual whenever possible. </a:t>
            </a:r>
            <a:endParaRPr lang="en-GB" b="0" u="none" baseline="0"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3</a:t>
            </a:fld>
            <a:endParaRPr lang="en-GB"/>
          </a:p>
        </p:txBody>
      </p:sp>
    </p:spTree>
    <p:extLst>
      <p:ext uri="{BB962C8B-B14F-4D97-AF65-F5344CB8AC3E}">
        <p14:creationId xmlns:p14="http://schemas.microsoft.com/office/powerpoint/2010/main" val="201549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a:t>
            </a:r>
          </a:p>
          <a:p>
            <a:r>
              <a:rPr lang="en-GB" dirty="0" smtClean="0"/>
              <a:t>Ask health and social care worker/s to think of some examples of day to day choices and decisions that the individual could be involved in.</a:t>
            </a:r>
          </a:p>
          <a:p>
            <a:endParaRPr lang="en-GB" dirty="0" smtClean="0"/>
          </a:p>
          <a:p>
            <a:r>
              <a:rPr lang="en-GB" dirty="0" smtClean="0"/>
              <a:t>Possible answers include:</a:t>
            </a:r>
          </a:p>
          <a:p>
            <a:pPr marL="171450" indent="-171450">
              <a:buFont typeface="Arial" panose="020B0604020202020204" pitchFamily="34" charset="0"/>
              <a:buChar char="•"/>
            </a:pPr>
            <a:r>
              <a:rPr lang="en-GB" dirty="0" smtClean="0"/>
              <a:t>When they want to get up</a:t>
            </a:r>
          </a:p>
          <a:p>
            <a:pPr marL="171450" indent="-171450">
              <a:buFont typeface="Arial" panose="020B0604020202020204" pitchFamily="34" charset="0"/>
              <a:buChar char="•"/>
            </a:pPr>
            <a:r>
              <a:rPr lang="en-GB" dirty="0" smtClean="0"/>
              <a:t>What they want to wear</a:t>
            </a:r>
          </a:p>
          <a:p>
            <a:pPr marL="171450" indent="-171450">
              <a:buFont typeface="Arial" panose="020B0604020202020204" pitchFamily="34" charset="0"/>
              <a:buChar char="•"/>
            </a:pPr>
            <a:r>
              <a:rPr lang="en-GB" dirty="0" smtClean="0"/>
              <a:t>What they want to eat</a:t>
            </a:r>
          </a:p>
          <a:p>
            <a:pPr marL="171450" indent="-171450">
              <a:buFont typeface="Arial" panose="020B0604020202020204" pitchFamily="34" charset="0"/>
              <a:buChar char="•"/>
            </a:pPr>
            <a:r>
              <a:rPr lang="en-GB" dirty="0" smtClean="0"/>
              <a:t>The activities they want to be involved in </a:t>
            </a:r>
          </a:p>
          <a:p>
            <a:endParaRPr lang="en-GB" dirty="0" smtClean="0"/>
          </a:p>
          <a:p>
            <a:r>
              <a:rPr lang="en-GB" b="1" dirty="0" smtClean="0"/>
              <a:t>Activity</a:t>
            </a:r>
          </a:p>
          <a:p>
            <a:r>
              <a:rPr lang="en-GB" dirty="0" smtClean="0"/>
              <a:t>Ask health and social care worker/s to think of some examples of wider decisions that the individual could be involved in.</a:t>
            </a:r>
          </a:p>
          <a:p>
            <a:endParaRPr lang="en-GB" dirty="0" smtClean="0"/>
          </a:p>
          <a:p>
            <a:r>
              <a:rPr lang="en-GB" dirty="0" smtClean="0"/>
              <a:t>Possible answers include:</a:t>
            </a:r>
          </a:p>
          <a:p>
            <a:pPr marL="171450" indent="-171450">
              <a:buFont typeface="Arial" panose="020B0604020202020204" pitchFamily="34" charset="0"/>
              <a:buChar char="•"/>
            </a:pPr>
            <a:r>
              <a:rPr lang="en-GB" dirty="0" smtClean="0"/>
              <a:t>Financial planning </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5</a:t>
            </a:fld>
            <a:endParaRPr lang="en-GB"/>
          </a:p>
        </p:txBody>
      </p:sp>
    </p:spTree>
    <p:extLst>
      <p:ext uri="{BB962C8B-B14F-4D97-AF65-F5344CB8AC3E}">
        <p14:creationId xmlns:p14="http://schemas.microsoft.com/office/powerpoint/2010/main" val="128381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endParaRPr lang="en-GB" dirty="0" smtClean="0"/>
          </a:p>
          <a:p>
            <a:r>
              <a:rPr lang="en-GB" dirty="0" smtClean="0"/>
              <a:t>Every effort should be made to support an individual to understand information and to communicate their choices. </a:t>
            </a:r>
          </a:p>
          <a:p>
            <a:r>
              <a:rPr lang="en-GB" dirty="0" smtClean="0"/>
              <a:t>Individuals can be supported to make decisions by involving other people they trust like friends or relatives. An advocate might be an additional option to help them to make a decision.</a:t>
            </a:r>
          </a:p>
          <a:p>
            <a:endParaRPr lang="en-GB" dirty="0" smtClean="0"/>
          </a:p>
          <a:p>
            <a:r>
              <a:rPr lang="en-GB" dirty="0" smtClean="0"/>
              <a:t>Health and social care worker’s who are not entirely sure that an individual has the capacity to make decision should seek advice and support from their manager or supervisor.  </a:t>
            </a:r>
          </a:p>
          <a:p>
            <a:endParaRPr lang="en-GB" dirty="0" smtClean="0"/>
          </a:p>
          <a:p>
            <a:r>
              <a:rPr lang="en-GB" dirty="0" smtClean="0"/>
              <a:t>If individuals are assessed as lacking the capacity to make a decision, all decisions made on their behalf must be in their best interests.</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6</a:t>
            </a:fld>
            <a:endParaRPr lang="en-GB"/>
          </a:p>
        </p:txBody>
      </p:sp>
    </p:spTree>
    <p:extLst>
      <p:ext uri="{BB962C8B-B14F-4D97-AF65-F5344CB8AC3E}">
        <p14:creationId xmlns:p14="http://schemas.microsoft.com/office/powerpoint/2010/main" val="36454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endParaRPr lang="en-GB" dirty="0" smtClean="0"/>
          </a:p>
          <a:p>
            <a:r>
              <a:rPr lang="en-GB" dirty="0" smtClean="0"/>
              <a:t>The 5 step risk assessment model is taken from The Health and Safety Executive (HSE):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www.hse.gov.uk/risk/controlling-risks.htm</a:t>
            </a:r>
            <a:endParaRPr lang="en-GB" sz="1200" kern="1200" dirty="0" smtClean="0">
              <a:solidFill>
                <a:schemeClr val="tx1"/>
              </a:solidFill>
              <a:effectLst/>
              <a:latin typeface="+mn-lt"/>
              <a:ea typeface="+mn-ea"/>
              <a:cs typeface="+mn-cs"/>
            </a:endParaRPr>
          </a:p>
          <a:p>
            <a:endParaRPr lang="en-GB" dirty="0" smtClean="0"/>
          </a:p>
          <a:p>
            <a:r>
              <a:rPr lang="en-GB" dirty="0" smtClean="0"/>
              <a:t>If a new activity is going to be introduced, the five steps of risk assessment must be followed first.</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7</a:t>
            </a:fld>
            <a:endParaRPr lang="en-GB"/>
          </a:p>
        </p:txBody>
      </p:sp>
    </p:spTree>
    <p:extLst>
      <p:ext uri="{BB962C8B-B14F-4D97-AF65-F5344CB8AC3E}">
        <p14:creationId xmlns:p14="http://schemas.microsoft.com/office/powerpoint/2010/main" val="325427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 </a:t>
            </a:r>
          </a:p>
          <a:p>
            <a:endParaRPr lang="en-GB" dirty="0" smtClean="0"/>
          </a:p>
          <a:p>
            <a:r>
              <a:rPr lang="en-GB" dirty="0" smtClean="0"/>
              <a:t>There might be times when someone is unhappy with decisions that have been made on their behalf or with the choices they are offered. If this is not within your power to change you should tell them about their right to complain and support them to follow the complaints procedure.</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8</a:t>
            </a:fld>
            <a:endParaRPr lang="en-GB"/>
          </a:p>
        </p:txBody>
      </p:sp>
    </p:spTree>
    <p:extLst>
      <p:ext uri="{BB962C8B-B14F-4D97-AF65-F5344CB8AC3E}">
        <p14:creationId xmlns:p14="http://schemas.microsoft.com/office/powerpoint/2010/main" val="81826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p>
          <a:p>
            <a:endParaRPr lang="en-GB" b="0" dirty="0" smtClean="0"/>
          </a:p>
          <a:p>
            <a:r>
              <a:rPr lang="en-GB" b="0" dirty="0" smtClean="0"/>
              <a:t>A – To touch a person you must enter their personal space. You should always ask the individual before you touch them in any way.  </a:t>
            </a:r>
          </a:p>
          <a:p>
            <a:r>
              <a:rPr lang="en-GB" b="0" dirty="0" smtClean="0"/>
              <a:t>B – If your role involves supporting individuals to wash or dress make sure you protect their dignity and privacy by making sure curtains, screens or doors are properly closed.</a:t>
            </a:r>
          </a:p>
          <a:p>
            <a:r>
              <a:rPr lang="en-GB" b="0" dirty="0" smtClean="0"/>
              <a:t>C – If someone needs support to go to the toilet they should not have to wait or be left too long for you to return.</a:t>
            </a:r>
          </a:p>
          <a:p>
            <a:r>
              <a:rPr lang="en-GB" b="0" dirty="0" smtClean="0"/>
              <a:t>D – Health and social care workers should knock on the door or speak before entering the particular space or room that the individual is in.</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24156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p>
          <a:p>
            <a:endParaRPr lang="en-GB" dirty="0" smtClean="0"/>
          </a:p>
          <a:p>
            <a:r>
              <a:rPr lang="en-GB" dirty="0" smtClean="0"/>
              <a:t>A</a:t>
            </a:r>
            <a:r>
              <a:rPr lang="en-GB" baseline="0" dirty="0" smtClean="0"/>
              <a:t> – Individuals have the right to make decisions that are risky or unwise. They should be aware of ALL options that are available to them as well as the risks and implications of each</a:t>
            </a:r>
          </a:p>
          <a:p>
            <a:r>
              <a:rPr lang="en-GB" baseline="0" dirty="0" smtClean="0"/>
              <a:t>B – Individuals must be involved in making decisions about the care and support they receive whenever possible. If a decision is difficult to make they could be supported by involving their support network or an advocate.</a:t>
            </a:r>
          </a:p>
          <a:p>
            <a:r>
              <a:rPr lang="en-GB" baseline="0" dirty="0" smtClean="0"/>
              <a:t>C – Choices are shaped by things like their background, values, culture, religion or past experiences. These are unique to the individual so a decision that is right for you may not be right for the individual. The individual should be given all available options, risks and implications and supported to make their own decisions whenever possible. </a:t>
            </a:r>
          </a:p>
          <a:p>
            <a:r>
              <a:rPr lang="en-GB" baseline="0" dirty="0" smtClean="0"/>
              <a:t>D – Health and social care workers can support individuals to make decisions by ensuring that they understand all their options and the risks and implications of making each decision.</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79330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p>
          <a:p>
            <a:endParaRPr lang="en-GB" dirty="0" smtClean="0"/>
          </a:p>
          <a:p>
            <a:r>
              <a:rPr lang="en-GB" dirty="0" smtClean="0"/>
              <a:t>A</a:t>
            </a:r>
            <a:r>
              <a:rPr lang="en-GB" baseline="0" dirty="0" smtClean="0"/>
              <a:t> – Self-care is the term used to describe ways of working that support individuals to develop the skills to live more independently.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 – Active participation builds self-esteem and identity by working in ways that give then </a:t>
            </a:r>
            <a:r>
              <a:rPr lang="en-GB" dirty="0" smtClean="0"/>
              <a:t>equality of opportunity in achieving their goals, valuing their diversity and finding solutions that work for them.</a:t>
            </a:r>
          </a:p>
          <a:p>
            <a:r>
              <a:rPr lang="en-GB" baseline="0" dirty="0" smtClean="0"/>
              <a:t>C – Risk assessment is the process of identifying risks, who could be harmed, evaluating risks and identifying precautions, recording and implementing findings and finally, reviewing the assessment and updating it when necessary</a:t>
            </a:r>
          </a:p>
          <a:p>
            <a:r>
              <a:rPr lang="en-GB" baseline="0" dirty="0" smtClean="0"/>
              <a:t>D – Mental capacity is the term used to describe an individual’s ability to retain and understand information for long enough to make a decision and to communicate their decision.</a:t>
            </a:r>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24156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5CB028-CC36-4A1C-A144-B7B9ED7BCAB0}"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E164B5-AC44-493B-B3F8-54C8C987F077}" type="slidenum">
              <a:rPr lang="en-GB" smtClean="0"/>
              <a:t>‹#›</a:t>
            </a:fld>
            <a:endParaRPr lang="en-GB"/>
          </a:p>
        </p:txBody>
      </p:sp>
    </p:spTree>
    <p:extLst>
      <p:ext uri="{BB962C8B-B14F-4D97-AF65-F5344CB8AC3E}">
        <p14:creationId xmlns:p14="http://schemas.microsoft.com/office/powerpoint/2010/main" val="3209462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9173606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60327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620018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477945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582011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2526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43403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7599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2542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29656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774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86107261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930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6796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758995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20434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30580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4843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4654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195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232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074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30897748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6637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272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75654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2956189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6719506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7822729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598385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533038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91025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595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95558734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14578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30331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7178282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330368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56167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945052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544093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65924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73600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1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0645836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30838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5496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53919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88291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37047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694679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975113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776561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61735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994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14264368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42852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43080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03421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49001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398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20082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153493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414054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5183138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612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7256778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2740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0864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89645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1804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81600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75057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0859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9026621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0833642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7521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278533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44743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87363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670259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71249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85822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602777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163610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9544152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432618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1026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198270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83047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72810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73395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77089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86634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28139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422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54629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66164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6978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302597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859652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272867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96826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165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06459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12247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57614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2794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55952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27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42788278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1683613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436279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7029197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1239170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064828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99306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31264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75461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220098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188175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69327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7245210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8460745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7938681"/>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1735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806666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57711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398778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27078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14965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03847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441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8910477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2428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23722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4904258"/>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3938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912245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9901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62154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23264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78038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3142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9608730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3963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99581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58617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315011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62039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707204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8554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5029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7756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1313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909285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8589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93245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20984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47134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2998142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095114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2428252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100035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843061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94921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73085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2945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482514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155815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098031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3503374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592600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036461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966980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656249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363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746688"/>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50863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2185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01634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475440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54835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882856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63189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072537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083778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833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6616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10502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8362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6128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94395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736473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75294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886856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8562532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0930976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737730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33385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710319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307187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19669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013087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2660872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156673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67158403"/>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121382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893015"/>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69945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833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593249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49635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438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08382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386260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22462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388922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224021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70213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1826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6354281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43949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261130"/>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393999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359756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67309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245726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806893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24952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592752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103138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620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256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1250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2235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0661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61853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53183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52568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832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509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752297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658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8872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2135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422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819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0364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103400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7914729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720639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712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70640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73102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69111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10579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5665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3866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08142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779301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9910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64861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65758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383279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4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795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6166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331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413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3229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379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5719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611308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4002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199790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748497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52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413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2475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8350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4176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89232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70807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1201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23204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459169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89836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7024350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38745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17433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19403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79648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81510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31130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4382992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35838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7297062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76236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100479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274040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4551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87317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65126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6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4748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204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6264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 Target="../slides/slide1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 Target="../slides/slide12.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 Target="../slides/slide12.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 Target="../slides/slid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 Target="../slides/slid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 Target="../slides/slide1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 Target="../slides/slide12.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 Target="../slides/slide12.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 Target="../slides/slide12.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 Target="../slides/slide12.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9.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 Target="../slides/slide1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 Target="../slides/slide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20.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 Target="../slides/slide12.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1.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 Target="../slides/slide12.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2.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 Target="../slides/slide12.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3.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 Target="../slides/slide12.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4.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 Target="../slides/slide1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5.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 Target="../slides/slide12.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 Target="../slides/slide12.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 Target="../slides/slid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 Target="../slides/slide12.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9.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 Target="../slides/slide1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 Target="../slides/slide1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 Target="../slides/slide1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 Target="../slides/slide12.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 Target="../slides/slide1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 Target="../slides/slide12.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 Target="../slides/slide12.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259308" y="570017"/>
            <a:ext cx="5037088" cy="296441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are Certificate Logo_fina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0590" y="265446"/>
            <a:ext cx="3605909" cy="3605909"/>
          </a:xfrm>
          <a:prstGeom prst="rect">
            <a:avLst/>
          </a:prstGeom>
        </p:spPr>
      </p:pic>
      <p:sp>
        <p:nvSpPr>
          <p:cNvPr id="8" name="Title 1"/>
          <p:cNvSpPr txBox="1">
            <a:spLocks/>
          </p:cNvSpPr>
          <p:nvPr/>
        </p:nvSpPr>
        <p:spPr>
          <a:xfrm>
            <a:off x="365400" y="461639"/>
            <a:ext cx="6902666" cy="304904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4000" b="1" kern="1200">
                <a:solidFill>
                  <a:srgbClr val="2154AC"/>
                </a:solidFill>
                <a:latin typeface="+mj-lt"/>
                <a:ea typeface="+mj-ea"/>
                <a:cs typeface="+mj-cs"/>
              </a:defRPr>
            </a:lvl1pPr>
          </a:lstStyle>
          <a:p>
            <a:pPr algn="l"/>
            <a:r>
              <a:rPr lang="en-US" sz="5400" dirty="0" smtClean="0">
                <a:solidFill>
                  <a:srgbClr val="0070C0"/>
                </a:solidFill>
                <a:latin typeface="Arial" panose="020B0604020202020204" pitchFamily="34" charset="0"/>
                <a:cs typeface="Arial" panose="020B0604020202020204" pitchFamily="34" charset="0"/>
              </a:rPr>
              <a:t>THE CARE CERTIFICATE</a:t>
            </a:r>
          </a:p>
          <a:p>
            <a:pPr algn="l"/>
            <a:endParaRPr lang="en-US" sz="1500" dirty="0" smtClean="0">
              <a:solidFill>
                <a:srgbClr val="232132"/>
              </a:solidFill>
              <a:latin typeface="Arial" panose="020B0604020202020204" pitchFamily="34" charset="0"/>
              <a:cs typeface="Arial" panose="020B0604020202020204" pitchFamily="34" charset="0"/>
            </a:endParaRPr>
          </a:p>
          <a:p>
            <a:pPr algn="l"/>
            <a:r>
              <a:rPr lang="en-US" sz="3700" b="0" i="0" dirty="0" smtClean="0">
                <a:solidFill>
                  <a:schemeClr val="tx2">
                    <a:lumMod val="75000"/>
                  </a:schemeClr>
                </a:solidFill>
                <a:latin typeface="Arial" panose="020B0604020202020204" pitchFamily="34" charset="0"/>
                <a:cs typeface="Arial" panose="020B0604020202020204" pitchFamily="34" charset="0"/>
              </a:rPr>
              <a:t>Training Presentation</a:t>
            </a:r>
            <a:endParaRPr lang="en-US" sz="3700" b="0" i="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29242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7218740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96860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4843107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1081730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55703914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0021071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9414089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231923289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405058243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46198343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chemeClr val="bg1"/>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chemeClr val="bg1"/>
              </a:solidFill>
              <a:effectLst/>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2567998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1248410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66694270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179904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98112061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85168092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9919431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78753516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60396122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50325467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943983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rgbClr val="002060"/>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rgbClr val="002060"/>
              </a:solidFill>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22656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hevron 16">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8" name="Chevron 17">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21" name="Picture 20">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479404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838528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597026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1427670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0641719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41994051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819" y="2627416"/>
            <a:ext cx="9221186" cy="1752600"/>
          </a:xfrm>
        </p:spPr>
        <p:txBody>
          <a:bodyPr/>
          <a:lstStyle/>
          <a:p>
            <a:pPr algn="l"/>
            <a:r>
              <a:rPr lang="en-GB" sz="8000" b="1" dirty="0" smtClean="0">
                <a:solidFill>
                  <a:schemeClr val="bg1"/>
                </a:solidFill>
                <a:latin typeface="Arial" panose="020B0604020202020204" pitchFamily="34" charset="0"/>
                <a:cs typeface="Arial" panose="020B0604020202020204" pitchFamily="34" charset="0"/>
              </a:rPr>
              <a:t>Privacy and Dignity</a:t>
            </a:r>
            <a:endParaRPr lang="en-GB" sz="8000" b="1" dirty="0">
              <a:solidFill>
                <a:schemeClr val="bg1"/>
              </a:solidFill>
              <a:latin typeface="Arial" panose="020B0604020202020204" pitchFamily="34" charset="0"/>
              <a:cs typeface="Arial" panose="020B0604020202020204" pitchFamily="34" charset="0"/>
            </a:endParaRPr>
          </a:p>
        </p:txBody>
      </p:sp>
      <p:sp>
        <p:nvSpPr>
          <p:cNvPr id="4" name="Title Placeholder 1"/>
          <p:cNvSpPr txBox="1">
            <a:spLocks/>
          </p:cNvSpPr>
          <p:nvPr/>
        </p:nvSpPr>
        <p:spPr>
          <a:xfrm>
            <a:off x="5183850" y="5766968"/>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prstClr val="white"/>
                </a:solidFill>
              </a:rPr>
              <a:t>Standard</a:t>
            </a:r>
            <a:endParaRPr lang="en-GB" sz="2400" dirty="0" smtClean="0">
              <a:solidFill>
                <a:prstClr val="white"/>
              </a:solidFill>
            </a:endParaRPr>
          </a:p>
        </p:txBody>
      </p:sp>
      <p:sp>
        <p:nvSpPr>
          <p:cNvPr id="5" name="TextBox 4"/>
          <p:cNvSpPr txBox="1"/>
          <p:nvPr/>
        </p:nvSpPr>
        <p:spPr>
          <a:xfrm>
            <a:off x="6650171" y="3114767"/>
            <a:ext cx="3135085" cy="4708981"/>
          </a:xfrm>
          <a:prstGeom prst="rect">
            <a:avLst/>
          </a:prstGeom>
          <a:noFill/>
        </p:spPr>
        <p:txBody>
          <a:bodyPr wrap="square" rtlCol="0">
            <a:spAutoFit/>
          </a:bodyPr>
          <a:lstStyle/>
          <a:p>
            <a:r>
              <a:rPr lang="en-GB" sz="30000" dirty="0" smtClean="0">
                <a:solidFill>
                  <a:prstClr val="white"/>
                </a:solidFill>
                <a:latin typeface="Arial" panose="020B0604020202020204" pitchFamily="34" charset="0"/>
                <a:cs typeface="Arial" panose="020B0604020202020204" pitchFamily="34" charset="0"/>
              </a:rPr>
              <a:t>7</a:t>
            </a:r>
            <a:endParaRPr lang="en-GB" sz="30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68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Self-care</a:t>
            </a:r>
          </a:p>
        </p:txBody>
      </p:sp>
      <p:sp>
        <p:nvSpPr>
          <p:cNvPr id="3" name="Content Placeholder 2"/>
          <p:cNvSpPr>
            <a:spLocks noGrp="1"/>
          </p:cNvSpPr>
          <p:nvPr>
            <p:ph idx="1"/>
          </p:nvPr>
        </p:nvSpPr>
        <p:spPr>
          <a:xfrm>
            <a:off x="255325" y="1265588"/>
            <a:ext cx="8668338" cy="3174209"/>
          </a:xfrm>
        </p:spPr>
        <p:txBody>
          <a:bodyPr>
            <a:normAutofit/>
          </a:bodyPr>
          <a:lstStyle/>
          <a:p>
            <a:pPr marL="0" indent="0">
              <a:spcBef>
                <a:spcPts val="600"/>
              </a:spcBef>
              <a:buNone/>
            </a:pPr>
            <a:r>
              <a:rPr lang="en-GB" dirty="0"/>
              <a:t>The ability to control and care for oneself contributes to privacy and dignity. Individuals should be supported to develop self-care skills to enable them to live more </a:t>
            </a:r>
            <a:r>
              <a:rPr lang="en-GB" dirty="0" smtClean="0"/>
              <a:t>independently.</a:t>
            </a:r>
            <a:endParaRPr lang="en-GB" dirty="0"/>
          </a:p>
          <a:p>
            <a:pPr marL="0" indent="0">
              <a:spcBef>
                <a:spcPts val="600"/>
              </a:spcBef>
              <a:buNone/>
            </a:pPr>
            <a:r>
              <a:rPr lang="en-GB" dirty="0"/>
              <a:t>Self care skills include:</a:t>
            </a:r>
          </a:p>
          <a:p>
            <a:pPr>
              <a:spcBef>
                <a:spcPts val="600"/>
              </a:spcBef>
            </a:pPr>
            <a:r>
              <a:rPr lang="en-GB" dirty="0"/>
              <a:t>Finding information</a:t>
            </a:r>
          </a:p>
          <a:p>
            <a:pPr>
              <a:spcBef>
                <a:spcPts val="600"/>
              </a:spcBef>
            </a:pPr>
            <a:r>
              <a:rPr lang="en-GB" dirty="0"/>
              <a:t>Accessing appropriate training</a:t>
            </a:r>
          </a:p>
          <a:p>
            <a:pPr>
              <a:spcBef>
                <a:spcPts val="600"/>
              </a:spcBef>
            </a:pPr>
            <a:r>
              <a:rPr lang="en-GB" dirty="0"/>
              <a:t>Participating in support </a:t>
            </a:r>
            <a:r>
              <a:rPr lang="en-GB" dirty="0" smtClean="0"/>
              <a:t/>
            </a:r>
            <a:br>
              <a:rPr lang="en-GB" dirty="0" smtClean="0"/>
            </a:br>
            <a:r>
              <a:rPr lang="en-GB" dirty="0" smtClean="0"/>
              <a:t>groups </a:t>
            </a:r>
            <a:r>
              <a:rPr lang="en-GB" dirty="0"/>
              <a:t>and </a:t>
            </a:r>
            <a:r>
              <a:rPr lang="en-GB" dirty="0" smtClean="0"/>
              <a:t>networks.</a:t>
            </a:r>
            <a:endParaRPr lang="en-GB" dirty="0"/>
          </a:p>
          <a:p>
            <a:pPr marL="0" indent="0">
              <a:buNone/>
            </a:pPr>
            <a:endParaRPr lang="en-GB" dirty="0" smtClean="0"/>
          </a:p>
          <a:p>
            <a:pPr marL="0" indent="0">
              <a:buNone/>
            </a:pPr>
            <a:endParaRPr lang="en-GB" dirty="0"/>
          </a:p>
        </p:txBody>
      </p:sp>
      <p:grpSp>
        <p:nvGrpSpPr>
          <p:cNvPr id="5" name="Group 4"/>
          <p:cNvGrpSpPr/>
          <p:nvPr/>
        </p:nvGrpSpPr>
        <p:grpSpPr>
          <a:xfrm>
            <a:off x="5078715" y="4194963"/>
            <a:ext cx="3896325" cy="2106687"/>
            <a:chOff x="194945" y="5019218"/>
            <a:chExt cx="3896325" cy="2106687"/>
          </a:xfrm>
        </p:grpSpPr>
        <p:sp>
          <p:nvSpPr>
            <p:cNvPr id="6" name="Rectangle 5"/>
            <p:cNvSpPr/>
            <p:nvPr/>
          </p:nvSpPr>
          <p:spPr>
            <a:xfrm>
              <a:off x="252353" y="5237414"/>
              <a:ext cx="3754493" cy="18884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45" y="5019218"/>
              <a:ext cx="957771" cy="498289"/>
            </a:xfrm>
            <a:prstGeom prst="rect">
              <a:avLst/>
            </a:prstGeom>
          </p:spPr>
        </p:pic>
        <p:sp>
          <p:nvSpPr>
            <p:cNvPr id="8" name="TextBox 7"/>
            <p:cNvSpPr txBox="1"/>
            <p:nvPr/>
          </p:nvSpPr>
          <p:spPr>
            <a:xfrm>
              <a:off x="321841" y="5733239"/>
              <a:ext cx="3769429" cy="1031051"/>
            </a:xfrm>
            <a:prstGeom prst="rect">
              <a:avLst/>
            </a:prstGeom>
            <a:noFill/>
          </p:spPr>
          <p:txBody>
            <a:bodyPr wrap="square" rtlCol="0">
              <a:spAutoFit/>
            </a:bodyPr>
            <a:lstStyle/>
            <a:p>
              <a:r>
                <a:rPr lang="en-GB" sz="1600" b="1" dirty="0" smtClean="0">
                  <a:solidFill>
                    <a:srgbClr val="0066CC"/>
                  </a:solidFill>
                  <a:latin typeface="Arial" panose="020B0604020202020204" pitchFamily="34" charset="0"/>
                  <a:cs typeface="Arial" panose="020B0604020202020204" pitchFamily="34" charset="0"/>
                </a:rPr>
                <a:t>Self-care</a:t>
              </a:r>
            </a:p>
            <a:p>
              <a:r>
                <a:rPr lang="en-GB" sz="1500" dirty="0">
                  <a:latin typeface="Arial" panose="020B0604020202020204" pitchFamily="34" charset="0"/>
                  <a:cs typeface="Arial" panose="020B0604020202020204" pitchFamily="34" charset="0"/>
                </a:rPr>
                <a:t>The practices undertaken by people towards maintaining health and wellbeing and managing their own care needs</a:t>
              </a:r>
              <a:r>
                <a:rPr lang="en-GB" sz="1500" dirty="0" smtClean="0">
                  <a:latin typeface="Arial" panose="020B0604020202020204" pitchFamily="34" charset="0"/>
                  <a:cs typeface="Arial" panose="020B0604020202020204" pitchFamily="34" charset="0"/>
                </a:rPr>
                <a:t>. </a:t>
              </a:r>
              <a:endParaRPr lang="en-GB" sz="1500" dirty="0">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t="69236" r="10986" b="6988"/>
          <a:stretch/>
        </p:blipFill>
        <p:spPr>
          <a:xfrm>
            <a:off x="255325" y="4439798"/>
            <a:ext cx="4647181" cy="1861852"/>
          </a:xfrm>
          <a:prstGeom prst="rect">
            <a:avLst/>
          </a:prstGeom>
        </p:spPr>
      </p:pic>
    </p:spTree>
    <p:extLst>
      <p:ext uri="{BB962C8B-B14F-4D97-AF65-F5344CB8AC3E}">
        <p14:creationId xmlns:p14="http://schemas.microsoft.com/office/powerpoint/2010/main" val="6659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21187"/>
            <a:ext cx="9619013" cy="987624"/>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370621"/>
            <a:ext cx="8639293" cy="769441"/>
          </a:xfrm>
          <a:prstGeom prst="rect">
            <a:avLst/>
          </a:prstGeom>
        </p:spPr>
        <p:txBody>
          <a:bodyPr wrap="square">
            <a:spAutoFit/>
          </a:bodyPr>
          <a:lstStyle/>
          <a:p>
            <a:r>
              <a:rPr lang="en-GB" sz="2200" b="1" dirty="0">
                <a:solidFill>
                  <a:prstClr val="white"/>
                </a:solidFill>
                <a:latin typeface="Arial" panose="020B0604020202020204" pitchFamily="34" charset="0"/>
                <a:cs typeface="Arial" panose="020B0604020202020204" pitchFamily="34" charset="0"/>
              </a:rPr>
              <a:t>Which of the following is a practical way of promoting an individual's privacy and dignity at work? </a:t>
            </a:r>
          </a:p>
        </p:txBody>
      </p:sp>
      <p:sp>
        <p:nvSpPr>
          <p:cNvPr id="11" name="TextBox 10"/>
          <p:cNvSpPr txBox="1"/>
          <p:nvPr/>
        </p:nvSpPr>
        <p:spPr>
          <a:xfrm>
            <a:off x="1046578" y="2736383"/>
            <a:ext cx="7056784"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Touch the individual without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asking </a:t>
            </a:r>
            <a:r>
              <a:rPr lang="en-GB" sz="2200" b="1" dirty="0">
                <a:solidFill>
                  <a:prstClr val="black"/>
                </a:solidFill>
                <a:latin typeface="Arial" panose="020B0604020202020204" pitchFamily="34" charset="0"/>
                <a:cs typeface="Arial" panose="020B0604020202020204" pitchFamily="34" charset="0"/>
              </a:rPr>
              <a:t>them</a:t>
            </a:r>
          </a:p>
        </p:txBody>
      </p:sp>
      <p:sp>
        <p:nvSpPr>
          <p:cNvPr id="12" name="TextBox 11"/>
          <p:cNvSpPr txBox="1"/>
          <p:nvPr/>
        </p:nvSpPr>
        <p:spPr>
          <a:xfrm>
            <a:off x="1067421" y="3475815"/>
            <a:ext cx="4958806" cy="1107996"/>
          </a:xfrm>
          <a:prstGeom prst="rect">
            <a:avLst/>
          </a:prstGeom>
          <a:noFill/>
        </p:spPr>
        <p:txBody>
          <a:bodyPr wrap="square" rtlCol="0">
            <a:spAutoFit/>
          </a:bodyPr>
          <a:lstStyle/>
          <a:p>
            <a:r>
              <a:rPr lang="en-GB" sz="2200" b="1" dirty="0" smtClean="0">
                <a:solidFill>
                  <a:prstClr val="black"/>
                </a:solidFill>
                <a:latin typeface="Arial" panose="020B0604020202020204" pitchFamily="34" charset="0"/>
                <a:cs typeface="Arial" panose="020B0604020202020204" pitchFamily="34" charset="0"/>
              </a:rPr>
              <a:t>Ensuring </a:t>
            </a:r>
            <a:r>
              <a:rPr lang="en-GB" sz="2200" b="1" dirty="0">
                <a:solidFill>
                  <a:prstClr val="black"/>
                </a:solidFill>
                <a:latin typeface="Arial" panose="020B0604020202020204" pitchFamily="34" charset="0"/>
                <a:cs typeface="Arial" panose="020B0604020202020204" pitchFamily="34" charset="0"/>
              </a:rPr>
              <a:t>screens or doors are properly closed before supporting them to wash or get dressed</a:t>
            </a:r>
          </a:p>
        </p:txBody>
      </p:sp>
      <p:sp>
        <p:nvSpPr>
          <p:cNvPr id="13" name="TextBox 12"/>
          <p:cNvSpPr txBox="1"/>
          <p:nvPr/>
        </p:nvSpPr>
        <p:spPr>
          <a:xfrm>
            <a:off x="1067421" y="472760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Make the individual wait to use the toilet</a:t>
            </a:r>
          </a:p>
        </p:txBody>
      </p:sp>
      <p:sp>
        <p:nvSpPr>
          <p:cNvPr id="14" name="TextBox 13"/>
          <p:cNvSpPr txBox="1"/>
          <p:nvPr/>
        </p:nvSpPr>
        <p:spPr>
          <a:xfrm>
            <a:off x="1046578" y="5500903"/>
            <a:ext cx="7056784"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Walk into the room or space that they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are </a:t>
            </a:r>
            <a:r>
              <a:rPr lang="en-GB" sz="2200" b="1" dirty="0">
                <a:solidFill>
                  <a:prstClr val="black"/>
                </a:solidFill>
                <a:latin typeface="Arial" panose="020B0604020202020204" pitchFamily="34" charset="0"/>
                <a:cs typeface="Arial" panose="020B0604020202020204" pitchFamily="34" charset="0"/>
              </a:rPr>
              <a:t>in without knocking or speaking first</a:t>
            </a:r>
          </a:p>
        </p:txBody>
      </p:sp>
      <p:grpSp>
        <p:nvGrpSpPr>
          <p:cNvPr id="15" name="Group 14"/>
          <p:cNvGrpSpPr/>
          <p:nvPr/>
        </p:nvGrpSpPr>
        <p:grpSpPr>
          <a:xfrm>
            <a:off x="5720543" y="2967632"/>
            <a:ext cx="3711396" cy="4564662"/>
            <a:chOff x="5469116" y="2420888"/>
            <a:chExt cx="3711396" cy="4564662"/>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5469116"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7" name="Picture 4" descr="\\DESIGNARCHIVE\Archive\PowerPoints\PPT symbols and documents\ABCD cards\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21" b="7959"/>
            <a:stretch/>
          </p:blipFill>
          <p:spPr bwMode="auto">
            <a:xfrm rot="302735">
              <a:off x="6457181" y="2617595"/>
              <a:ext cx="1902988" cy="2360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3" y="2662173"/>
            <a:ext cx="617417" cy="872258"/>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3" y="3606439"/>
            <a:ext cx="617417" cy="872258"/>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523" y="4542543"/>
            <a:ext cx="617417" cy="872258"/>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523" y="5470485"/>
            <a:ext cx="617417" cy="872258"/>
          </a:xfrm>
          <a:prstGeom prst="rect">
            <a:avLst/>
          </a:prstGeom>
        </p:spPr>
      </p:pic>
      <p:pic>
        <p:nvPicPr>
          <p:cNvPr id="22" name="Picture 21"/>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3" name="Rectangle 22"/>
          <p:cNvSpPr/>
          <p:nvPr/>
        </p:nvSpPr>
        <p:spPr>
          <a:xfrm>
            <a:off x="6237027" y="232455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33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P spid="13" grpId="1"/>
      <p:bldP spid="14" grpId="0"/>
      <p:bldP spid="14" grpId="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80" y="1221187"/>
            <a:ext cx="9619013" cy="1035122"/>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3" name="Content Placeholder 2"/>
          <p:cNvSpPr>
            <a:spLocks noGrp="1"/>
          </p:cNvSpPr>
          <p:nvPr>
            <p:ph idx="1"/>
          </p:nvPr>
        </p:nvSpPr>
        <p:spPr>
          <a:xfrm>
            <a:off x="255325" y="1412378"/>
            <a:ext cx="8627418" cy="733761"/>
          </a:xfrm>
        </p:spPr>
        <p:txBody>
          <a:bodyPr>
            <a:normAutofit lnSpcReduction="10000"/>
          </a:bodyPr>
          <a:lstStyle/>
          <a:p>
            <a:pPr marL="0" indent="0">
              <a:buNone/>
            </a:pPr>
            <a:r>
              <a:rPr lang="en-GB" dirty="0">
                <a:solidFill>
                  <a:schemeClr val="bg1"/>
                </a:solidFill>
              </a:rPr>
              <a:t>How can you support an individual to make an informed decision?</a:t>
            </a:r>
          </a:p>
        </p:txBody>
      </p:sp>
      <p:sp>
        <p:nvSpPr>
          <p:cNvPr id="5" name="TextBox 4"/>
          <p:cNvSpPr txBox="1"/>
          <p:nvPr/>
        </p:nvSpPr>
        <p:spPr>
          <a:xfrm>
            <a:off x="999898" y="2721553"/>
            <a:ext cx="5395656"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By explaining the least risky options, the risks and implications</a:t>
            </a:r>
          </a:p>
        </p:txBody>
      </p:sp>
      <p:sp>
        <p:nvSpPr>
          <p:cNvPr id="6" name="TextBox 5"/>
          <p:cNvSpPr txBox="1"/>
          <p:nvPr/>
        </p:nvSpPr>
        <p:spPr>
          <a:xfrm>
            <a:off x="999897" y="3889917"/>
            <a:ext cx="5947168"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By making the decision for the individual</a:t>
            </a:r>
          </a:p>
        </p:txBody>
      </p:sp>
      <p:sp>
        <p:nvSpPr>
          <p:cNvPr id="7" name="TextBox 6"/>
          <p:cNvSpPr txBox="1"/>
          <p:nvPr/>
        </p:nvSpPr>
        <p:spPr>
          <a:xfrm>
            <a:off x="1001219" y="4811427"/>
            <a:ext cx="5078947"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By telling them what you would do</a:t>
            </a:r>
          </a:p>
        </p:txBody>
      </p:sp>
      <p:sp>
        <p:nvSpPr>
          <p:cNvPr id="8" name="TextBox 7"/>
          <p:cNvSpPr txBox="1"/>
          <p:nvPr/>
        </p:nvSpPr>
        <p:spPr>
          <a:xfrm>
            <a:off x="999897" y="5485397"/>
            <a:ext cx="6347780"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By explaining all choices, risks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and </a:t>
            </a:r>
            <a:r>
              <a:rPr lang="en-GB" sz="2200" b="1" dirty="0">
                <a:solidFill>
                  <a:prstClr val="black"/>
                </a:solidFill>
                <a:latin typeface="Arial" panose="020B0604020202020204" pitchFamily="34" charset="0"/>
                <a:cs typeface="Arial" panose="020B0604020202020204" pitchFamily="34" charset="0"/>
              </a:rPr>
              <a:t>implications </a:t>
            </a:r>
          </a:p>
        </p:txBody>
      </p:sp>
      <p:grpSp>
        <p:nvGrpSpPr>
          <p:cNvPr id="23" name="Group 22"/>
          <p:cNvGrpSpPr/>
          <p:nvPr/>
        </p:nvGrpSpPr>
        <p:grpSpPr>
          <a:xfrm>
            <a:off x="5719380" y="2940692"/>
            <a:ext cx="3711396" cy="4564662"/>
            <a:chOff x="5508104" y="2348880"/>
            <a:chExt cx="3711396" cy="4564662"/>
          </a:xfrm>
        </p:grpSpPr>
        <p:grpSp>
          <p:nvGrpSpPr>
            <p:cNvPr id="24" name="Group 23"/>
            <p:cNvGrpSpPr/>
            <p:nvPr/>
          </p:nvGrpSpPr>
          <p:grpSpPr>
            <a:xfrm>
              <a:off x="5508104" y="2348880"/>
              <a:ext cx="3711396" cy="4564662"/>
              <a:chOff x="4716116" y="2392730"/>
              <a:chExt cx="3711396" cy="4564662"/>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4716116" y="2392730"/>
                <a:ext cx="3711396" cy="4564662"/>
              </a:xfrm>
              <a:prstGeom prst="rect">
                <a:avLst/>
              </a:prstGeom>
              <a:effectLst>
                <a:outerShdw blurRad="63500" sx="102000" sy="102000" algn="ctr" rotWithShape="0">
                  <a:schemeClr val="tx1">
                    <a:lumMod val="65000"/>
                    <a:lumOff val="35000"/>
                    <a:alpha val="40000"/>
                  </a:schemeClr>
                </a:outerShdw>
              </a:effectLst>
            </p:spPr>
          </p:pic>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08198">
                <a:off x="5875925" y="2534840"/>
                <a:ext cx="1636750" cy="2465804"/>
              </a:xfrm>
              <a:prstGeom prst="rect">
                <a:avLst/>
              </a:prstGeom>
            </p:spPr>
          </p:pic>
        </p:grpSp>
        <p:pic>
          <p:nvPicPr>
            <p:cNvPr id="25" name="Picture 6" descr="\\DESIGNARCHIVE\Archive\PowerPoints\PPT symbols and documents\ABCD cards\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08855">
              <a:off x="6573886" y="2478512"/>
              <a:ext cx="1795805" cy="253702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20" y="2712980"/>
            <a:ext cx="617417" cy="872258"/>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9020" y="3657246"/>
            <a:ext cx="617417" cy="872258"/>
          </a:xfrm>
          <a:prstGeom prst="rect">
            <a:avLst/>
          </a:prstGeom>
        </p:spPr>
      </p:pic>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9020" y="4553588"/>
            <a:ext cx="617417" cy="872258"/>
          </a:xfrm>
          <a:prstGeom prst="rect">
            <a:avLst/>
          </a:prstGeom>
        </p:spPr>
      </p:pic>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9020" y="5481530"/>
            <a:ext cx="617417" cy="872258"/>
          </a:xfrm>
          <a:prstGeom prst="rect">
            <a:avLst/>
          </a:prstGeom>
        </p:spPr>
      </p:pic>
      <p:pic>
        <p:nvPicPr>
          <p:cNvPr id="18" name="Picture 17"/>
          <p:cNvPicPr>
            <a:picLocks/>
          </p:cNvPicPr>
          <p:nvPr/>
        </p:nvPicPr>
        <p:blipFill rotWithShape="1">
          <a:blip r:embed="rId10"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19" name="Rectangle 18"/>
          <p:cNvSpPr/>
          <p:nvPr/>
        </p:nvSpPr>
        <p:spPr>
          <a:xfrm>
            <a:off x="6237027" y="232455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81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2" presetClass="entr" presetSubtype="4"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21187"/>
            <a:ext cx="9619013" cy="987624"/>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370621"/>
            <a:ext cx="8888676" cy="769441"/>
          </a:xfrm>
          <a:prstGeom prst="rect">
            <a:avLst/>
          </a:prstGeom>
        </p:spPr>
        <p:txBody>
          <a:bodyPr wrap="square">
            <a:spAutoFit/>
          </a:bodyPr>
          <a:lstStyle/>
          <a:p>
            <a:r>
              <a:rPr lang="en-GB" sz="2200" b="1" dirty="0">
                <a:solidFill>
                  <a:prstClr val="white"/>
                </a:solidFill>
                <a:latin typeface="Arial" panose="020B0604020202020204" pitchFamily="34" charset="0"/>
                <a:cs typeface="Arial" panose="020B0604020202020204" pitchFamily="34" charset="0"/>
              </a:rPr>
              <a:t>Which term is used to describe </a:t>
            </a:r>
            <a:r>
              <a:rPr lang="en-GB" sz="2200" b="1" dirty="0" smtClean="0">
                <a:solidFill>
                  <a:prstClr val="white"/>
                </a:solidFill>
                <a:latin typeface="Arial" panose="020B0604020202020204" pitchFamily="34" charset="0"/>
                <a:cs typeface="Arial" panose="020B0604020202020204" pitchFamily="34" charset="0"/>
              </a:rPr>
              <a:t>participation </a:t>
            </a:r>
            <a:r>
              <a:rPr lang="en-GB" sz="2200" b="1" dirty="0">
                <a:solidFill>
                  <a:prstClr val="white"/>
                </a:solidFill>
                <a:latin typeface="Arial" panose="020B0604020202020204" pitchFamily="34" charset="0"/>
                <a:cs typeface="Arial" panose="020B0604020202020204" pitchFamily="34" charset="0"/>
              </a:rPr>
              <a:t>in the activities and relationships of everyday life as independently as </a:t>
            </a:r>
            <a:r>
              <a:rPr lang="en-GB" sz="2200" b="1" dirty="0" smtClean="0">
                <a:solidFill>
                  <a:prstClr val="white"/>
                </a:solidFill>
                <a:latin typeface="Arial" panose="020B0604020202020204" pitchFamily="34" charset="0"/>
                <a:cs typeface="Arial" panose="020B0604020202020204" pitchFamily="34" charset="0"/>
              </a:rPr>
              <a:t>possible?</a:t>
            </a:r>
            <a:endParaRPr lang="en-GB" sz="2200" b="1"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1046578" y="287286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Self-care</a:t>
            </a:r>
          </a:p>
        </p:txBody>
      </p:sp>
      <p:sp>
        <p:nvSpPr>
          <p:cNvPr id="12" name="TextBox 11"/>
          <p:cNvSpPr txBox="1"/>
          <p:nvPr/>
        </p:nvSpPr>
        <p:spPr>
          <a:xfrm>
            <a:off x="1067421" y="3916495"/>
            <a:ext cx="4958806"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Active participation </a:t>
            </a:r>
          </a:p>
        </p:txBody>
      </p:sp>
      <p:sp>
        <p:nvSpPr>
          <p:cNvPr id="13" name="TextBox 12"/>
          <p:cNvSpPr txBox="1"/>
          <p:nvPr/>
        </p:nvSpPr>
        <p:spPr>
          <a:xfrm>
            <a:off x="1067421" y="472760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Risk assessment </a:t>
            </a:r>
          </a:p>
        </p:txBody>
      </p:sp>
      <p:sp>
        <p:nvSpPr>
          <p:cNvPr id="14" name="TextBox 13"/>
          <p:cNvSpPr txBox="1"/>
          <p:nvPr/>
        </p:nvSpPr>
        <p:spPr>
          <a:xfrm>
            <a:off x="1046578" y="5699209"/>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Mental capacity</a:t>
            </a:r>
          </a:p>
        </p:txBody>
      </p:sp>
      <p:grpSp>
        <p:nvGrpSpPr>
          <p:cNvPr id="15" name="Group 14"/>
          <p:cNvGrpSpPr/>
          <p:nvPr/>
        </p:nvGrpSpPr>
        <p:grpSpPr>
          <a:xfrm>
            <a:off x="5543119" y="2926688"/>
            <a:ext cx="3711396" cy="4564662"/>
            <a:chOff x="5469116" y="2420888"/>
            <a:chExt cx="3711396" cy="4564662"/>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5469116"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7" name="Picture 4" descr="\\DESIGNARCHIVE\Archive\PowerPoints\PPT symbols and documents\ABCD cards\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21" b="7959"/>
            <a:stretch/>
          </p:blipFill>
          <p:spPr bwMode="auto">
            <a:xfrm rot="302735">
              <a:off x="6457181" y="2617595"/>
              <a:ext cx="1902988" cy="2360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3" y="2662173"/>
            <a:ext cx="617417" cy="872258"/>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3" y="3606439"/>
            <a:ext cx="617417" cy="872258"/>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523" y="4542543"/>
            <a:ext cx="617417" cy="872258"/>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523" y="5470485"/>
            <a:ext cx="617417" cy="872258"/>
          </a:xfrm>
          <a:prstGeom prst="rect">
            <a:avLst/>
          </a:prstGeom>
        </p:spPr>
      </p:pic>
      <p:pic>
        <p:nvPicPr>
          <p:cNvPr id="22" name="Picture 21"/>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3" name="Rectangle 22"/>
          <p:cNvSpPr/>
          <p:nvPr/>
        </p:nvSpPr>
        <p:spPr>
          <a:xfrm>
            <a:off x="6237027" y="232455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8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P spid="13" grpId="1"/>
      <p:bldP spid="14" grpId="0"/>
      <p:bldP spid="14" grpId="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243449" y="1266266"/>
            <a:ext cx="8603667" cy="4616989"/>
          </a:xfrm>
        </p:spPr>
        <p:txBody>
          <a:bodyPr>
            <a:normAutofit/>
          </a:bodyPr>
          <a:lstStyle/>
          <a:p>
            <a:pPr marL="0" indent="0">
              <a:buNone/>
            </a:pPr>
            <a:r>
              <a:rPr lang="en-GB" sz="2400" dirty="0">
                <a:solidFill>
                  <a:srgbClr val="002060"/>
                </a:solidFill>
              </a:rPr>
              <a:t>7.1</a:t>
            </a:r>
            <a:r>
              <a:rPr lang="en-GB" sz="2400" dirty="0">
                <a:solidFill>
                  <a:srgbClr val="0066CC"/>
                </a:solidFill>
              </a:rPr>
              <a:t> Understand the principles that underpin privacy and dignity in care</a:t>
            </a:r>
          </a:p>
          <a:p>
            <a:pPr marL="0" indent="0">
              <a:buNone/>
            </a:pPr>
            <a:r>
              <a:rPr lang="en-GB" sz="2400" dirty="0">
                <a:solidFill>
                  <a:srgbClr val="002060"/>
                </a:solidFill>
              </a:rPr>
              <a:t>7.2</a:t>
            </a:r>
            <a:r>
              <a:rPr lang="en-GB" sz="2400" dirty="0">
                <a:solidFill>
                  <a:srgbClr val="0066CC"/>
                </a:solidFill>
              </a:rPr>
              <a:t> Maintain the privacy and dignity of the individual(s) in their care</a:t>
            </a:r>
          </a:p>
          <a:p>
            <a:pPr marL="0" indent="0">
              <a:buNone/>
            </a:pPr>
            <a:r>
              <a:rPr lang="en-GB" sz="2400" dirty="0">
                <a:solidFill>
                  <a:srgbClr val="002060"/>
                </a:solidFill>
              </a:rPr>
              <a:t>7.3</a:t>
            </a:r>
            <a:r>
              <a:rPr lang="en-GB" sz="2400" dirty="0">
                <a:solidFill>
                  <a:srgbClr val="0066CC"/>
                </a:solidFill>
              </a:rPr>
              <a:t> Support an individual’s right to make choices</a:t>
            </a:r>
          </a:p>
          <a:p>
            <a:pPr marL="0" indent="0">
              <a:buNone/>
            </a:pPr>
            <a:r>
              <a:rPr lang="en-GB" sz="2400" dirty="0">
                <a:solidFill>
                  <a:srgbClr val="002060"/>
                </a:solidFill>
              </a:rPr>
              <a:t>7.4</a:t>
            </a:r>
            <a:r>
              <a:rPr lang="en-GB" sz="2400" dirty="0">
                <a:solidFill>
                  <a:srgbClr val="0066CC"/>
                </a:solidFill>
              </a:rPr>
              <a:t> Support individuals in making choices </a:t>
            </a:r>
            <a:r>
              <a:rPr lang="en-GB" sz="2400" dirty="0" smtClean="0">
                <a:solidFill>
                  <a:srgbClr val="0066CC"/>
                </a:solidFill>
              </a:rPr>
              <a:t/>
            </a:r>
            <a:br>
              <a:rPr lang="en-GB" sz="2400" dirty="0" smtClean="0">
                <a:solidFill>
                  <a:srgbClr val="0066CC"/>
                </a:solidFill>
              </a:rPr>
            </a:br>
            <a:r>
              <a:rPr lang="en-GB" sz="2400" dirty="0" smtClean="0">
                <a:solidFill>
                  <a:srgbClr val="0066CC"/>
                </a:solidFill>
              </a:rPr>
              <a:t>about </a:t>
            </a:r>
            <a:r>
              <a:rPr lang="en-GB" sz="2400" dirty="0">
                <a:solidFill>
                  <a:srgbClr val="0066CC"/>
                </a:solidFill>
              </a:rPr>
              <a:t>their care</a:t>
            </a:r>
          </a:p>
          <a:p>
            <a:pPr marL="0" indent="0">
              <a:buNone/>
            </a:pPr>
            <a:r>
              <a:rPr lang="en-GB" sz="2400" dirty="0">
                <a:solidFill>
                  <a:srgbClr val="002060"/>
                </a:solidFill>
              </a:rPr>
              <a:t>7.5</a:t>
            </a:r>
            <a:r>
              <a:rPr lang="en-GB" sz="2400" dirty="0">
                <a:solidFill>
                  <a:srgbClr val="0066CC"/>
                </a:solidFill>
              </a:rPr>
              <a:t> Understand how to support active </a:t>
            </a:r>
            <a:r>
              <a:rPr lang="en-GB" sz="2400" dirty="0" smtClean="0">
                <a:solidFill>
                  <a:srgbClr val="0066CC"/>
                </a:solidFill>
              </a:rPr>
              <a:t/>
            </a:r>
            <a:br>
              <a:rPr lang="en-GB" sz="2400" dirty="0" smtClean="0">
                <a:solidFill>
                  <a:srgbClr val="0066CC"/>
                </a:solidFill>
              </a:rPr>
            </a:br>
            <a:r>
              <a:rPr lang="en-GB" sz="2400" dirty="0" smtClean="0">
                <a:solidFill>
                  <a:srgbClr val="0066CC"/>
                </a:solidFill>
              </a:rPr>
              <a:t>participation </a:t>
            </a:r>
            <a:endParaRPr lang="en-GB" sz="2400" dirty="0">
              <a:solidFill>
                <a:srgbClr val="0066CC"/>
              </a:solidFill>
            </a:endParaRPr>
          </a:p>
          <a:p>
            <a:pPr marL="0" indent="0">
              <a:buNone/>
            </a:pPr>
            <a:r>
              <a:rPr lang="en-GB" sz="2400" dirty="0">
                <a:solidFill>
                  <a:srgbClr val="002060"/>
                </a:solidFill>
              </a:rPr>
              <a:t>7.6</a:t>
            </a:r>
            <a:r>
              <a:rPr lang="en-GB" sz="2400" dirty="0">
                <a:solidFill>
                  <a:srgbClr val="0066CC"/>
                </a:solidFill>
              </a:rPr>
              <a:t> Support the individual in active </a:t>
            </a:r>
            <a:r>
              <a:rPr lang="en-GB" sz="2400" dirty="0" smtClean="0">
                <a:solidFill>
                  <a:srgbClr val="0066CC"/>
                </a:solidFill>
              </a:rPr>
              <a:t/>
            </a:r>
            <a:br>
              <a:rPr lang="en-GB" sz="2400" dirty="0" smtClean="0">
                <a:solidFill>
                  <a:srgbClr val="0066CC"/>
                </a:solidFill>
              </a:rPr>
            </a:br>
            <a:r>
              <a:rPr lang="en-GB" sz="2400" dirty="0" smtClean="0">
                <a:solidFill>
                  <a:srgbClr val="0066CC"/>
                </a:solidFill>
              </a:rPr>
              <a:t>participation </a:t>
            </a:r>
            <a:r>
              <a:rPr lang="en-GB" sz="2400" dirty="0">
                <a:solidFill>
                  <a:srgbClr val="0066CC"/>
                </a:solidFill>
              </a:rPr>
              <a:t>in their own care</a:t>
            </a:r>
          </a:p>
          <a:p>
            <a:pPr marL="0" indent="0">
              <a:buNone/>
            </a:pPr>
            <a:endParaRPr lang="en-GB" dirty="0"/>
          </a:p>
        </p:txBody>
      </p:sp>
      <p:sp>
        <p:nvSpPr>
          <p:cNvPr id="6" name="Title Placeholder 1"/>
          <p:cNvSpPr txBox="1">
            <a:spLocks/>
          </p:cNvSpPr>
          <p:nvPr/>
        </p:nvSpPr>
        <p:spPr>
          <a:xfrm>
            <a:off x="5183850" y="5766968"/>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srgbClr val="002060"/>
                </a:solidFill>
              </a:rPr>
              <a:t>Standard</a:t>
            </a:r>
            <a:endParaRPr lang="en-GB" sz="2400" dirty="0" smtClean="0">
              <a:solidFill>
                <a:srgbClr val="002060"/>
              </a:solidFill>
            </a:endParaRPr>
          </a:p>
        </p:txBody>
      </p:sp>
      <p:sp>
        <p:nvSpPr>
          <p:cNvPr id="7" name="TextBox 6"/>
          <p:cNvSpPr txBox="1"/>
          <p:nvPr/>
        </p:nvSpPr>
        <p:spPr>
          <a:xfrm>
            <a:off x="6650171" y="3114767"/>
            <a:ext cx="3135085" cy="4708981"/>
          </a:xfrm>
          <a:prstGeom prst="rect">
            <a:avLst/>
          </a:prstGeom>
          <a:noFill/>
        </p:spPr>
        <p:txBody>
          <a:bodyPr wrap="square" rtlCol="0">
            <a:spAutoFit/>
          </a:bodyPr>
          <a:lstStyle/>
          <a:p>
            <a:r>
              <a:rPr lang="en-GB" sz="30000" dirty="0">
                <a:solidFill>
                  <a:srgbClr val="002060"/>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63448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Privacy and </a:t>
            </a:r>
            <a:r>
              <a:rPr lang="en-GB" dirty="0" smtClean="0"/>
              <a:t>dignity</a:t>
            </a:r>
            <a:endParaRPr lang="en-GB" dirty="0"/>
          </a:p>
        </p:txBody>
      </p:sp>
      <p:sp>
        <p:nvSpPr>
          <p:cNvPr id="3" name="Content Placeholder 2"/>
          <p:cNvSpPr>
            <a:spLocks noGrp="1"/>
          </p:cNvSpPr>
          <p:nvPr>
            <p:ph idx="1"/>
          </p:nvPr>
        </p:nvSpPr>
        <p:spPr>
          <a:xfrm>
            <a:off x="255325" y="1320673"/>
            <a:ext cx="8668338" cy="4528932"/>
          </a:xfrm>
        </p:spPr>
        <p:txBody>
          <a:bodyPr/>
          <a:lstStyle/>
          <a:p>
            <a:pPr marL="0" indent="0">
              <a:buNone/>
            </a:pPr>
            <a:r>
              <a:rPr lang="en-GB" dirty="0"/>
              <a:t>Two important values when providing care and support are:</a:t>
            </a:r>
          </a:p>
          <a:p>
            <a:endParaRPr lang="en-GB" dirty="0"/>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Rectangle 4"/>
          <p:cNvSpPr/>
          <p:nvPr/>
        </p:nvSpPr>
        <p:spPr>
          <a:xfrm>
            <a:off x="255325" y="1935338"/>
            <a:ext cx="3136461" cy="130693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smtClean="0">
                <a:solidFill>
                  <a:srgbClr val="002060"/>
                </a:solidFill>
                <a:latin typeface="Arial" panose="020B0604020202020204" pitchFamily="34" charset="0"/>
                <a:cs typeface="Arial" panose="020B0604020202020204" pitchFamily="34" charset="0"/>
              </a:rPr>
              <a:t>Privacy</a:t>
            </a:r>
            <a:endParaRPr lang="en-GB" sz="22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3391786" y="1939539"/>
            <a:ext cx="5497033" cy="130273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0000" indent="-180000">
              <a:buClr>
                <a:schemeClr val="bg1"/>
              </a:buClr>
              <a:buFont typeface="Arial" panose="020B0604020202020204" pitchFamily="34" charset="0"/>
              <a:buChar char="▪"/>
            </a:pPr>
            <a:r>
              <a:rPr lang="en-GB" sz="2000" dirty="0">
                <a:latin typeface="Arial" panose="020B0604020202020204" pitchFamily="34" charset="0"/>
                <a:cs typeface="Arial" panose="020B0604020202020204" pitchFamily="34" charset="0"/>
              </a:rPr>
              <a:t>Giving someone space where and when they need it</a:t>
            </a:r>
          </a:p>
          <a:p>
            <a:pPr marL="180000" indent="-180000">
              <a:buClr>
                <a:schemeClr val="bg1"/>
              </a:buClr>
              <a:buFont typeface="Arial" panose="020B0604020202020204" pitchFamily="34" charset="0"/>
              <a:buChar char="▪"/>
            </a:pPr>
            <a:r>
              <a:rPr lang="en-GB" sz="2000" dirty="0">
                <a:latin typeface="Arial" panose="020B0604020202020204" pitchFamily="34" charset="0"/>
                <a:cs typeface="Arial" panose="020B0604020202020204" pitchFamily="34" charset="0"/>
              </a:rPr>
              <a:t>Treating personal information confidentially</a:t>
            </a:r>
          </a:p>
        </p:txBody>
      </p:sp>
      <p:sp>
        <p:nvSpPr>
          <p:cNvPr id="7" name="Rectangle 6"/>
          <p:cNvSpPr/>
          <p:nvPr/>
        </p:nvSpPr>
        <p:spPr>
          <a:xfrm>
            <a:off x="255325" y="3632109"/>
            <a:ext cx="3136461" cy="13423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smtClean="0">
                <a:solidFill>
                  <a:srgbClr val="002060"/>
                </a:solidFill>
                <a:latin typeface="Arial" panose="020B0604020202020204" pitchFamily="34" charset="0"/>
                <a:cs typeface="Arial" panose="020B0604020202020204" pitchFamily="34" charset="0"/>
              </a:rPr>
              <a:t>Dignity</a:t>
            </a:r>
            <a:endParaRPr lang="en-GB" sz="22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3391786" y="3632047"/>
            <a:ext cx="5497033" cy="237809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0000" indent="-180000">
              <a:buClr>
                <a:schemeClr val="bg1"/>
              </a:buClr>
              <a:buFont typeface="Arial" panose="020B0604020202020204" pitchFamily="34" charset="0"/>
              <a:buChar char="▪"/>
            </a:pPr>
            <a:r>
              <a:rPr lang="en-GB" sz="2000" dirty="0">
                <a:latin typeface="Arial" panose="020B0604020202020204" pitchFamily="34" charset="0"/>
                <a:cs typeface="Arial" panose="020B0604020202020204" pitchFamily="34" charset="0"/>
              </a:rPr>
              <a:t>Focusing on the value of every </a:t>
            </a:r>
            <a:r>
              <a:rPr lang="en-GB" sz="2000" dirty="0" smtClean="0">
                <a:latin typeface="Arial" panose="020B0604020202020204" pitchFamily="34" charset="0"/>
                <a:cs typeface="Arial" panose="020B0604020202020204" pitchFamily="34" charset="0"/>
              </a:rPr>
              <a:t>individual</a:t>
            </a:r>
            <a:endParaRPr lang="en-GB" sz="2000" dirty="0">
              <a:latin typeface="Arial" panose="020B0604020202020204" pitchFamily="34" charset="0"/>
              <a:cs typeface="Arial" panose="020B0604020202020204" pitchFamily="34" charset="0"/>
            </a:endParaRPr>
          </a:p>
          <a:p>
            <a:pPr marL="180000" indent="-180000">
              <a:buClr>
                <a:schemeClr val="bg1"/>
              </a:buClr>
              <a:buFont typeface="Arial" panose="020B0604020202020204" pitchFamily="34" charset="0"/>
              <a:buChar char="▪"/>
            </a:pPr>
            <a:r>
              <a:rPr lang="en-GB" sz="2000" dirty="0">
                <a:latin typeface="Arial" panose="020B0604020202020204" pitchFamily="34" charset="0"/>
                <a:cs typeface="Arial" panose="020B0604020202020204" pitchFamily="34" charset="0"/>
              </a:rPr>
              <a:t>Respecting </a:t>
            </a:r>
            <a:r>
              <a:rPr lang="en-GB" sz="2000" dirty="0" smtClean="0">
                <a:latin typeface="Arial" panose="020B0604020202020204" pitchFamily="34" charset="0"/>
                <a:cs typeface="Arial" panose="020B0604020202020204" pitchFamily="34" charset="0"/>
              </a:rPr>
              <a:t>an individuals views</a:t>
            </a:r>
            <a:r>
              <a:rPr lang="en-GB" sz="2000" dirty="0">
                <a:latin typeface="Arial" panose="020B0604020202020204" pitchFamily="34" charset="0"/>
                <a:cs typeface="Arial" panose="020B0604020202020204" pitchFamily="34" charset="0"/>
              </a:rPr>
              <a:t>, choices </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and </a:t>
            </a:r>
            <a:r>
              <a:rPr lang="en-GB" sz="2000" dirty="0">
                <a:latin typeface="Arial" panose="020B0604020202020204" pitchFamily="34" charset="0"/>
                <a:cs typeface="Arial" panose="020B0604020202020204" pitchFamily="34" charset="0"/>
              </a:rPr>
              <a:t>decisions</a:t>
            </a:r>
          </a:p>
          <a:p>
            <a:pPr marL="180000" indent="-180000">
              <a:buClr>
                <a:schemeClr val="bg1"/>
              </a:buClr>
              <a:buFont typeface="Arial" panose="020B0604020202020204" pitchFamily="34" charset="0"/>
              <a:buChar char="▪"/>
            </a:pPr>
            <a:r>
              <a:rPr lang="en-GB" sz="2000" dirty="0">
                <a:latin typeface="Arial" panose="020B0604020202020204" pitchFamily="34" charset="0"/>
                <a:cs typeface="Arial" panose="020B0604020202020204" pitchFamily="34" charset="0"/>
              </a:rPr>
              <a:t>Not making assumptions </a:t>
            </a:r>
          </a:p>
          <a:p>
            <a:pPr marL="180000" indent="-180000">
              <a:buClr>
                <a:schemeClr val="bg1"/>
              </a:buClr>
              <a:buFont typeface="Arial" panose="020B0604020202020204" pitchFamily="34" charset="0"/>
              <a:buChar char="▪"/>
            </a:pPr>
            <a:r>
              <a:rPr lang="en-GB" sz="2000" dirty="0">
                <a:latin typeface="Arial" panose="020B0604020202020204" pitchFamily="34" charset="0"/>
                <a:cs typeface="Arial" panose="020B0604020202020204" pitchFamily="34" charset="0"/>
              </a:rPr>
              <a:t>Working with care and compassion</a:t>
            </a:r>
          </a:p>
          <a:p>
            <a:pPr marL="180000" indent="-180000">
              <a:buClr>
                <a:schemeClr val="bg1"/>
              </a:buClr>
              <a:buFont typeface="Arial" panose="020B0604020202020204" pitchFamily="34" charset="0"/>
              <a:buChar char="▪"/>
            </a:pPr>
            <a:r>
              <a:rPr lang="en-GB" sz="2000" dirty="0">
                <a:latin typeface="Arial" panose="020B0604020202020204" pitchFamily="34" charset="0"/>
                <a:cs typeface="Arial" panose="020B0604020202020204" pitchFamily="34" charset="0"/>
              </a:rPr>
              <a:t>Communicating directly with the individual whenever possible. </a:t>
            </a:r>
          </a:p>
        </p:txBody>
      </p:sp>
    </p:spTree>
    <p:extLst>
      <p:ext uri="{BB962C8B-B14F-4D97-AF65-F5344CB8AC3E}">
        <p14:creationId xmlns:p14="http://schemas.microsoft.com/office/powerpoint/2010/main" val="19005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87202"/>
            <a:ext cx="8337832" cy="920234"/>
          </a:xfrm>
        </p:spPr>
        <p:txBody>
          <a:bodyPr>
            <a:normAutofit/>
          </a:bodyPr>
          <a:lstStyle/>
          <a:p>
            <a:r>
              <a:rPr lang="en-GB" dirty="0"/>
              <a:t>Privacy and dignity in care and support</a:t>
            </a:r>
          </a:p>
        </p:txBody>
      </p:sp>
      <p:sp>
        <p:nvSpPr>
          <p:cNvPr id="3" name="Content Placeholder 2"/>
          <p:cNvSpPr>
            <a:spLocks noGrp="1"/>
          </p:cNvSpPr>
          <p:nvPr>
            <p:ph idx="1"/>
          </p:nvPr>
        </p:nvSpPr>
        <p:spPr>
          <a:xfrm>
            <a:off x="244306" y="1288978"/>
            <a:ext cx="6211578" cy="6323681"/>
          </a:xfrm>
        </p:spPr>
        <p:txBody>
          <a:bodyPr>
            <a:normAutofit/>
          </a:bodyPr>
          <a:lstStyle/>
          <a:p>
            <a:pPr marL="0" indent="0">
              <a:buNone/>
            </a:pPr>
            <a:r>
              <a:rPr lang="en-GB" dirty="0"/>
              <a:t>Issues with dignity and respect will depend on your workplace. Some examples of ways in which you can work that respect individuals’ dignity are:</a:t>
            </a:r>
          </a:p>
          <a:p>
            <a:r>
              <a:rPr lang="en-GB" dirty="0"/>
              <a:t>Ask individuals before touching them in any way</a:t>
            </a:r>
          </a:p>
          <a:p>
            <a:r>
              <a:rPr lang="en-GB" dirty="0"/>
              <a:t>Knocking or speaking before entering the particular space or room they are in</a:t>
            </a:r>
          </a:p>
          <a:p>
            <a:r>
              <a:rPr lang="en-GB" dirty="0"/>
              <a:t>Making sure curtains, screens or doors are properly closed before supporting a person to wash or </a:t>
            </a:r>
            <a:r>
              <a:rPr lang="en-GB" dirty="0" smtClean="0"/>
              <a:t>dress</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915" r="38434"/>
          <a:stretch/>
        </p:blipFill>
        <p:spPr>
          <a:xfrm>
            <a:off x="6455884" y="1288979"/>
            <a:ext cx="2429219" cy="3794711"/>
          </a:xfrm>
          <a:prstGeom prst="rect">
            <a:avLst/>
          </a:prstGeom>
        </p:spPr>
      </p:pic>
      <p:sp>
        <p:nvSpPr>
          <p:cNvPr id="6" name="Rectangle 5"/>
          <p:cNvSpPr/>
          <p:nvPr/>
        </p:nvSpPr>
        <p:spPr>
          <a:xfrm>
            <a:off x="255325" y="5225916"/>
            <a:ext cx="8629778" cy="1184940"/>
          </a:xfrm>
          <a:prstGeom prst="rect">
            <a:avLst/>
          </a:prstGeom>
        </p:spPr>
        <p:txBody>
          <a:bodyPr wrap="square">
            <a:spAutoFit/>
          </a:bodyPr>
          <a:lstStyle/>
          <a:p>
            <a:pPr marL="342900" indent="-342900">
              <a:spcBef>
                <a:spcPts val="600"/>
              </a:spcBef>
              <a:buClr>
                <a:srgbClr val="0066CC"/>
              </a:buClr>
              <a:buFont typeface="Arial" panose="020B0604020202020204" pitchFamily="34" charset="0"/>
              <a:buChar char="■"/>
            </a:pPr>
            <a:r>
              <a:rPr lang="en-GB" sz="2200" b="1" dirty="0">
                <a:latin typeface="Arial" panose="020B0604020202020204" pitchFamily="34" charset="0"/>
                <a:cs typeface="Arial" panose="020B0604020202020204" pitchFamily="34" charset="0"/>
              </a:rPr>
              <a:t>Arranging clothing or hospital gowns in a dignified way </a:t>
            </a:r>
          </a:p>
          <a:p>
            <a:pPr marL="342900" indent="-342900">
              <a:spcBef>
                <a:spcPts val="600"/>
              </a:spcBef>
              <a:buClr>
                <a:srgbClr val="0066CC"/>
              </a:buClr>
              <a:buFont typeface="Arial" panose="020B0604020202020204" pitchFamily="34" charset="0"/>
              <a:buChar char="■"/>
            </a:pPr>
            <a:r>
              <a:rPr lang="en-GB" sz="2200" b="1" dirty="0">
                <a:latin typeface="Arial" panose="020B0604020202020204" pitchFamily="34" charset="0"/>
                <a:cs typeface="Arial" panose="020B0604020202020204" pitchFamily="34" charset="0"/>
              </a:rPr>
              <a:t>Not making an individual wait to use the toilet or be left too long for you to return.</a:t>
            </a:r>
          </a:p>
        </p:txBody>
      </p:sp>
    </p:spTree>
    <p:extLst>
      <p:ext uri="{BB962C8B-B14F-4D97-AF65-F5344CB8AC3E}">
        <p14:creationId xmlns:p14="http://schemas.microsoft.com/office/powerpoint/2010/main" val="346450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choices</a:t>
            </a:r>
          </a:p>
        </p:txBody>
      </p:sp>
      <p:sp>
        <p:nvSpPr>
          <p:cNvPr id="3" name="Content Placeholder 2"/>
          <p:cNvSpPr>
            <a:spLocks noGrp="1"/>
          </p:cNvSpPr>
          <p:nvPr>
            <p:ph idx="1"/>
          </p:nvPr>
        </p:nvSpPr>
        <p:spPr>
          <a:xfrm>
            <a:off x="255325" y="1243554"/>
            <a:ext cx="8229600" cy="1147106"/>
          </a:xfrm>
        </p:spPr>
        <p:txBody>
          <a:bodyPr/>
          <a:lstStyle/>
          <a:p>
            <a:pPr marL="0" indent="0">
              <a:buNone/>
            </a:pPr>
            <a:r>
              <a:rPr lang="en-GB" dirty="0"/>
              <a:t>Choice and control are key defining aspects of dignity. Involving individuals in decisions that affect them helps to promote dignity.</a:t>
            </a:r>
          </a:p>
          <a:p>
            <a:endParaRPr lang="en-GB" dirty="0"/>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Rectangle 4"/>
          <p:cNvSpPr/>
          <p:nvPr/>
        </p:nvSpPr>
        <p:spPr>
          <a:xfrm>
            <a:off x="255325" y="2780889"/>
            <a:ext cx="3136461" cy="98191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smtClean="0">
                <a:solidFill>
                  <a:srgbClr val="002060"/>
                </a:solidFill>
                <a:latin typeface="Arial" panose="020B0604020202020204" pitchFamily="34" charset="0"/>
                <a:cs typeface="Arial" panose="020B0604020202020204" pitchFamily="34" charset="0"/>
              </a:rPr>
              <a:t>Day-to-day decisions</a:t>
            </a:r>
            <a:endParaRPr lang="en-GB" sz="22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5750906" y="2780889"/>
            <a:ext cx="3136461" cy="98191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smtClean="0">
                <a:solidFill>
                  <a:srgbClr val="002060"/>
                </a:solidFill>
                <a:latin typeface="Arial" panose="020B0604020202020204" pitchFamily="34" charset="0"/>
                <a:cs typeface="Arial" panose="020B0604020202020204" pitchFamily="34" charset="0"/>
              </a:rPr>
              <a:t>Wider decisions</a:t>
            </a:r>
            <a:endParaRPr lang="en-GB" sz="2200" b="1" dirty="0">
              <a:solidFill>
                <a:srgbClr val="002060"/>
              </a:solidFill>
              <a:latin typeface="Arial" panose="020B0604020202020204" pitchFamily="34" charset="0"/>
              <a:cs typeface="Arial" panose="020B0604020202020204" pitchFamily="34" charset="0"/>
            </a:endParaRPr>
          </a:p>
        </p:txBody>
      </p:sp>
      <p:sp>
        <p:nvSpPr>
          <p:cNvPr id="7" name="Chevron 6"/>
          <p:cNvSpPr/>
          <p:nvPr/>
        </p:nvSpPr>
        <p:spPr>
          <a:xfrm>
            <a:off x="4751813" y="2780889"/>
            <a:ext cx="981918" cy="981918"/>
          </a:xfrm>
          <a:prstGeom prst="chevro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8" name="Chevron 7"/>
          <p:cNvSpPr/>
          <p:nvPr/>
        </p:nvSpPr>
        <p:spPr>
          <a:xfrm rot="10800000">
            <a:off x="3405918" y="2786946"/>
            <a:ext cx="981918" cy="981918"/>
          </a:xfrm>
          <a:prstGeom prst="chevro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a:off x="3896876" y="3161840"/>
            <a:ext cx="1345895" cy="27542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255325" y="4276761"/>
            <a:ext cx="8632041" cy="2015936"/>
          </a:xfrm>
          <a:prstGeom prst="rect">
            <a:avLst/>
          </a:prstGeom>
        </p:spPr>
        <p:txBody>
          <a:bodyPr wrap="square">
            <a:spAutoFit/>
          </a:bodyPr>
          <a:lstStyle/>
          <a:p>
            <a:pPr>
              <a:spcBef>
                <a:spcPts val="600"/>
              </a:spcBef>
              <a:buClr>
                <a:srgbClr val="0066CC"/>
              </a:buClr>
            </a:pPr>
            <a:r>
              <a:rPr lang="en-GB" sz="2200" b="1" dirty="0">
                <a:latin typeface="Arial" panose="020B0604020202020204" pitchFamily="34" charset="0"/>
                <a:cs typeface="Arial" panose="020B0604020202020204" pitchFamily="34" charset="0"/>
              </a:rPr>
              <a:t>Individuals must be supported to make informed decisions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by </a:t>
            </a:r>
            <a:r>
              <a:rPr lang="en-GB" sz="2200" b="1" dirty="0">
                <a:latin typeface="Arial" panose="020B0604020202020204" pitchFamily="34" charset="0"/>
                <a:cs typeface="Arial" panose="020B0604020202020204" pitchFamily="34" charset="0"/>
              </a:rPr>
              <a:t>explaining:</a:t>
            </a:r>
          </a:p>
          <a:p>
            <a:pPr marL="342900" indent="-342900">
              <a:spcBef>
                <a:spcPts val="600"/>
              </a:spcBef>
              <a:buClr>
                <a:srgbClr val="0066CC"/>
              </a:buClr>
              <a:buFont typeface="Arial" panose="020B0604020202020204" pitchFamily="34" charset="0"/>
              <a:buChar char="■"/>
            </a:pPr>
            <a:r>
              <a:rPr lang="en-GB" sz="2200" b="1" dirty="0">
                <a:latin typeface="Arial" panose="020B0604020202020204" pitchFamily="34" charset="0"/>
                <a:cs typeface="Arial" panose="020B0604020202020204" pitchFamily="34" charset="0"/>
              </a:rPr>
              <a:t>All available options</a:t>
            </a:r>
          </a:p>
          <a:p>
            <a:pPr marL="342900" indent="-342900">
              <a:spcBef>
                <a:spcPts val="600"/>
              </a:spcBef>
              <a:buClr>
                <a:srgbClr val="0066CC"/>
              </a:buClr>
              <a:buFont typeface="Arial" panose="020B0604020202020204" pitchFamily="34" charset="0"/>
              <a:buChar char="■"/>
            </a:pPr>
            <a:r>
              <a:rPr lang="en-GB" sz="2200" b="1" dirty="0">
                <a:latin typeface="Arial" panose="020B0604020202020204" pitchFamily="34" charset="0"/>
                <a:cs typeface="Arial" panose="020B0604020202020204" pitchFamily="34" charset="0"/>
              </a:rPr>
              <a:t>The risks associated with the options</a:t>
            </a:r>
          </a:p>
          <a:p>
            <a:pPr marL="342900" indent="-342900">
              <a:spcBef>
                <a:spcPts val="600"/>
              </a:spcBef>
              <a:buClr>
                <a:srgbClr val="0066CC"/>
              </a:buClr>
              <a:buFont typeface="Arial" panose="020B0604020202020204" pitchFamily="34" charset="0"/>
              <a:buChar char="■"/>
            </a:pPr>
            <a:r>
              <a:rPr lang="en-GB" sz="2200" b="1" dirty="0">
                <a:latin typeface="Arial" panose="020B0604020202020204" pitchFamily="34" charset="0"/>
                <a:cs typeface="Arial" panose="020B0604020202020204" pitchFamily="34" charset="0"/>
              </a:rPr>
              <a:t>Implications of making the </a:t>
            </a:r>
            <a:r>
              <a:rPr lang="en-GB" sz="2200" b="1" dirty="0" smtClean="0">
                <a:latin typeface="Arial" panose="020B0604020202020204" pitchFamily="34" charset="0"/>
                <a:cs typeface="Arial" panose="020B0604020202020204" pitchFamily="34" charset="0"/>
              </a:rPr>
              <a:t>choices.</a:t>
            </a:r>
            <a:endParaRPr 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7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Mental </a:t>
            </a:r>
            <a:r>
              <a:rPr lang="en-GB" dirty="0" smtClean="0"/>
              <a:t>Capacity Act 2005</a:t>
            </a:r>
            <a:endParaRPr lang="en-GB" dirty="0"/>
          </a:p>
        </p:txBody>
      </p:sp>
      <p:sp>
        <p:nvSpPr>
          <p:cNvPr id="3" name="Content Placeholder 2"/>
          <p:cNvSpPr>
            <a:spLocks noGrp="1"/>
          </p:cNvSpPr>
          <p:nvPr>
            <p:ph idx="1"/>
          </p:nvPr>
        </p:nvSpPr>
        <p:spPr>
          <a:xfrm>
            <a:off x="4331566" y="1253218"/>
            <a:ext cx="4570064" cy="5537327"/>
          </a:xfrm>
        </p:spPr>
        <p:txBody>
          <a:bodyPr>
            <a:normAutofit lnSpcReduction="10000"/>
          </a:bodyPr>
          <a:lstStyle/>
          <a:p>
            <a:r>
              <a:rPr lang="en-GB" sz="2400" dirty="0"/>
              <a:t>Individuals need to be able to understand and retain the information they need to make a decision and be able to communicate </a:t>
            </a:r>
            <a:r>
              <a:rPr lang="en-GB" sz="2400" dirty="0" smtClean="0"/>
              <a:t/>
            </a:r>
            <a:br>
              <a:rPr lang="en-GB" sz="2400" dirty="0" smtClean="0"/>
            </a:br>
            <a:r>
              <a:rPr lang="en-GB" sz="2400" dirty="0" smtClean="0"/>
              <a:t>their choice</a:t>
            </a:r>
            <a:endParaRPr lang="en-GB" sz="2400" dirty="0"/>
          </a:p>
          <a:p>
            <a:r>
              <a:rPr lang="en-GB" sz="2400" dirty="0"/>
              <a:t>If they are not able to do this they may be assessed as lacking the capacity to make a </a:t>
            </a:r>
            <a:r>
              <a:rPr lang="en-GB" sz="2400" dirty="0" smtClean="0"/>
              <a:t>decisions</a:t>
            </a:r>
            <a:endParaRPr lang="en-GB" sz="2400" dirty="0"/>
          </a:p>
          <a:p>
            <a:r>
              <a:rPr lang="en-GB" sz="2400" dirty="0"/>
              <a:t>Some individuals may have the capacity to make day-to-day decisions but not have the capacity to make more complex decisions.</a:t>
            </a:r>
          </a:p>
          <a:p>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831" r="14000"/>
          <a:stretch/>
        </p:blipFill>
        <p:spPr>
          <a:xfrm>
            <a:off x="255325" y="1253218"/>
            <a:ext cx="3822853" cy="5086350"/>
          </a:xfrm>
          <a:prstGeom prst="rect">
            <a:avLst/>
          </a:prstGeom>
        </p:spPr>
      </p:pic>
    </p:spTree>
    <p:extLst>
      <p:ext uri="{BB962C8B-B14F-4D97-AF65-F5344CB8AC3E}">
        <p14:creationId xmlns:p14="http://schemas.microsoft.com/office/powerpoint/2010/main" val="36880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assessment </a:t>
            </a:r>
          </a:p>
        </p:txBody>
      </p:sp>
      <p:sp>
        <p:nvSpPr>
          <p:cNvPr id="3" name="Content Placeholder 2"/>
          <p:cNvSpPr>
            <a:spLocks noGrp="1"/>
          </p:cNvSpPr>
          <p:nvPr>
            <p:ph idx="1"/>
          </p:nvPr>
        </p:nvSpPr>
        <p:spPr>
          <a:xfrm>
            <a:off x="255324" y="1320673"/>
            <a:ext cx="8613253" cy="838633"/>
          </a:xfrm>
        </p:spPr>
        <p:txBody>
          <a:bodyPr/>
          <a:lstStyle/>
          <a:p>
            <a:pPr marL="0" indent="0">
              <a:buNone/>
            </a:pPr>
            <a:r>
              <a:rPr lang="en-GB" dirty="0"/>
              <a:t>Risk assessment is a key part of care, support, rehabilitation or treatment plans. A five step process is recommended:</a:t>
            </a:r>
          </a:p>
          <a:p>
            <a:endParaRPr lang="en-GB" dirty="0"/>
          </a:p>
        </p:txBody>
      </p:sp>
      <p:sp>
        <p:nvSpPr>
          <p:cNvPr id="4" name="Rectangle 3"/>
          <p:cNvSpPr/>
          <p:nvPr/>
        </p:nvSpPr>
        <p:spPr>
          <a:xfrm>
            <a:off x="255326" y="2258832"/>
            <a:ext cx="659074" cy="66765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smtClean="0">
                <a:solidFill>
                  <a:srgbClr val="002060"/>
                </a:solidFill>
                <a:latin typeface="Arial" panose="020B0604020202020204" pitchFamily="34" charset="0"/>
                <a:cs typeface="Arial" panose="020B0604020202020204" pitchFamily="34" charset="0"/>
              </a:rPr>
              <a:t>1</a:t>
            </a:r>
            <a:endParaRPr lang="en-GB" sz="22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903384" y="2262669"/>
            <a:ext cx="7985436" cy="66418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sz="2200" b="1" dirty="0">
                <a:latin typeface="Arial" panose="020B0604020202020204" pitchFamily="34" charset="0"/>
                <a:cs typeface="Arial" panose="020B0604020202020204" pitchFamily="34" charset="0"/>
              </a:rPr>
              <a:t>Identify the </a:t>
            </a:r>
            <a:r>
              <a:rPr lang="en-GB" sz="2200" b="1" dirty="0" smtClean="0">
                <a:latin typeface="Arial" panose="020B0604020202020204" pitchFamily="34" charset="0"/>
                <a:cs typeface="Arial" panose="020B0604020202020204" pitchFamily="34" charset="0"/>
              </a:rPr>
              <a:t>hazards</a:t>
            </a:r>
            <a:endParaRPr lang="en-GB" sz="2200" b="1" dirty="0">
              <a:latin typeface="Arial" panose="020B0604020202020204" pitchFamily="34" charset="0"/>
              <a:cs typeface="Arial" panose="020B0604020202020204" pitchFamily="34" charset="0"/>
            </a:endParaRPr>
          </a:p>
        </p:txBody>
      </p:sp>
      <p:sp>
        <p:nvSpPr>
          <p:cNvPr id="6" name="Rectangle 5"/>
          <p:cNvSpPr/>
          <p:nvPr/>
        </p:nvSpPr>
        <p:spPr>
          <a:xfrm>
            <a:off x="246100" y="3075412"/>
            <a:ext cx="659074" cy="66765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smtClean="0">
                <a:solidFill>
                  <a:srgbClr val="002060"/>
                </a:solidFill>
                <a:latin typeface="Arial" panose="020B0604020202020204" pitchFamily="34" charset="0"/>
                <a:cs typeface="Arial" panose="020B0604020202020204" pitchFamily="34" charset="0"/>
              </a:rPr>
              <a:t>2</a:t>
            </a:r>
            <a:endParaRPr lang="en-GB" sz="220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894158" y="3079249"/>
            <a:ext cx="7985436" cy="66418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sz="2200" b="1" dirty="0">
                <a:latin typeface="Arial" panose="020B0604020202020204" pitchFamily="34" charset="0"/>
                <a:cs typeface="Arial" panose="020B0604020202020204" pitchFamily="34" charset="0"/>
              </a:rPr>
              <a:t>Decide who might be harmed and </a:t>
            </a:r>
            <a:r>
              <a:rPr lang="en-GB" sz="2200" b="1" dirty="0" smtClean="0">
                <a:latin typeface="Arial" panose="020B0604020202020204" pitchFamily="34" charset="0"/>
                <a:cs typeface="Arial" panose="020B0604020202020204" pitchFamily="34" charset="0"/>
              </a:rPr>
              <a:t>how</a:t>
            </a:r>
            <a:endParaRPr lang="en-GB" sz="2200" b="1" dirty="0">
              <a:latin typeface="Arial" panose="020B0604020202020204" pitchFamily="34" charset="0"/>
              <a:cs typeface="Arial" panose="020B0604020202020204" pitchFamily="34" charset="0"/>
            </a:endParaRPr>
          </a:p>
        </p:txBody>
      </p:sp>
      <p:sp>
        <p:nvSpPr>
          <p:cNvPr id="8" name="Rectangle 7"/>
          <p:cNvSpPr/>
          <p:nvPr/>
        </p:nvSpPr>
        <p:spPr>
          <a:xfrm>
            <a:off x="266342" y="3891627"/>
            <a:ext cx="659074" cy="66765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srgbClr val="002060"/>
                </a:solidFill>
                <a:latin typeface="Arial" panose="020B0604020202020204" pitchFamily="34" charset="0"/>
                <a:cs typeface="Arial" panose="020B0604020202020204" pitchFamily="34" charset="0"/>
              </a:rPr>
              <a:t>3</a:t>
            </a:r>
          </a:p>
        </p:txBody>
      </p:sp>
      <p:sp>
        <p:nvSpPr>
          <p:cNvPr id="9" name="Rectangle 8"/>
          <p:cNvSpPr/>
          <p:nvPr/>
        </p:nvSpPr>
        <p:spPr>
          <a:xfrm>
            <a:off x="914400" y="3895464"/>
            <a:ext cx="7985436" cy="66418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sz="2200" b="1" dirty="0">
                <a:latin typeface="Arial" panose="020B0604020202020204" pitchFamily="34" charset="0"/>
                <a:cs typeface="Arial" panose="020B0604020202020204" pitchFamily="34" charset="0"/>
              </a:rPr>
              <a:t>Evaluate the risks and decide on precautions</a:t>
            </a:r>
          </a:p>
        </p:txBody>
      </p:sp>
      <p:sp>
        <p:nvSpPr>
          <p:cNvPr id="11" name="Rectangle 10"/>
          <p:cNvSpPr/>
          <p:nvPr/>
        </p:nvSpPr>
        <p:spPr>
          <a:xfrm>
            <a:off x="255324" y="4718036"/>
            <a:ext cx="659074" cy="66765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smtClean="0">
                <a:solidFill>
                  <a:srgbClr val="002060"/>
                </a:solidFill>
                <a:latin typeface="Arial" panose="020B0604020202020204" pitchFamily="34" charset="0"/>
                <a:cs typeface="Arial" panose="020B0604020202020204" pitchFamily="34" charset="0"/>
              </a:rPr>
              <a:t>4</a:t>
            </a:r>
            <a:endParaRPr lang="en-GB" sz="2200" b="1"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903382" y="4721873"/>
            <a:ext cx="7985436" cy="66418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sz="2200" b="1" dirty="0">
                <a:latin typeface="Arial" panose="020B0604020202020204" pitchFamily="34" charset="0"/>
                <a:cs typeface="Arial" panose="020B0604020202020204" pitchFamily="34" charset="0"/>
              </a:rPr>
              <a:t>Record your findings and implement them</a:t>
            </a:r>
          </a:p>
        </p:txBody>
      </p:sp>
      <p:sp>
        <p:nvSpPr>
          <p:cNvPr id="13" name="Rectangle 12"/>
          <p:cNvSpPr/>
          <p:nvPr/>
        </p:nvSpPr>
        <p:spPr>
          <a:xfrm>
            <a:off x="246100" y="5534616"/>
            <a:ext cx="659074" cy="66765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smtClean="0">
                <a:solidFill>
                  <a:srgbClr val="002060"/>
                </a:solidFill>
                <a:latin typeface="Arial" panose="020B0604020202020204" pitchFamily="34" charset="0"/>
                <a:cs typeface="Arial" panose="020B0604020202020204" pitchFamily="34" charset="0"/>
              </a:rPr>
              <a:t>5</a:t>
            </a:r>
            <a:endParaRPr lang="en-GB" sz="2200" b="1"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894158" y="5538453"/>
            <a:ext cx="7985436" cy="66418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sz="2200" b="1" dirty="0">
                <a:latin typeface="Arial" panose="020B0604020202020204" pitchFamily="34" charset="0"/>
                <a:cs typeface="Arial" panose="020B0604020202020204" pitchFamily="34" charset="0"/>
              </a:rPr>
              <a:t>Review your assessment and update if </a:t>
            </a:r>
            <a:r>
              <a:rPr lang="en-GB" sz="2200" b="1" dirty="0" smtClean="0">
                <a:latin typeface="Arial" panose="020B0604020202020204" pitchFamily="34" charset="0"/>
                <a:cs typeface="Arial" panose="020B0604020202020204" pitchFamily="34" charset="0"/>
              </a:rPr>
              <a:t>necessary.</a:t>
            </a:r>
            <a:endParaRPr 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25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enablement</a:t>
            </a:r>
          </a:p>
        </p:txBody>
      </p:sp>
      <p:sp>
        <p:nvSpPr>
          <p:cNvPr id="3" name="Content Placeholder 2"/>
          <p:cNvSpPr>
            <a:spLocks noGrp="1"/>
          </p:cNvSpPr>
          <p:nvPr>
            <p:ph idx="1"/>
          </p:nvPr>
        </p:nvSpPr>
        <p:spPr>
          <a:xfrm>
            <a:off x="255324" y="1320673"/>
            <a:ext cx="8635287" cy="4528932"/>
          </a:xfrm>
        </p:spPr>
        <p:txBody>
          <a:bodyPr/>
          <a:lstStyle/>
          <a:p>
            <a:r>
              <a:rPr lang="en-GB" dirty="0"/>
              <a:t>It is the individual’s right to make choices and take risks once they understand the information available and are aware of the </a:t>
            </a:r>
            <a:r>
              <a:rPr lang="en-GB" dirty="0" smtClean="0"/>
              <a:t>risks</a:t>
            </a:r>
            <a:endParaRPr lang="en-GB" dirty="0"/>
          </a:p>
          <a:p>
            <a:r>
              <a:rPr lang="en-GB" dirty="0"/>
              <a:t>Risk enablement involves supporting individuals to identify and assess risks and then supporting them to take the risks they choose.</a:t>
            </a:r>
          </a:p>
          <a:p>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006" b="43914"/>
          <a:stretch/>
        </p:blipFill>
        <p:spPr>
          <a:xfrm>
            <a:off x="255324" y="3525398"/>
            <a:ext cx="8635287" cy="2824850"/>
          </a:xfrm>
          <a:prstGeom prst="rect">
            <a:avLst/>
          </a:prstGeom>
        </p:spPr>
      </p:pic>
    </p:spTree>
    <p:extLst>
      <p:ext uri="{BB962C8B-B14F-4D97-AF65-F5344CB8AC3E}">
        <p14:creationId xmlns:p14="http://schemas.microsoft.com/office/powerpoint/2010/main" val="3600906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active participation</a:t>
            </a:r>
          </a:p>
        </p:txBody>
      </p:sp>
      <p:sp>
        <p:nvSpPr>
          <p:cNvPr id="3" name="Content Placeholder 2"/>
          <p:cNvSpPr>
            <a:spLocks noGrp="1"/>
          </p:cNvSpPr>
          <p:nvPr>
            <p:ph idx="1"/>
          </p:nvPr>
        </p:nvSpPr>
        <p:spPr>
          <a:xfrm>
            <a:off x="255324" y="1320672"/>
            <a:ext cx="5021755" cy="5537327"/>
          </a:xfrm>
        </p:spPr>
        <p:txBody>
          <a:bodyPr>
            <a:normAutofit/>
          </a:bodyPr>
          <a:lstStyle/>
          <a:p>
            <a:pPr marL="0" indent="0">
              <a:buNone/>
            </a:pPr>
            <a:r>
              <a:rPr lang="en-GB" dirty="0"/>
              <a:t>Individuals must be given as much control of their life as possible as this supports an individual to build their identity and self-esteem.</a:t>
            </a:r>
          </a:p>
          <a:p>
            <a:r>
              <a:rPr lang="en-GB" dirty="0"/>
              <a:t>Individuals have a right to participate in the activities and relationships of everyday life as independently as </a:t>
            </a:r>
            <a:r>
              <a:rPr lang="en-GB" dirty="0" smtClean="0"/>
              <a:t>possible</a:t>
            </a:r>
            <a:endParaRPr lang="en-GB" dirty="0"/>
          </a:p>
          <a:p>
            <a:r>
              <a:rPr lang="en-GB" dirty="0" smtClean="0"/>
              <a:t>Individual’s </a:t>
            </a:r>
            <a:r>
              <a:rPr lang="en-GB" dirty="0"/>
              <a:t>should be given equal opportunity of achieving their goals, valuing their diversity and finding solutions that work for them.</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3094" y="1287621"/>
            <a:ext cx="3277518" cy="4916277"/>
          </a:xfrm>
          <a:prstGeom prst="rect">
            <a:avLst/>
          </a:prstGeom>
        </p:spPr>
      </p:pic>
    </p:spTree>
    <p:extLst>
      <p:ext uri="{BB962C8B-B14F-4D97-AF65-F5344CB8AC3E}">
        <p14:creationId xmlns:p14="http://schemas.microsoft.com/office/powerpoint/2010/main" val="789521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5059</TotalTime>
  <Words>1447</Words>
  <Application>Microsoft Office PowerPoint</Application>
  <PresentationFormat>On-screen Show (4:3)</PresentationFormat>
  <Paragraphs>168</Paragraphs>
  <Slides>13</Slides>
  <Notes>9</Notes>
  <HiddenSlides>0</HiddenSlides>
  <MMClips>0</MMClips>
  <ScaleCrop>false</ScaleCrop>
  <HeadingPairs>
    <vt:vector size="4" baseType="variant">
      <vt:variant>
        <vt:lpstr>Theme</vt:lpstr>
      </vt:variant>
      <vt:variant>
        <vt:i4>29</vt:i4>
      </vt:variant>
      <vt:variant>
        <vt:lpstr>Slide Titles</vt:lpstr>
      </vt:variant>
      <vt:variant>
        <vt:i4>13</vt:i4>
      </vt:variant>
    </vt:vector>
  </HeadingPairs>
  <TitlesOfParts>
    <vt:vector size="42" baseType="lpstr">
      <vt:lpstr>Custom Design</vt:lpstr>
      <vt:lpstr>1_Custom Design</vt:lpstr>
      <vt:lpstr>Office Theme</vt:lpstr>
      <vt:lpstr>1_Office Theme</vt:lpstr>
      <vt:lpstr>2_Office Theme</vt:lpstr>
      <vt:lpstr>2_Custom Design</vt:lpstr>
      <vt:lpstr>3_Office Theme</vt:lpstr>
      <vt:lpstr>4_Office Theme</vt:lpstr>
      <vt:lpstr>3_Custom Design</vt:lpstr>
      <vt:lpstr>5_Office Theme</vt:lpstr>
      <vt:lpstr>6_Office Theme</vt:lpstr>
      <vt:lpstr>7_Office Theme</vt:lpstr>
      <vt:lpstr>4_Custom Design</vt:lpstr>
      <vt:lpstr>8_Office Theme</vt:lpstr>
      <vt:lpstr>9_Office Theme</vt:lpstr>
      <vt:lpstr>10_Office Theme</vt:lpstr>
      <vt:lpstr>5_Custom Design</vt:lpstr>
      <vt:lpstr>11_Office Theme</vt:lpstr>
      <vt:lpstr>12_Office Theme</vt:lpstr>
      <vt:lpstr>6_Custom Design</vt:lpstr>
      <vt:lpstr>13_Office Theme</vt:lpstr>
      <vt:lpstr>14_Office Theme</vt:lpstr>
      <vt:lpstr>15_Office Theme</vt:lpstr>
      <vt:lpstr>7_Custom Design</vt:lpstr>
      <vt:lpstr>16_Office Theme</vt:lpstr>
      <vt:lpstr>17_Office Theme</vt:lpstr>
      <vt:lpstr>8_Custom Design</vt:lpstr>
      <vt:lpstr>18_Office Theme</vt:lpstr>
      <vt:lpstr>19_Office Theme</vt:lpstr>
      <vt:lpstr>PowerPoint Presentation</vt:lpstr>
      <vt:lpstr>Learning outcomes</vt:lpstr>
      <vt:lpstr>Privacy and dignity</vt:lpstr>
      <vt:lpstr>Privacy and dignity in care and support</vt:lpstr>
      <vt:lpstr>Making choices</vt:lpstr>
      <vt:lpstr>Mental Capacity Act 2005</vt:lpstr>
      <vt:lpstr>Risk assessment </vt:lpstr>
      <vt:lpstr>Risk enablement</vt:lpstr>
      <vt:lpstr>Supporting active participation</vt:lpstr>
      <vt:lpstr>Self-care</vt:lpstr>
      <vt:lpstr>Knowledge check</vt:lpstr>
      <vt:lpstr>Knowledge check</vt:lpstr>
      <vt:lpstr>Knowledge check</vt:lpstr>
    </vt:vector>
  </TitlesOfParts>
  <Company>Highfield.co.uk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Craven</dc:creator>
  <cp:lastModifiedBy>Ellen Dunwell</cp:lastModifiedBy>
  <cp:revision>528</cp:revision>
  <cp:lastPrinted>2015-04-02T14:54:04Z</cp:lastPrinted>
  <dcterms:created xsi:type="dcterms:W3CDTF">2015-01-20T17:14:44Z</dcterms:created>
  <dcterms:modified xsi:type="dcterms:W3CDTF">2015-06-16T15:13:13Z</dcterms:modified>
</cp:coreProperties>
</file>