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9.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0.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1.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2.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3.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4.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5.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6.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8.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48" r:id="rId3"/>
    <p:sldMasterId id="2147483674" r:id="rId4"/>
    <p:sldMasterId id="2147483686" r:id="rId5"/>
    <p:sldMasterId id="2147483698" r:id="rId6"/>
    <p:sldMasterId id="2147483710" r:id="rId7"/>
    <p:sldMasterId id="2147483722" r:id="rId8"/>
    <p:sldMasterId id="2147483734" r:id="rId9"/>
    <p:sldMasterId id="2147483746" r:id="rId10"/>
    <p:sldMasterId id="2147483758" r:id="rId11"/>
    <p:sldMasterId id="2147483770" r:id="rId12"/>
    <p:sldMasterId id="2147483782" r:id="rId13"/>
    <p:sldMasterId id="2147483794" r:id="rId14"/>
    <p:sldMasterId id="2147483806" r:id="rId15"/>
    <p:sldMasterId id="2147483818" r:id="rId16"/>
    <p:sldMasterId id="2147483830" r:id="rId17"/>
    <p:sldMasterId id="2147483842" r:id="rId18"/>
    <p:sldMasterId id="2147483854" r:id="rId19"/>
    <p:sldMasterId id="2147483866" r:id="rId20"/>
    <p:sldMasterId id="2147483878" r:id="rId21"/>
    <p:sldMasterId id="2147483890" r:id="rId22"/>
    <p:sldMasterId id="2147483902" r:id="rId23"/>
    <p:sldMasterId id="2147483914" r:id="rId24"/>
    <p:sldMasterId id="2147483926" r:id="rId25"/>
    <p:sldMasterId id="2147483938" r:id="rId26"/>
    <p:sldMasterId id="2147483950" r:id="rId27"/>
    <p:sldMasterId id="2147483962" r:id="rId28"/>
    <p:sldMasterId id="2147483974" r:id="rId29"/>
  </p:sldMasterIdLst>
  <p:notesMasterIdLst>
    <p:notesMasterId r:id="rId46"/>
  </p:notesMasterIdLst>
  <p:sldIdLst>
    <p:sldId id="330" r:id="rId30"/>
    <p:sldId id="331" r:id="rId31"/>
    <p:sldId id="332" r:id="rId32"/>
    <p:sldId id="346"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PL" initials="R" lastIdx="369" clrIdx="0"/>
  <p:cmAuthor id="1" name="Rachel Craven" initials="R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ECA"/>
    <a:srgbClr val="0066CC"/>
    <a:srgbClr val="FF33CC"/>
    <a:srgbClr val="2154AC"/>
    <a:srgbClr val="0A1432"/>
    <a:srgbClr val="232132"/>
    <a:srgbClr val="3D62AD"/>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1295" autoAdjust="0"/>
  </p:normalViewPr>
  <p:slideViewPr>
    <p:cSldViewPr snapToGrid="0" snapToObjects="1">
      <p:cViewPr>
        <p:scale>
          <a:sx n="70" d="100"/>
          <a:sy n="70" d="100"/>
        </p:scale>
        <p:origin x="-1488" y="-186"/>
      </p:cViewPr>
      <p:guideLst>
        <p:guide orient="horz" pos="4319"/>
        <p:guide pos="2895"/>
      </p:guideLst>
    </p:cSldViewPr>
  </p:slideViewPr>
  <p:outlineViewPr>
    <p:cViewPr>
      <p:scale>
        <a:sx n="33" d="100"/>
        <a:sy n="33" d="100"/>
      </p:scale>
      <p:origin x="48" y="14344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7" d="100"/>
          <a:sy n="67" d="100"/>
        </p:scale>
        <p:origin x="-3228" y="191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4"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2A7132CF-6D6C-4681-BEE0-5E48578B8E16}" type="datetimeFigureOut">
              <a:rPr lang="en-GB" smtClean="0"/>
              <a:t>16/06/2015</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CBD536BE-7111-426C-AF6B-9B05D67A5FD6}" type="slidenum">
              <a:rPr lang="en-GB" smtClean="0"/>
              <a:t>‹#›</a:t>
            </a:fld>
            <a:endParaRPr lang="en-GB"/>
          </a:p>
        </p:txBody>
      </p:sp>
    </p:spTree>
    <p:extLst>
      <p:ext uri="{BB962C8B-B14F-4D97-AF65-F5344CB8AC3E}">
        <p14:creationId xmlns:p14="http://schemas.microsoft.com/office/powerpoint/2010/main" val="214422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legislation.gov.uk/ukpga/1998/42/conte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gov.uk/government/uploads/system/uploads/attachment_data/file/315993/Care-Act-Guidance.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legislation.gov.uk/ukpga/2005/9/conte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710377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Activity</a:t>
            </a:r>
          </a:p>
          <a:p>
            <a:r>
              <a:rPr lang="en-GB" dirty="0" smtClean="0"/>
              <a:t>Ask the worker/s to identify environmental factors that could affect an individual's comfort and wellbeing. </a:t>
            </a:r>
          </a:p>
          <a:p>
            <a:endParaRPr lang="en-GB" dirty="0" smtClean="0"/>
          </a:p>
          <a:p>
            <a:r>
              <a:rPr lang="en-GB" b="1" dirty="0" smtClean="0"/>
              <a:t>Answers should include:</a:t>
            </a:r>
          </a:p>
          <a:p>
            <a:pPr marL="171450" indent="-171450">
              <a:buFont typeface="Arial" panose="020B0604020202020204" pitchFamily="34" charset="0"/>
              <a:buChar char="•"/>
            </a:pPr>
            <a:r>
              <a:rPr lang="en-GB" dirty="0" smtClean="0"/>
              <a:t>Lighting</a:t>
            </a:r>
          </a:p>
          <a:p>
            <a:pPr marL="171450" indent="-171450">
              <a:buFont typeface="Arial" panose="020B0604020202020204" pitchFamily="34" charset="0"/>
              <a:buChar char="•"/>
            </a:pPr>
            <a:r>
              <a:rPr lang="en-GB" dirty="0" smtClean="0"/>
              <a:t>Noise</a:t>
            </a:r>
          </a:p>
          <a:p>
            <a:pPr marL="171450" indent="-171450">
              <a:buFont typeface="Arial" panose="020B0604020202020204" pitchFamily="34" charset="0"/>
              <a:buChar char="•"/>
            </a:pPr>
            <a:r>
              <a:rPr lang="en-GB" dirty="0" smtClean="0"/>
              <a:t>Temperature </a:t>
            </a:r>
          </a:p>
          <a:p>
            <a:pPr marL="171450" indent="-171450">
              <a:buFont typeface="Arial" panose="020B0604020202020204" pitchFamily="34" charset="0"/>
              <a:buChar char="•"/>
            </a:pPr>
            <a:r>
              <a:rPr lang="en-GB" dirty="0" smtClean="0"/>
              <a:t>Odours/smells</a:t>
            </a:r>
          </a:p>
          <a:p>
            <a:endParaRPr lang="en-GB" dirty="0" smtClean="0"/>
          </a:p>
          <a:p>
            <a:r>
              <a:rPr lang="en-GB" b="1" dirty="0" smtClean="0"/>
              <a:t>Activity</a:t>
            </a:r>
          </a:p>
          <a:p>
            <a:r>
              <a:rPr lang="en-GB" dirty="0" smtClean="0"/>
              <a:t>Ask worker/s how they could change the person’s environment to make them more comfortable.</a:t>
            </a:r>
          </a:p>
          <a:p>
            <a:endParaRPr lang="en-GB" dirty="0" smtClean="0"/>
          </a:p>
          <a:p>
            <a:r>
              <a:rPr lang="en-GB" b="1" dirty="0" smtClean="0"/>
              <a:t>Possible changes to an environment:</a:t>
            </a:r>
          </a:p>
          <a:p>
            <a:pPr marL="171450" indent="-171450">
              <a:buFont typeface="Arial" panose="020B0604020202020204" pitchFamily="34" charset="0"/>
              <a:buChar char="•"/>
            </a:pPr>
            <a:r>
              <a:rPr lang="en-GB" dirty="0" smtClean="0"/>
              <a:t>Dimming bright lights</a:t>
            </a:r>
          </a:p>
          <a:p>
            <a:pPr marL="171450" indent="-171450">
              <a:buFont typeface="Arial" panose="020B0604020202020204" pitchFamily="34" charset="0"/>
              <a:buChar char="•"/>
            </a:pPr>
            <a:r>
              <a:rPr lang="en-GB" dirty="0" smtClean="0"/>
              <a:t>Providing additional lighting e.g. for reading</a:t>
            </a:r>
          </a:p>
          <a:p>
            <a:pPr marL="171450" indent="-171450">
              <a:buFont typeface="Arial" panose="020B0604020202020204" pitchFamily="34" charset="0"/>
              <a:buChar char="•"/>
            </a:pPr>
            <a:r>
              <a:rPr lang="en-GB" dirty="0" smtClean="0"/>
              <a:t>Closing windows or doors if it is noisy</a:t>
            </a:r>
          </a:p>
          <a:p>
            <a:pPr marL="171450" indent="-171450">
              <a:buFont typeface="Arial" panose="020B0604020202020204" pitchFamily="34" charset="0"/>
              <a:buChar char="•"/>
            </a:pPr>
            <a:r>
              <a:rPr lang="en-GB" dirty="0" smtClean="0"/>
              <a:t>Adjusting the volume of the TV or radio</a:t>
            </a:r>
          </a:p>
          <a:p>
            <a:pPr marL="171450" indent="-171450">
              <a:buFont typeface="Arial" panose="020B0604020202020204" pitchFamily="34" charset="0"/>
              <a:buChar char="•"/>
            </a:pPr>
            <a:r>
              <a:rPr lang="en-GB" dirty="0" smtClean="0"/>
              <a:t>Adjusting the heating in a room</a:t>
            </a:r>
          </a:p>
          <a:p>
            <a:pPr marL="171450" indent="-171450">
              <a:buFont typeface="Arial" panose="020B0604020202020204" pitchFamily="34" charset="0"/>
              <a:buChar char="•"/>
            </a:pPr>
            <a:r>
              <a:rPr lang="en-GB" dirty="0" smtClean="0"/>
              <a:t>Opening windows to cool a room down or get rid of unpleasant smells</a:t>
            </a:r>
          </a:p>
          <a:p>
            <a:endParaRPr lang="en-GB" dirty="0" smtClean="0"/>
          </a:p>
          <a:p>
            <a:r>
              <a:rPr lang="en-GB" b="1" dirty="0" smtClean="0"/>
              <a:t>Activity</a:t>
            </a:r>
          </a:p>
          <a:p>
            <a:r>
              <a:rPr lang="en-GB" dirty="0" smtClean="0"/>
              <a:t>Ask worker/s what care and support tasks they carry out that could be uncomfortable, unpleasant or painful.</a:t>
            </a:r>
          </a:p>
          <a:p>
            <a:endParaRPr lang="en-GB" dirty="0" smtClean="0"/>
          </a:p>
          <a:p>
            <a:r>
              <a:rPr lang="en-GB" b="1" dirty="0" smtClean="0"/>
              <a:t>Possible answers include:</a:t>
            </a:r>
          </a:p>
          <a:p>
            <a:pPr marL="171450" indent="-171450">
              <a:buFont typeface="Arial" panose="020B0604020202020204" pitchFamily="34" charset="0"/>
              <a:buChar char="•"/>
            </a:pPr>
            <a:r>
              <a:rPr lang="en-GB" dirty="0" smtClean="0"/>
              <a:t>Moving or assisting an individual</a:t>
            </a:r>
          </a:p>
          <a:p>
            <a:pPr marL="171450" indent="-171450">
              <a:buFont typeface="Arial" panose="020B0604020202020204" pitchFamily="34" charset="0"/>
              <a:buChar char="•"/>
            </a:pPr>
            <a:r>
              <a:rPr lang="en-GB" dirty="0" smtClean="0"/>
              <a:t>Changing a dressing </a:t>
            </a:r>
          </a:p>
          <a:p>
            <a:pPr marL="171450" indent="-171450">
              <a:buFont typeface="Arial" panose="020B0604020202020204" pitchFamily="34" charset="0"/>
              <a:buChar char="•"/>
            </a:pPr>
            <a:r>
              <a:rPr lang="en-GB" dirty="0" smtClean="0"/>
              <a:t>Opening the curtains and letting in bright light</a:t>
            </a:r>
          </a:p>
          <a:p>
            <a:pPr marL="171450" indent="-171450">
              <a:buFont typeface="Arial" panose="020B0604020202020204" pitchFamily="34" charset="0"/>
              <a:buChar char="•"/>
            </a:pPr>
            <a:r>
              <a:rPr lang="en-GB" dirty="0" smtClean="0"/>
              <a:t>Making a loud noise</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11</a:t>
            </a:fld>
            <a:endParaRPr lang="en-GB"/>
          </a:p>
        </p:txBody>
      </p:sp>
    </p:spTree>
    <p:extLst>
      <p:ext uri="{BB962C8B-B14F-4D97-AF65-F5344CB8AC3E}">
        <p14:creationId xmlns:p14="http://schemas.microsoft.com/office/powerpoint/2010/main" val="99207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Activity</a:t>
            </a:r>
          </a:p>
          <a:p>
            <a:r>
              <a:rPr lang="en-GB" dirty="0" smtClean="0"/>
              <a:t>Ask the worker/s for examples of non-verbal signs that a person is uncomfortable or in pain.</a:t>
            </a:r>
          </a:p>
          <a:p>
            <a:endParaRPr lang="en-GB" b="1" dirty="0" smtClean="0"/>
          </a:p>
          <a:p>
            <a:r>
              <a:rPr lang="en-GB" b="1" dirty="0" smtClean="0"/>
              <a:t>Answers should include:</a:t>
            </a:r>
          </a:p>
          <a:p>
            <a:pPr marL="171450" indent="-171450">
              <a:buFont typeface="Arial" panose="020B0604020202020204" pitchFamily="34" charset="0"/>
              <a:buChar char="•"/>
            </a:pPr>
            <a:r>
              <a:rPr lang="en-GB" dirty="0" smtClean="0"/>
              <a:t>Doubling over</a:t>
            </a:r>
          </a:p>
          <a:p>
            <a:pPr marL="171450" indent="-171450">
              <a:buFont typeface="Arial" panose="020B0604020202020204" pitchFamily="34" charset="0"/>
              <a:buChar char="•"/>
            </a:pPr>
            <a:r>
              <a:rPr lang="en-GB" dirty="0" smtClean="0"/>
              <a:t>Gritted teeth </a:t>
            </a:r>
          </a:p>
          <a:p>
            <a:pPr marL="171450" indent="-171450">
              <a:buFont typeface="Arial" panose="020B0604020202020204" pitchFamily="34" charset="0"/>
              <a:buChar char="•"/>
            </a:pPr>
            <a:r>
              <a:rPr lang="en-GB" dirty="0" smtClean="0"/>
              <a:t>Pale complexion</a:t>
            </a:r>
          </a:p>
          <a:p>
            <a:pPr marL="171450" indent="-171450">
              <a:buFont typeface="Arial" panose="020B0604020202020204" pitchFamily="34" charset="0"/>
              <a:buChar char="•"/>
            </a:pPr>
            <a:r>
              <a:rPr lang="en-GB" dirty="0" smtClean="0"/>
              <a:t>Sweating</a:t>
            </a:r>
          </a:p>
          <a:p>
            <a:pPr marL="171450" indent="-171450">
              <a:buFont typeface="Arial" panose="020B0604020202020204" pitchFamily="34" charset="0"/>
              <a:buChar char="•"/>
            </a:pPr>
            <a:r>
              <a:rPr lang="en-GB" dirty="0" smtClean="0"/>
              <a:t>Tears or crying</a:t>
            </a:r>
          </a:p>
          <a:p>
            <a:pPr marL="171450" indent="-171450">
              <a:buFont typeface="Arial" panose="020B0604020202020204" pitchFamily="34" charset="0"/>
              <a:buChar char="•"/>
            </a:pPr>
            <a:r>
              <a:rPr lang="en-GB" dirty="0" smtClean="0"/>
              <a:t>Becoming quiet and withdrawn</a:t>
            </a:r>
          </a:p>
          <a:p>
            <a:pPr marL="171450" indent="-171450">
              <a:buFont typeface="Arial" panose="020B0604020202020204" pitchFamily="34" charset="0"/>
              <a:buChar char="•"/>
            </a:pPr>
            <a:r>
              <a:rPr lang="en-GB" dirty="0" smtClean="0"/>
              <a:t>Becoming aggressive</a:t>
            </a:r>
          </a:p>
          <a:p>
            <a:pPr marL="171450" indent="-171450">
              <a:buFont typeface="Arial" panose="020B0604020202020204" pitchFamily="34" charset="0"/>
              <a:buChar char="•"/>
            </a:pPr>
            <a:r>
              <a:rPr lang="en-GB" dirty="0" smtClean="0"/>
              <a:t>Furrowed brows</a:t>
            </a:r>
          </a:p>
          <a:p>
            <a:pPr marL="171450" indent="-171450">
              <a:buFont typeface="Arial" panose="020B0604020202020204" pitchFamily="34" charset="0"/>
              <a:buChar char="•"/>
            </a:pPr>
            <a:r>
              <a:rPr lang="en-GB" dirty="0" smtClean="0"/>
              <a:t>Environmental factors such as soiled clothes or bedlinen.</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12</a:t>
            </a:fld>
            <a:endParaRPr lang="en-GB"/>
          </a:p>
        </p:txBody>
      </p:sp>
    </p:spTree>
    <p:extLst>
      <p:ext uri="{BB962C8B-B14F-4D97-AF65-F5344CB8AC3E}">
        <p14:creationId xmlns:p14="http://schemas.microsoft.com/office/powerpoint/2010/main" val="3632602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information</a:t>
            </a:r>
          </a:p>
          <a:p>
            <a:r>
              <a:rPr lang="en-GB" b="1" u="none" dirty="0" smtClean="0"/>
              <a:t>Spiritual</a:t>
            </a:r>
            <a:r>
              <a:rPr lang="en-GB" dirty="0" smtClean="0"/>
              <a:t> - finding meaning and purpose in life (this could be through religious faith)</a:t>
            </a:r>
          </a:p>
          <a:p>
            <a:r>
              <a:rPr lang="en-GB" b="1" u="none" dirty="0" smtClean="0"/>
              <a:t>Emotional</a:t>
            </a:r>
            <a:r>
              <a:rPr lang="en-GB" dirty="0" smtClean="0"/>
              <a:t> - how we feel about ourselves</a:t>
            </a:r>
          </a:p>
          <a:p>
            <a:r>
              <a:rPr lang="en-GB" b="1" u="none" dirty="0" smtClean="0"/>
              <a:t>Cultural</a:t>
            </a:r>
            <a:r>
              <a:rPr lang="en-GB" dirty="0" smtClean="0"/>
              <a:t> - our sense of belonging</a:t>
            </a:r>
          </a:p>
          <a:p>
            <a:r>
              <a:rPr lang="en-GB" b="1" u="none" dirty="0" smtClean="0"/>
              <a:t>Religious</a:t>
            </a:r>
            <a:r>
              <a:rPr lang="en-GB" dirty="0" smtClean="0"/>
              <a:t> - our faith and beliefs</a:t>
            </a:r>
          </a:p>
          <a:p>
            <a:r>
              <a:rPr lang="en-GB" b="1" u="none" dirty="0" smtClean="0"/>
              <a:t>Social</a:t>
            </a:r>
            <a:r>
              <a:rPr lang="en-GB" dirty="0" smtClean="0"/>
              <a:t> - our relationships</a:t>
            </a:r>
          </a:p>
          <a:p>
            <a:r>
              <a:rPr lang="en-GB" b="1" u="none" dirty="0" smtClean="0"/>
              <a:t>Political</a:t>
            </a:r>
            <a:r>
              <a:rPr lang="en-GB" dirty="0" smtClean="0"/>
              <a:t> - peace and stability in our homeland</a:t>
            </a:r>
          </a:p>
          <a:p>
            <a:r>
              <a:rPr lang="en-GB" b="1" u="none" dirty="0" smtClean="0"/>
              <a:t>Sexual</a:t>
            </a:r>
            <a:r>
              <a:rPr lang="en-GB" dirty="0" smtClean="0"/>
              <a:t> - our intimacies</a:t>
            </a:r>
          </a:p>
          <a:p>
            <a:r>
              <a:rPr lang="en-GB" b="1" u="none" dirty="0" smtClean="0"/>
              <a:t>Physical</a:t>
            </a:r>
            <a:r>
              <a:rPr lang="en-GB" dirty="0" smtClean="0"/>
              <a:t> - leading an active life</a:t>
            </a:r>
          </a:p>
          <a:p>
            <a:r>
              <a:rPr lang="en-GB" b="1" u="none" dirty="0" smtClean="0"/>
              <a:t>Mental</a:t>
            </a:r>
            <a:r>
              <a:rPr lang="en-GB" dirty="0" smtClean="0"/>
              <a:t> - realising our potential and ability to contribute to society.</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13</a:t>
            </a:fld>
            <a:endParaRPr lang="en-GB"/>
          </a:p>
        </p:txBody>
      </p:sp>
    </p:spTree>
    <p:extLst>
      <p:ext uri="{BB962C8B-B14F-4D97-AF65-F5344CB8AC3E}">
        <p14:creationId xmlns:p14="http://schemas.microsoft.com/office/powerpoint/2010/main" val="166483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b="1" dirty="0" smtClean="0"/>
          </a:p>
          <a:p>
            <a:r>
              <a:rPr lang="en-GB" b="1" dirty="0" smtClean="0"/>
              <a:t>Feedback</a:t>
            </a:r>
          </a:p>
          <a:p>
            <a:r>
              <a:rPr lang="en-GB" dirty="0" smtClean="0"/>
              <a:t>A</a:t>
            </a:r>
            <a:r>
              <a:rPr lang="en-GB" baseline="0" dirty="0" smtClean="0"/>
              <a:t> – Non-verbal signs include pale complexion, sweating and gritted teeth</a:t>
            </a:r>
          </a:p>
          <a:p>
            <a:r>
              <a:rPr lang="en-GB" baseline="0" dirty="0" smtClean="0"/>
              <a:t>B – Talking is an example of verbal communication. People who are not able to communicate verbally may need support to make their needs and preferences known.</a:t>
            </a:r>
          </a:p>
          <a:p>
            <a:r>
              <a:rPr lang="en-GB" baseline="0" dirty="0" smtClean="0"/>
              <a:t>C – Shouting is an example of verbal communication. People who are not able to communicate verbally may need support to make their needs and preferences known.</a:t>
            </a:r>
          </a:p>
          <a:p>
            <a:r>
              <a:rPr lang="en-GB" baseline="0" dirty="0" smtClean="0"/>
              <a:t>D – Complaining is an example of verbal communication. People who are not able to communicate verbally may need support to make their needs and preferences known.</a:t>
            </a:r>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962764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b="1" dirty="0" smtClean="0"/>
          </a:p>
          <a:p>
            <a:r>
              <a:rPr lang="en-GB" b="1" dirty="0" smtClean="0"/>
              <a:t>Feedback</a:t>
            </a:r>
          </a:p>
          <a:p>
            <a:r>
              <a:rPr lang="en-GB" b="0" dirty="0" smtClean="0"/>
              <a:t>A – Workers must work in ways that support the individual to play an active role in their care. </a:t>
            </a:r>
          </a:p>
          <a:p>
            <a:r>
              <a:rPr lang="en-GB" b="0" dirty="0" smtClean="0"/>
              <a:t>B – The individual is the expert in their own needs and preferences. They should be supported to make choices about their care and support and be placed at the centred of planning, delivering and reviewing their care package.</a:t>
            </a:r>
          </a:p>
          <a:p>
            <a:r>
              <a:rPr lang="en-GB" b="0" dirty="0" smtClean="0"/>
              <a:t>C – Advocates act on behalf of the individual, supporting them to speak out and to play an active part in planning their care.</a:t>
            </a:r>
          </a:p>
          <a:p>
            <a:r>
              <a:rPr lang="en-GB" b="0" dirty="0" smtClean="0"/>
              <a:t>D – Family and friends may be consulted about the individual's needs and preferences however, the interests of the individual will be placed at the heart of person centred care and the decisions that affect them.</a:t>
            </a:r>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24156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Feedback</a:t>
            </a:r>
          </a:p>
          <a:p>
            <a:r>
              <a:rPr lang="en-GB" b="0" dirty="0" smtClean="0"/>
              <a:t>A – These are the skills that workers must have to effectively to support and care for individuals.</a:t>
            </a:r>
          </a:p>
          <a:p>
            <a:r>
              <a:rPr lang="en-GB" b="0" dirty="0" smtClean="0"/>
              <a:t>B – These are the 6Cs which are the values which should underpin the work of all workers in health and adult social care organisations.</a:t>
            </a:r>
          </a:p>
          <a:p>
            <a:r>
              <a:rPr lang="en-GB" b="0" dirty="0" smtClean="0"/>
              <a:t>C – These are aspects of a person’s identity that should be supported to maintain their self-esteem and sense of wellbeing.</a:t>
            </a:r>
          </a:p>
          <a:p>
            <a:r>
              <a:rPr lang="en-GB" b="0" dirty="0" smtClean="0"/>
              <a:t>D – These are examples of environmental factors that can cause an individual discomfort and distress.</a:t>
            </a:r>
          </a:p>
          <a:p>
            <a:endParaRPr lang="en-GB" b="0" dirty="0" smtClean="0"/>
          </a:p>
        </p:txBody>
      </p:sp>
      <p:sp>
        <p:nvSpPr>
          <p:cNvPr id="4" name="Slide Number Placeholder 3"/>
          <p:cNvSpPr>
            <a:spLocks noGrp="1"/>
          </p:cNvSpPr>
          <p:nvPr>
            <p:ph type="sldNum" sz="quarter" idx="10"/>
          </p:nvPr>
        </p:nvSpPr>
        <p:spPr/>
        <p:txBody>
          <a:bodyPr/>
          <a:lstStyle/>
          <a:p>
            <a:fld id="{CBD536BE-7111-426C-AF6B-9B05D67A5FD6}"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24156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3</a:t>
            </a:fld>
            <a:endParaRPr lang="en-GB"/>
          </a:p>
        </p:txBody>
      </p:sp>
    </p:spTree>
    <p:extLst>
      <p:ext uri="{BB962C8B-B14F-4D97-AF65-F5344CB8AC3E}">
        <p14:creationId xmlns:p14="http://schemas.microsoft.com/office/powerpoint/2010/main" val="286926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Discussion</a:t>
            </a:r>
          </a:p>
          <a:p>
            <a:r>
              <a:rPr lang="en-GB" dirty="0" smtClean="0"/>
              <a:t>Ask worker/s what values</a:t>
            </a:r>
            <a:r>
              <a:rPr lang="en-GB" baseline="0" dirty="0" smtClean="0"/>
              <a:t> they think are important in health and social care work.</a:t>
            </a:r>
          </a:p>
          <a:p>
            <a:endParaRPr lang="en-GB" baseline="0" dirty="0" smtClean="0"/>
          </a:p>
          <a:p>
            <a:r>
              <a:rPr lang="en-GB" baseline="0" dirty="0" smtClean="0"/>
              <a:t>Explain what is meant by each:</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Care</a:t>
            </a:r>
            <a:r>
              <a:rPr lang="en-GB" sz="1200" b="0" i="0" u="none" strike="noStrike" kern="1200" baseline="0" dirty="0" smtClean="0">
                <a:solidFill>
                  <a:schemeClr val="tx1"/>
                </a:solidFill>
                <a:latin typeface="+mn-lt"/>
                <a:ea typeface="+mn-ea"/>
                <a:cs typeface="+mn-cs"/>
              </a:rPr>
              <a:t>: having someone’s best interests at heart and doing what you can to maintain or improve their wellbeing.</a:t>
            </a:r>
            <a:r>
              <a:rPr lang="en-GB" sz="1200" b="0" i="0" u="sng"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Commitmen</a:t>
            </a:r>
            <a:r>
              <a:rPr lang="en-GB" sz="1200" b="0" i="0" u="sng" strike="noStrike" kern="1200" baseline="0" dirty="0" smtClean="0">
                <a:solidFill>
                  <a:schemeClr val="tx1"/>
                </a:solidFill>
                <a:latin typeface="+mn-lt"/>
                <a:ea typeface="+mn-ea"/>
                <a:cs typeface="+mn-cs"/>
              </a:rPr>
              <a:t>t</a:t>
            </a:r>
            <a:r>
              <a:rPr lang="en-GB" sz="1200" b="0" i="0" u="none" strike="noStrike" kern="1200" baseline="0" dirty="0" smtClean="0">
                <a:solidFill>
                  <a:schemeClr val="tx1"/>
                </a:solidFill>
                <a:latin typeface="+mn-lt"/>
                <a:ea typeface="+mn-ea"/>
                <a:cs typeface="+mn-cs"/>
              </a:rPr>
              <a:t>: dedication to providing care and support but also understanding the responsibility you have as a worker.</a:t>
            </a:r>
            <a:r>
              <a:rPr lang="en-GB" sz="1200" b="0" i="0" u="sng"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Courage</a:t>
            </a:r>
            <a:r>
              <a:rPr lang="en-GB" sz="1200" b="0" i="0" u="none" strike="noStrike" kern="1200" baseline="0" dirty="0" smtClean="0">
                <a:solidFill>
                  <a:schemeClr val="tx1"/>
                </a:solidFill>
                <a:latin typeface="+mn-lt"/>
                <a:ea typeface="+mn-ea"/>
                <a:cs typeface="+mn-cs"/>
              </a:rPr>
              <a:t>: not to have fear to try out new things or to say if you are concerned about anything.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Communication</a:t>
            </a:r>
            <a:r>
              <a:rPr lang="en-GB" sz="1200" b="0" i="0" u="none" strike="noStrike" kern="1200" baseline="0" dirty="0" smtClean="0">
                <a:solidFill>
                  <a:schemeClr val="tx1"/>
                </a:solidFill>
                <a:latin typeface="+mn-lt"/>
                <a:ea typeface="+mn-ea"/>
                <a:cs typeface="+mn-cs"/>
              </a:rPr>
              <a:t>: to listen carefully but also be able to speak and act in a way that the person can understand.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Competence</a:t>
            </a:r>
            <a:r>
              <a:rPr lang="en-GB" sz="1200" b="0" i="0" u="none" strike="noStrike" kern="1200" baseline="0" dirty="0" smtClean="0">
                <a:solidFill>
                  <a:schemeClr val="tx1"/>
                </a:solidFill>
                <a:latin typeface="+mn-lt"/>
                <a:ea typeface="+mn-ea"/>
                <a:cs typeface="+mn-cs"/>
              </a:rPr>
              <a:t>: to understand what someone needs and have the knowledge and skills to provide it.</a:t>
            </a:r>
          </a:p>
          <a:p>
            <a:r>
              <a:rPr lang="en-GB" sz="1200" b="1" i="0" u="none" strike="noStrike" kern="1200" baseline="0" dirty="0" smtClean="0">
                <a:solidFill>
                  <a:schemeClr val="tx1"/>
                </a:solidFill>
                <a:latin typeface="+mn-lt"/>
                <a:ea typeface="+mn-ea"/>
                <a:cs typeface="+mn-cs"/>
              </a:rPr>
              <a:t>Compassion</a:t>
            </a:r>
            <a:r>
              <a:rPr lang="en-GB" sz="1200" b="0" i="0" u="none" strike="noStrike" kern="1200" baseline="0" dirty="0" smtClean="0">
                <a:solidFill>
                  <a:schemeClr val="tx1"/>
                </a:solidFill>
                <a:latin typeface="+mn-lt"/>
                <a:ea typeface="+mn-ea"/>
                <a:cs typeface="+mn-cs"/>
              </a:rPr>
              <a:t>: being able to feel for someone, to understand them and their situation.</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4</a:t>
            </a:fld>
            <a:endParaRPr lang="en-GB"/>
          </a:p>
        </p:txBody>
      </p:sp>
    </p:spTree>
    <p:extLst>
      <p:ext uri="{BB962C8B-B14F-4D97-AF65-F5344CB8AC3E}">
        <p14:creationId xmlns:p14="http://schemas.microsoft.com/office/powerpoint/2010/main" val="286926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Activity</a:t>
            </a:r>
          </a:p>
          <a:p>
            <a:r>
              <a:rPr lang="en-GB" dirty="0" smtClean="0"/>
              <a:t>Ask worker/s what they think is meant by the terms on the screen. </a:t>
            </a:r>
          </a:p>
          <a:p>
            <a:endParaRPr lang="en-GB" dirty="0" smtClean="0"/>
          </a:p>
          <a:p>
            <a:r>
              <a:rPr lang="en-GB" b="1" dirty="0" smtClean="0"/>
              <a:t>Additional information</a:t>
            </a:r>
          </a:p>
          <a:p>
            <a:r>
              <a:rPr lang="en-GB" b="1" u="none" dirty="0" smtClean="0"/>
              <a:t>Individuality:</a:t>
            </a:r>
            <a:r>
              <a:rPr lang="en-GB" u="none" dirty="0" smtClean="0"/>
              <a:t> </a:t>
            </a:r>
            <a:r>
              <a:rPr lang="en-GB" dirty="0" smtClean="0"/>
              <a:t>Each person has their own identity, needs, wishes, choices, beliefs and values. ‘One size fits all’ does not work when it comes to providing care and support.</a:t>
            </a:r>
          </a:p>
          <a:p>
            <a:r>
              <a:rPr lang="en-GB" b="1" u="none" dirty="0" smtClean="0"/>
              <a:t>Choice: </a:t>
            </a:r>
            <a:r>
              <a:rPr lang="en-GB" dirty="0" smtClean="0"/>
              <a:t>Each individual should be supported to make choices about their care and support. They should be given information in a way that they can understand so they can make informed choices. When working with individuals who cannot express their wants, needs and wishes in words, you must find other ways of communicating. Additional training and supervision can help you to develop these skills.</a:t>
            </a:r>
          </a:p>
          <a:p>
            <a:r>
              <a:rPr lang="en-GB" b="1" u="none" dirty="0" smtClean="0"/>
              <a:t>Rights: </a:t>
            </a:r>
            <a:r>
              <a:rPr lang="en-GB" dirty="0" smtClean="0"/>
              <a:t>The Human Rights Act is the main legislation that sets out the rights of people in the UK. You have the right to speak your mind and be kept safe from harm, as well as the right to respect, dignity and equality. You should make sure</a:t>
            </a:r>
          </a:p>
          <a:p>
            <a:r>
              <a:rPr lang="en-GB" dirty="0" smtClean="0"/>
              <a:t>an individual’s rights are respected, not only by yourself but by other people involved in their care.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www.legislation.gov.uk/ukpga/1998/42/contents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5</a:t>
            </a:fld>
            <a:endParaRPr lang="en-GB"/>
          </a:p>
        </p:txBody>
      </p:sp>
    </p:spTree>
    <p:extLst>
      <p:ext uri="{BB962C8B-B14F-4D97-AF65-F5344CB8AC3E}">
        <p14:creationId xmlns:p14="http://schemas.microsoft.com/office/powerpoint/2010/main" val="71074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Activity</a:t>
            </a:r>
          </a:p>
          <a:p>
            <a:r>
              <a:rPr lang="en-GB" dirty="0" smtClean="0"/>
              <a:t>Ask worker/s what they think is meant by the terms on the screen. </a:t>
            </a:r>
          </a:p>
          <a:p>
            <a:endParaRPr lang="en-GB" dirty="0" smtClean="0"/>
          </a:p>
          <a:p>
            <a:r>
              <a:rPr lang="en-GB" b="1" dirty="0" smtClean="0"/>
              <a:t>Additional information</a:t>
            </a:r>
          </a:p>
          <a:p>
            <a:r>
              <a:rPr lang="en-GB" b="1" u="none" dirty="0" smtClean="0"/>
              <a:t>Privacy: </a:t>
            </a:r>
            <a:r>
              <a:rPr lang="en-GB" dirty="0" smtClean="0"/>
              <a:t>Everyone has a right to private space and time when they need it. Privacy affects how and where care and support is given, especially when it involves personal hygiene or intimate procedures. Privacy includes not talking to anyone about the individual’s private information unless they give permission and it is on a need-to-know basis to improve their care and support.</a:t>
            </a:r>
          </a:p>
          <a:p>
            <a:r>
              <a:rPr lang="en-GB" b="1" u="none" dirty="0" smtClean="0"/>
              <a:t>Dignity: </a:t>
            </a:r>
            <a:r>
              <a:rPr lang="en-GB" dirty="0" smtClean="0"/>
              <a:t>Treating somebody in a dignified way means to treat someone with respect, valuing their individuality and their ethical and moral beliefs. In order to provide dignified care you need to have an open and positive attitude. Take time to do things their way, don’t make assumptions about how they want to be treated and be aware of how personal care may affect their dignity. You should never make assumptions about what they want or need.</a:t>
            </a:r>
          </a:p>
          <a:p>
            <a:r>
              <a:rPr lang="en-GB" b="1" u="none" dirty="0" smtClean="0"/>
              <a:t>Respect: </a:t>
            </a:r>
            <a:r>
              <a:rPr lang="en-GB" dirty="0" smtClean="0"/>
              <a:t>Respecting someone means believing and showing that they have importance as an individual. It means that they have their own opinions and feelings and that even though you may not agree with them, you do respect them. </a:t>
            </a:r>
          </a:p>
          <a:p>
            <a:r>
              <a:rPr lang="en-GB" b="1" u="none" dirty="0" smtClean="0"/>
              <a:t>Partnership: </a:t>
            </a:r>
            <a:r>
              <a:rPr lang="en-GB" dirty="0" smtClean="0"/>
              <a:t>You work in partnership when you involve the individual and their family and work alongside other workers. The key to a successful partnership is good communication and trust; valuing and respecting what others have to say.</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6</a:t>
            </a:fld>
            <a:endParaRPr lang="en-GB"/>
          </a:p>
        </p:txBody>
      </p:sp>
    </p:spTree>
    <p:extLst>
      <p:ext uri="{BB962C8B-B14F-4D97-AF65-F5344CB8AC3E}">
        <p14:creationId xmlns:p14="http://schemas.microsoft.com/office/powerpoint/2010/main" val="71074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Discussion</a:t>
            </a:r>
          </a:p>
          <a:p>
            <a:r>
              <a:rPr lang="en-GB" dirty="0" smtClean="0"/>
              <a:t>Ask the worker/s for an example of each principle</a:t>
            </a:r>
            <a:r>
              <a:rPr lang="en-GB" baseline="0" dirty="0" smtClean="0"/>
              <a:t>.</a:t>
            </a:r>
          </a:p>
          <a:p>
            <a:endParaRPr lang="en-GB" baseline="0" dirty="0" smtClean="0"/>
          </a:p>
          <a:p>
            <a:pPr marL="228600" indent="-228600">
              <a:buAutoNum type="arabicPeriod"/>
            </a:pPr>
            <a:r>
              <a:rPr lang="en-GB" sz="1200" b="1" i="0" u="none" strike="noStrike" kern="1200" baseline="0" dirty="0" smtClean="0">
                <a:solidFill>
                  <a:schemeClr val="tx1"/>
                </a:solidFill>
                <a:latin typeface="+mn-lt"/>
                <a:ea typeface="+mn-ea"/>
                <a:cs typeface="+mn-cs"/>
              </a:rPr>
              <a:t>The belief that an individual can plan for themselves</a:t>
            </a:r>
          </a:p>
          <a:p>
            <a:pPr marL="0" indent="0">
              <a:buNone/>
            </a:pPr>
            <a:r>
              <a:rPr lang="en-GB" sz="1200" b="0" i="0" u="none" strike="noStrike" kern="1200" baseline="0" dirty="0" smtClean="0">
                <a:solidFill>
                  <a:schemeClr val="tx1"/>
                </a:solidFill>
                <a:latin typeface="+mn-lt"/>
                <a:ea typeface="+mn-ea"/>
                <a:cs typeface="+mn-cs"/>
              </a:rPr>
              <a:t>The focus needs to be on their strengths and abilities, e.g. an individual who wants to make their own decision about which mobility aids they would like to use to support them to walk short distances rather than use their wheelchair.</a:t>
            </a:r>
          </a:p>
          <a:p>
            <a:pPr marL="0" indent="0">
              <a:buNone/>
            </a:pPr>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2. The care plan is written in the first person to make clear that it is the individual who owns it</a:t>
            </a:r>
          </a:p>
          <a:p>
            <a:r>
              <a:rPr lang="en-GB" sz="1200" b="0" i="0" u="none" strike="noStrike" kern="1200" baseline="0" dirty="0" smtClean="0">
                <a:solidFill>
                  <a:schemeClr val="tx1"/>
                </a:solidFill>
                <a:latin typeface="+mn-lt"/>
                <a:ea typeface="+mn-ea"/>
                <a:cs typeface="+mn-cs"/>
              </a:rPr>
              <a:t>e.g. ‘I would like to try a walking frame when I am moving around the house and for short distances outside rather than using my wheelchair’.</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3. The individual has as much control as possible over the choices they can make</a:t>
            </a:r>
          </a:p>
          <a:p>
            <a:r>
              <a:rPr lang="en-GB" sz="1200" b="0" i="0" u="none" strike="noStrike" kern="1200" baseline="0" dirty="0" smtClean="0">
                <a:solidFill>
                  <a:schemeClr val="tx1"/>
                </a:solidFill>
                <a:latin typeface="+mn-lt"/>
                <a:ea typeface="+mn-ea"/>
                <a:cs typeface="+mn-cs"/>
              </a:rPr>
              <a:t>e.g. example, the individual is supported to try to use the walking frame.</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4. The plan is there to make the individual’s life better, not to fit them into an existing service</a:t>
            </a:r>
          </a:p>
          <a:p>
            <a:r>
              <a:rPr lang="en-GB" sz="1200" b="0" i="0" u="none" strike="noStrike" kern="1200" baseline="0" dirty="0" smtClean="0">
                <a:solidFill>
                  <a:schemeClr val="tx1"/>
                </a:solidFill>
                <a:latin typeface="+mn-lt"/>
                <a:ea typeface="+mn-ea"/>
                <a:cs typeface="+mn-cs"/>
              </a:rPr>
              <a:t>e.g. the frame is sourced that is best for them within the resources available or they are able to find a frame from somewhere else if necessary.</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7</a:t>
            </a:fld>
            <a:endParaRPr lang="en-GB"/>
          </a:p>
        </p:txBody>
      </p:sp>
    </p:spTree>
    <p:extLst>
      <p:ext uri="{BB962C8B-B14F-4D97-AF65-F5344CB8AC3E}">
        <p14:creationId xmlns:p14="http://schemas.microsoft.com/office/powerpoint/2010/main" val="413513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information</a:t>
            </a:r>
          </a:p>
          <a:p>
            <a:endParaRPr lang="en-GB" dirty="0" smtClean="0"/>
          </a:p>
          <a:p>
            <a:r>
              <a:rPr lang="en-GB" dirty="0" smtClean="0"/>
              <a:t>Sources</a:t>
            </a:r>
            <a:r>
              <a:rPr lang="en-GB" baseline="0" dirty="0" smtClean="0"/>
              <a:t> of information will vary according to the place of work. Examples could include:</a:t>
            </a:r>
          </a:p>
          <a:p>
            <a:pPr marL="171450" indent="-171450">
              <a:buFont typeface="Arial" panose="020B0604020202020204" pitchFamily="34" charset="0"/>
              <a:buChar char="•"/>
            </a:pPr>
            <a:r>
              <a:rPr lang="en-GB" baseline="0" dirty="0" smtClean="0"/>
              <a:t>Talking to the person</a:t>
            </a:r>
          </a:p>
          <a:p>
            <a:pPr marL="171450" indent="-171450">
              <a:buFont typeface="Arial" panose="020B0604020202020204" pitchFamily="34" charset="0"/>
              <a:buChar char="•"/>
            </a:pPr>
            <a:r>
              <a:rPr lang="en-GB" baseline="0" dirty="0" smtClean="0"/>
              <a:t>Reading the care plan</a:t>
            </a:r>
          </a:p>
          <a:p>
            <a:pPr marL="171450" indent="-171450">
              <a:buFont typeface="Arial" panose="020B0604020202020204" pitchFamily="34" charset="0"/>
              <a:buChar char="•"/>
            </a:pPr>
            <a:r>
              <a:rPr lang="en-GB" baseline="0" dirty="0" smtClean="0"/>
              <a:t>Talking to family, friends and people who know the individual</a:t>
            </a:r>
          </a:p>
          <a:p>
            <a:pPr marL="171450" indent="-171450">
              <a:buFont typeface="Arial" panose="020B0604020202020204" pitchFamily="34" charset="0"/>
              <a:buChar char="•"/>
            </a:pPr>
            <a:r>
              <a:rPr lang="en-GB" baseline="0" dirty="0" smtClean="0"/>
              <a:t>Life story books (for people with dementia)</a:t>
            </a:r>
          </a:p>
          <a:p>
            <a:pPr marL="171450" indent="-171450">
              <a:buFont typeface="Arial" panose="020B0604020202020204" pitchFamily="34" charset="0"/>
              <a:buChar char="•"/>
            </a:pPr>
            <a:r>
              <a:rPr lang="en-GB" baseline="0" dirty="0" smtClean="0"/>
              <a:t>One page profile (social care tool)</a:t>
            </a:r>
          </a:p>
          <a:p>
            <a:pPr marL="171450" indent="-171450">
              <a:buFont typeface="Arial" panose="020B0604020202020204" pitchFamily="34" charset="0"/>
              <a:buChar char="•"/>
            </a:pPr>
            <a:r>
              <a:rPr lang="en-GB" baseline="0" dirty="0" smtClean="0"/>
              <a:t>The individual’s Advance Care Plan (AVP).</a:t>
            </a:r>
            <a:endParaRPr lang="en-GB" dirty="0" smtClean="0"/>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8</a:t>
            </a:fld>
            <a:endParaRPr lang="en-GB"/>
          </a:p>
        </p:txBody>
      </p:sp>
    </p:spTree>
    <p:extLst>
      <p:ext uri="{BB962C8B-B14F-4D97-AF65-F5344CB8AC3E}">
        <p14:creationId xmlns:p14="http://schemas.microsoft.com/office/powerpoint/2010/main" val="98536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information</a:t>
            </a:r>
          </a:p>
          <a:p>
            <a:r>
              <a:rPr lang="en-GB" dirty="0" smtClean="0"/>
              <a:t>Reviews look at what is working, what doesn’t work and what might need to change. </a:t>
            </a:r>
          </a:p>
          <a:p>
            <a:r>
              <a:rPr lang="en-GB" dirty="0" smtClean="0"/>
              <a:t>e.g.an individual is unable to eat certain foods due to a new type of medication they are taking, their diet will need to change but still reflect the things they would like to eat. </a:t>
            </a:r>
          </a:p>
          <a:p>
            <a:endParaRPr lang="en-GB" dirty="0" smtClean="0"/>
          </a:p>
          <a:p>
            <a:r>
              <a:rPr lang="en-GB" dirty="0" smtClean="0"/>
              <a:t>Workers changing shifts, returning from holidays, temporary and agency workers will always have up-to-date information on the individual, enabling them to provide the best possible person centred care. </a:t>
            </a:r>
          </a:p>
          <a:p>
            <a:r>
              <a:rPr lang="en-GB" dirty="0" smtClean="0"/>
              <a:t>An up-to-date care plan enables workers to provide effective care and support those individuals new to them.</a:t>
            </a:r>
          </a:p>
          <a:p>
            <a:endParaRPr lang="en-GB" dirty="0" smtClean="0"/>
          </a:p>
          <a:p>
            <a:r>
              <a:rPr lang="en-GB" dirty="0" smtClean="0"/>
              <a:t>Care plans are legal documents which might be needed as evidence if an individual makes a complaint.</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9</a:t>
            </a:fld>
            <a:endParaRPr lang="en-GB"/>
          </a:p>
        </p:txBody>
      </p:sp>
    </p:spTree>
    <p:extLst>
      <p:ext uri="{BB962C8B-B14F-4D97-AF65-F5344CB8AC3E}">
        <p14:creationId xmlns:p14="http://schemas.microsoft.com/office/powerpoint/2010/main" val="117352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Additional information</a:t>
            </a:r>
          </a:p>
          <a:p>
            <a:r>
              <a:rPr lang="en-GB" dirty="0" smtClean="0"/>
              <a:t>The Care Act 2014 describes wellbeing as relating to the following areas:</a:t>
            </a:r>
          </a:p>
          <a:p>
            <a:pPr marL="171450" indent="-171450">
              <a:buFont typeface="Arial" panose="020B0604020202020204" pitchFamily="34" charset="0"/>
              <a:buChar char="•"/>
            </a:pPr>
            <a:r>
              <a:rPr lang="en-GB" dirty="0" smtClean="0"/>
              <a:t>Personal dignity (including treating someone with respect)</a:t>
            </a:r>
          </a:p>
          <a:p>
            <a:pPr marL="171450" indent="-171450">
              <a:buFont typeface="Arial" panose="020B0604020202020204" pitchFamily="34" charset="0"/>
              <a:buChar char="•"/>
            </a:pPr>
            <a:r>
              <a:rPr lang="en-GB" dirty="0" smtClean="0"/>
              <a:t>Physical and mental health and emotional wellbeing</a:t>
            </a:r>
          </a:p>
          <a:p>
            <a:pPr marL="171450" indent="-171450">
              <a:buFont typeface="Arial" panose="020B0604020202020204" pitchFamily="34" charset="0"/>
              <a:buChar char="•"/>
            </a:pPr>
            <a:r>
              <a:rPr lang="en-GB" dirty="0" smtClean="0"/>
              <a:t>Protection from abuse and neglect</a:t>
            </a:r>
          </a:p>
          <a:p>
            <a:pPr marL="171450" indent="-171450">
              <a:buFont typeface="Arial" panose="020B0604020202020204" pitchFamily="34" charset="0"/>
              <a:buChar char="•"/>
            </a:pPr>
            <a:r>
              <a:rPr lang="en-GB" dirty="0" smtClean="0"/>
              <a:t>Control by the individual over day-to-day life (including over the way care and support is provided)</a:t>
            </a:r>
          </a:p>
          <a:p>
            <a:pPr marL="171450" indent="-171450">
              <a:buFont typeface="Arial" panose="020B0604020202020204" pitchFamily="34" charset="0"/>
              <a:buChar char="•"/>
            </a:pPr>
            <a:r>
              <a:rPr lang="en-GB" dirty="0" smtClean="0"/>
              <a:t>Participation in work, education, training or recreation</a:t>
            </a:r>
          </a:p>
          <a:p>
            <a:pPr marL="171450" indent="-171450">
              <a:buFont typeface="Arial" panose="020B0604020202020204" pitchFamily="34" charset="0"/>
              <a:buChar char="•"/>
            </a:pPr>
            <a:r>
              <a:rPr lang="en-GB" dirty="0" smtClean="0"/>
              <a:t>Social and economic wellbeing</a:t>
            </a:r>
          </a:p>
          <a:p>
            <a:pPr marL="171450" indent="-171450">
              <a:buFont typeface="Arial" panose="020B0604020202020204" pitchFamily="34" charset="0"/>
              <a:buChar char="•"/>
            </a:pPr>
            <a:r>
              <a:rPr lang="en-GB" dirty="0" smtClean="0"/>
              <a:t>Domestic, family and personal relationships</a:t>
            </a:r>
          </a:p>
          <a:p>
            <a:pPr marL="171450" indent="-171450">
              <a:buFont typeface="Arial" panose="020B0604020202020204" pitchFamily="34" charset="0"/>
              <a:buChar char="•"/>
            </a:pPr>
            <a:r>
              <a:rPr lang="en-GB" dirty="0" smtClean="0"/>
              <a:t>Suitability of living accommodation</a:t>
            </a:r>
          </a:p>
          <a:p>
            <a:pPr marL="171450" indent="-171450">
              <a:buFont typeface="Arial" panose="020B0604020202020204" pitchFamily="34" charset="0"/>
              <a:buChar char="•"/>
            </a:pPr>
            <a:r>
              <a:rPr lang="en-GB" dirty="0" smtClean="0"/>
              <a:t>The individual’s contribution to society.</a:t>
            </a:r>
          </a:p>
          <a:p>
            <a:pPr marL="0" indent="0">
              <a:buFont typeface="Arial" panose="020B0604020202020204" pitchFamily="34" charset="0"/>
              <a:buNone/>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www.gov.uk/government/uploads/system/uploads/attachment_data/file/315993/Care-Act-Guidance.pdf</a:t>
            </a:r>
            <a:endParaRPr lang="en-GB" sz="1200" kern="1200" dirty="0" smtClean="0">
              <a:solidFill>
                <a:schemeClr val="tx1"/>
              </a:solidFill>
              <a:effectLst/>
              <a:latin typeface="+mn-lt"/>
              <a:ea typeface="+mn-ea"/>
              <a:cs typeface="+mn-cs"/>
            </a:endParaRPr>
          </a:p>
          <a:p>
            <a:endParaRPr lang="en-GB" dirty="0" smtClean="0"/>
          </a:p>
          <a:p>
            <a:r>
              <a:rPr lang="en-GB" sz="1200" b="0" i="0" u="none" strike="noStrike" kern="1200" baseline="0" dirty="0" smtClean="0">
                <a:solidFill>
                  <a:schemeClr val="tx1"/>
                </a:solidFill>
                <a:latin typeface="+mn-lt"/>
                <a:ea typeface="+mn-ea"/>
                <a:cs typeface="+mn-cs"/>
              </a:rPr>
              <a:t>Planning for the future in this way is called advance care planning (ACP) and is backed by the Mental Capacity Act 2005 </a:t>
            </a:r>
            <a:r>
              <a:rPr lang="en-GB" sz="1200" u="sng" kern="1200" dirty="0" smtClean="0">
                <a:solidFill>
                  <a:schemeClr val="tx1"/>
                </a:solidFill>
                <a:effectLst/>
                <a:latin typeface="+mn-lt"/>
                <a:ea typeface="+mn-ea"/>
                <a:cs typeface="+mn-cs"/>
                <a:hlinkClick r:id="rId4"/>
              </a:rPr>
              <a:t>www.legislation.gov.uk/ukpga/2005/9/contents</a:t>
            </a:r>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10</a:t>
            </a:fld>
            <a:endParaRPr lang="en-GB"/>
          </a:p>
        </p:txBody>
      </p:sp>
    </p:spTree>
    <p:extLst>
      <p:ext uri="{BB962C8B-B14F-4D97-AF65-F5344CB8AC3E}">
        <p14:creationId xmlns:p14="http://schemas.microsoft.com/office/powerpoint/2010/main" val="108688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5CB028-CC36-4A1C-A144-B7B9ED7BCAB0}"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E164B5-AC44-493B-B3F8-54C8C987F077}" type="slidenum">
              <a:rPr lang="en-GB" smtClean="0"/>
              <a:t>‹#›</a:t>
            </a:fld>
            <a:endParaRPr lang="en-GB"/>
          </a:p>
        </p:txBody>
      </p:sp>
    </p:spTree>
    <p:extLst>
      <p:ext uri="{BB962C8B-B14F-4D97-AF65-F5344CB8AC3E}">
        <p14:creationId xmlns:p14="http://schemas.microsoft.com/office/powerpoint/2010/main" val="3209462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9173606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60327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620018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477945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582011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25264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43403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87599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25424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29656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774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86107261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39304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67961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758995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820434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305805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48431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24654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21953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22325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20740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30897748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66374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32721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75654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2956189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6719506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7822729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598385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533038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891025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0595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395558734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814578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30331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7178282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5330368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456167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945052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544093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65924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73600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31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410645836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30838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54960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53919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88291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37047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694679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975113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776561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61735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994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314264368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42852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43080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03421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49001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23986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20082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153493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414054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51831387"/>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6124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72567780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42740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80864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89645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1804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581600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75057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08596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9026621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0833642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97521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3278533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444743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687363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670259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571249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85822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6027778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2163610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9544152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432618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1026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3198270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83047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72810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73395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77089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86634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28139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6422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54629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66164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69781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413025974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859652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2728673"/>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96826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1657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064590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12247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576148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27949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559527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274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42788278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16836138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54362795"/>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7029197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1239170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064828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799306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312643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275461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220098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1881754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693278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72452104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8460745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7938681"/>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451735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806666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577111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398778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27078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149659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038479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4417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89104773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2428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237226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74904258"/>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139385"/>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9122459"/>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699016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62154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23264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780386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3142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9608730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339634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99581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58617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3150115"/>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0620391"/>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7072044"/>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285541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50293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477569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1313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9092858"/>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085895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93245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20984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471344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29981423"/>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095114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24282522"/>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100035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8430612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94921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730854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29459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4825142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155815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0980311"/>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3503374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5926007"/>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0364613"/>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09669803"/>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656249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9363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746688"/>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508633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21856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016345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475440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54835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882856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631891"/>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0725372"/>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0837787"/>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68337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166162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105026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68362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6128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94395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736473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75294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886856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85625328"/>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09309767"/>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737730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333855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7103195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3071876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196698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013087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2660872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1566737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67158403"/>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51213828"/>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1893015"/>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69945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158333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5932493"/>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496352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94386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083825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0386260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224628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388922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224021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9702138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18269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63542814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43949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261130"/>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3939996"/>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359756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673096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245726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4806893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249521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592752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103138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9620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2564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1250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32235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00661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618532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53183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52568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8324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2509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27522974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6580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8872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2135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4228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8819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0364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1034003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7914729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720639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1712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70640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73102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69111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10579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56650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03866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6081425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7793010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499102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648612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65758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23832791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49047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45795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6166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73316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6413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232295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379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5719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3611308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4002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1997901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748497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4522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413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24755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83501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41762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89232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70807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1201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23204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4591692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898365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7024350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387458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17433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819403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796483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81510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31130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4382992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358384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7297062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4762364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100479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274040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4551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87317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665126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49063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74748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22049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6264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 Target="../slides/slide1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 Target="../slides/slide12.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 Target="../slides/slide12.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 Target="../slides/slid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 Target="../slides/slid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 Target="../slides/slide1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 Target="../slides/slide12.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6.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 Target="../slides/slide12.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7.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 Target="../slides/slide12.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8.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 Target="../slides/slide12.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9.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 Target="../slides/slide1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 Target="../slides/slide12.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20.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 Target="../slides/slide12.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1.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 Target="../slides/slide12.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2.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 Target="../slides/slide12.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3.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 Target="../slides/slide12.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4.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 Target="../slides/slide1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5.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 Target="../slides/slide12.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6.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 Target="../slides/slide12.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7.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 Target="../slides/slid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8.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slide" Target="../slides/slide12.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9.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 Target="../slides/slide1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 Target="../slides/slide1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 Target="../slides/slide1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 Target="../slides/slide12.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 Target="../slides/slide12.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 Target="../slides/slide12.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 Target="../slides/slide12.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p:nvPr/>
        </p:nvSpPr>
        <p:spPr>
          <a:xfrm>
            <a:off x="259308" y="570017"/>
            <a:ext cx="5037088" cy="296441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are Certificate Logo_final.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90590" y="265446"/>
            <a:ext cx="3605909" cy="3605909"/>
          </a:xfrm>
          <a:prstGeom prst="rect">
            <a:avLst/>
          </a:prstGeom>
        </p:spPr>
      </p:pic>
      <p:sp>
        <p:nvSpPr>
          <p:cNvPr id="8" name="Title 1"/>
          <p:cNvSpPr txBox="1">
            <a:spLocks/>
          </p:cNvSpPr>
          <p:nvPr/>
        </p:nvSpPr>
        <p:spPr>
          <a:xfrm>
            <a:off x="365400" y="461639"/>
            <a:ext cx="6902666" cy="304904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4000" b="1" kern="1200">
                <a:solidFill>
                  <a:srgbClr val="2154AC"/>
                </a:solidFill>
                <a:latin typeface="+mj-lt"/>
                <a:ea typeface="+mj-ea"/>
                <a:cs typeface="+mj-cs"/>
              </a:defRPr>
            </a:lvl1pPr>
          </a:lstStyle>
          <a:p>
            <a:pPr algn="l"/>
            <a:r>
              <a:rPr lang="en-US" sz="5400" dirty="0" smtClean="0">
                <a:solidFill>
                  <a:srgbClr val="0070C0"/>
                </a:solidFill>
                <a:latin typeface="Arial" panose="020B0604020202020204" pitchFamily="34" charset="0"/>
                <a:cs typeface="Arial" panose="020B0604020202020204" pitchFamily="34" charset="0"/>
              </a:rPr>
              <a:t>THE CARE CERTIFICATE</a:t>
            </a:r>
          </a:p>
          <a:p>
            <a:pPr algn="l"/>
            <a:endParaRPr lang="en-US" sz="1500" dirty="0" smtClean="0">
              <a:solidFill>
                <a:srgbClr val="232132"/>
              </a:solidFill>
              <a:latin typeface="Arial" panose="020B0604020202020204" pitchFamily="34" charset="0"/>
              <a:cs typeface="Arial" panose="020B0604020202020204" pitchFamily="34" charset="0"/>
            </a:endParaRPr>
          </a:p>
          <a:p>
            <a:pPr algn="l"/>
            <a:r>
              <a:rPr lang="en-US" sz="3700" b="0" i="0" dirty="0" smtClean="0">
                <a:solidFill>
                  <a:schemeClr val="tx2">
                    <a:lumMod val="75000"/>
                  </a:schemeClr>
                </a:solidFill>
                <a:latin typeface="Arial" panose="020B0604020202020204" pitchFamily="34" charset="0"/>
                <a:cs typeface="Arial" panose="020B0604020202020204" pitchFamily="34" charset="0"/>
              </a:rPr>
              <a:t>Training Presentation</a:t>
            </a:r>
            <a:endParaRPr lang="en-US" sz="3700" b="0" i="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292428"/>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72187401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968609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34843107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10817309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155703914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10021071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39414089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231923289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405058243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46198343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lnSpc>
                <a:spcPct val="100000"/>
              </a:lnSpc>
              <a:buFontTx/>
              <a:buNone/>
            </a:pPr>
            <a:fld id="{13EAF074-EBD3-3449-94F7-95AB91E0F6D5}" type="slidenum">
              <a:rPr lang="en-GB" sz="1300" b="1" i="0">
                <a:solidFill>
                  <a:schemeClr val="bg1"/>
                </a:solidFill>
                <a:effectLst/>
                <a:latin typeface="Arial" panose="020B0604020202020204" pitchFamily="34" charset="0"/>
                <a:cs typeface="Arial" panose="020B0604020202020204" pitchFamily="34" charset="0"/>
              </a:rPr>
              <a:pPr algn="ctr" eaLnBrk="0" hangingPunct="0">
                <a:lnSpc>
                  <a:spcPct val="100000"/>
                </a:lnSpc>
                <a:buFontTx/>
                <a:buNone/>
              </a:pPr>
              <a:t>‹#›</a:t>
            </a:fld>
            <a:endParaRPr lang="en-GB" sz="1300" b="1" i="0" dirty="0">
              <a:solidFill>
                <a:schemeClr val="bg1"/>
              </a:solidFill>
              <a:effectLst/>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2567998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12484106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66694270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61799045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98112061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85168092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9919431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78753516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603961227"/>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50325467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6943983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lnSpc>
                <a:spcPct val="100000"/>
              </a:lnSpc>
              <a:buFontTx/>
              <a:buNone/>
            </a:pPr>
            <a:fld id="{13EAF074-EBD3-3449-94F7-95AB91E0F6D5}" type="slidenum">
              <a:rPr lang="en-GB" sz="1300" b="1" i="0">
                <a:solidFill>
                  <a:srgbClr val="002060"/>
                </a:solidFill>
                <a:effectLst/>
                <a:latin typeface="Arial" panose="020B0604020202020204" pitchFamily="34" charset="0"/>
                <a:cs typeface="Arial" panose="020B0604020202020204" pitchFamily="34" charset="0"/>
              </a:rPr>
              <a:pPr algn="ctr" eaLnBrk="0" hangingPunct="0">
                <a:lnSpc>
                  <a:spcPct val="100000"/>
                </a:lnSpc>
                <a:buFontTx/>
                <a:buNone/>
              </a:pPr>
              <a:t>‹#›</a:t>
            </a:fld>
            <a:endParaRPr lang="en-GB" sz="1300" b="1" i="0" dirty="0">
              <a:solidFill>
                <a:srgbClr val="002060"/>
              </a:solidFill>
              <a:effectLst/>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226563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7" name="Chevron 16">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8" name="Chevron 17">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21" name="Picture 20">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479404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8385283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597026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1427670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06417193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419940517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1.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1.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819" y="2627416"/>
            <a:ext cx="9221186" cy="1752600"/>
          </a:xfrm>
        </p:spPr>
        <p:txBody>
          <a:bodyPr/>
          <a:lstStyle/>
          <a:p>
            <a:pPr algn="l"/>
            <a:r>
              <a:rPr lang="en-GB" sz="6000" b="1" dirty="0" smtClean="0">
                <a:solidFill>
                  <a:schemeClr val="bg1"/>
                </a:solidFill>
                <a:latin typeface="Arial" panose="020B0604020202020204" pitchFamily="34" charset="0"/>
                <a:cs typeface="Arial" panose="020B0604020202020204" pitchFamily="34" charset="0"/>
              </a:rPr>
              <a:t>Working in a Person Centred Way</a:t>
            </a:r>
            <a:endParaRPr lang="en-GB" sz="6000" b="1" dirty="0">
              <a:solidFill>
                <a:schemeClr val="bg1"/>
              </a:solidFill>
              <a:latin typeface="Arial" panose="020B0604020202020204" pitchFamily="34" charset="0"/>
              <a:cs typeface="Arial" panose="020B0604020202020204" pitchFamily="34" charset="0"/>
            </a:endParaRPr>
          </a:p>
        </p:txBody>
      </p:sp>
      <p:sp>
        <p:nvSpPr>
          <p:cNvPr id="4" name="Title Placeholder 1"/>
          <p:cNvSpPr txBox="1">
            <a:spLocks/>
          </p:cNvSpPr>
          <p:nvPr/>
        </p:nvSpPr>
        <p:spPr>
          <a:xfrm>
            <a:off x="5183850" y="5766968"/>
            <a:ext cx="2185060" cy="552173"/>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smtClean="0">
                <a:solidFill>
                  <a:prstClr val="white"/>
                </a:solidFill>
              </a:rPr>
              <a:t>Standard</a:t>
            </a:r>
            <a:endParaRPr lang="en-GB" sz="2400" dirty="0" smtClean="0">
              <a:solidFill>
                <a:prstClr val="white"/>
              </a:solidFill>
            </a:endParaRPr>
          </a:p>
        </p:txBody>
      </p:sp>
      <p:sp>
        <p:nvSpPr>
          <p:cNvPr id="5" name="TextBox 4"/>
          <p:cNvSpPr txBox="1"/>
          <p:nvPr/>
        </p:nvSpPr>
        <p:spPr>
          <a:xfrm>
            <a:off x="6650171" y="3114767"/>
            <a:ext cx="3135085" cy="4708981"/>
          </a:xfrm>
          <a:prstGeom prst="rect">
            <a:avLst/>
          </a:prstGeom>
          <a:noFill/>
        </p:spPr>
        <p:txBody>
          <a:bodyPr wrap="square" rtlCol="0">
            <a:spAutoFit/>
          </a:bodyPr>
          <a:lstStyle/>
          <a:p>
            <a:r>
              <a:rPr lang="en-GB" sz="30000" dirty="0" smtClean="0">
                <a:solidFill>
                  <a:prstClr val="white"/>
                </a:solidFill>
                <a:latin typeface="Arial" panose="020B0604020202020204" pitchFamily="34" charset="0"/>
                <a:cs typeface="Arial" panose="020B0604020202020204" pitchFamily="34" charset="0"/>
              </a:rPr>
              <a:t>5</a:t>
            </a:r>
            <a:endParaRPr lang="en-GB" sz="30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850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Planning for the future</a:t>
            </a:r>
          </a:p>
        </p:txBody>
      </p:sp>
      <p:sp>
        <p:nvSpPr>
          <p:cNvPr id="3" name="Content Placeholder 2"/>
          <p:cNvSpPr>
            <a:spLocks noGrp="1"/>
          </p:cNvSpPr>
          <p:nvPr>
            <p:ph idx="1"/>
          </p:nvPr>
        </p:nvSpPr>
        <p:spPr/>
        <p:txBody>
          <a:bodyPr/>
          <a:lstStyle/>
          <a:p>
            <a:pPr marL="0" indent="0">
              <a:buNone/>
            </a:pPr>
            <a:r>
              <a:rPr lang="en-GB" dirty="0"/>
              <a:t>Planning for the future can help to ensure an individual’s wellbeing and fulfilment. </a:t>
            </a:r>
            <a:r>
              <a:rPr lang="en-GB" dirty="0" smtClean="0"/>
              <a:t> It </a:t>
            </a:r>
            <a:r>
              <a:rPr lang="en-GB" dirty="0"/>
              <a:t>can be especially important for people who may not be able to:</a:t>
            </a:r>
          </a:p>
          <a:p>
            <a:r>
              <a:rPr lang="en-GB" dirty="0"/>
              <a:t>Communicate their wishes </a:t>
            </a:r>
          </a:p>
          <a:p>
            <a:r>
              <a:rPr lang="en-GB" dirty="0"/>
              <a:t>Make </a:t>
            </a:r>
            <a:r>
              <a:rPr lang="en-GB" dirty="0" smtClean="0"/>
              <a:t>decisions. </a:t>
            </a:r>
            <a:endParaRPr lang="en-GB" dirty="0"/>
          </a:p>
          <a:p>
            <a:endParaRPr lang="en-GB"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2791" t="21140" r="2987" b="24622"/>
          <a:stretch/>
        </p:blipFill>
        <p:spPr>
          <a:xfrm>
            <a:off x="255324" y="3253839"/>
            <a:ext cx="8615544" cy="3051958"/>
          </a:xfrm>
          <a:prstGeom prst="rect">
            <a:avLst/>
          </a:prstGeom>
        </p:spPr>
      </p:pic>
    </p:spTree>
    <p:extLst>
      <p:ext uri="{BB962C8B-B14F-4D97-AF65-F5344CB8AC3E}">
        <p14:creationId xmlns:p14="http://schemas.microsoft.com/office/powerpoint/2010/main" val="1303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Minimising discomfort and distress </a:t>
            </a:r>
          </a:p>
        </p:txBody>
      </p:sp>
      <p:pic>
        <p:nvPicPr>
          <p:cNvPr id="4" name="Picture 3"/>
          <p:cNvPicPr>
            <a:picLocks/>
          </p:cNvPicPr>
          <p:nvPr/>
        </p:nvPicPr>
        <p:blipFill rotWithShape="1">
          <a:blip r:embed="rId3"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
        <p:nvSpPr>
          <p:cNvPr id="5" name="Rectangle 4"/>
          <p:cNvSpPr/>
          <p:nvPr/>
        </p:nvSpPr>
        <p:spPr>
          <a:xfrm>
            <a:off x="246455" y="1275447"/>
            <a:ext cx="8684894" cy="725057"/>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200" b="1" dirty="0" smtClean="0">
                <a:solidFill>
                  <a:srgbClr val="002060"/>
                </a:solidFill>
                <a:latin typeface="Arial" panose="020B0604020202020204" pitchFamily="34" charset="0"/>
                <a:cs typeface="Arial" panose="020B0604020202020204" pitchFamily="34" charset="0"/>
              </a:rPr>
              <a:t>Environmental </a:t>
            </a:r>
            <a:r>
              <a:rPr lang="en-GB" sz="2200" b="1" dirty="0">
                <a:solidFill>
                  <a:srgbClr val="002060"/>
                </a:solidFill>
                <a:latin typeface="Arial" panose="020B0604020202020204" pitchFamily="34" charset="0"/>
                <a:cs typeface="Arial" panose="020B0604020202020204" pitchFamily="34" charset="0"/>
              </a:rPr>
              <a:t>factors that can affect an individual’s comfort and </a:t>
            </a:r>
            <a:r>
              <a:rPr lang="en-GB" sz="2200" b="1" dirty="0" smtClean="0">
                <a:solidFill>
                  <a:srgbClr val="002060"/>
                </a:solidFill>
                <a:latin typeface="Arial" panose="020B0604020202020204" pitchFamily="34" charset="0"/>
                <a:cs typeface="Arial" panose="020B0604020202020204" pitchFamily="34" charset="0"/>
              </a:rPr>
              <a:t>wellbeing:</a:t>
            </a:r>
            <a:endParaRPr lang="en-GB" sz="220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241257" y="1995387"/>
            <a:ext cx="8690092" cy="702512"/>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chemeClr val="bg1"/>
              </a:buClr>
              <a:buFont typeface="Arial" panose="020B0604020202020204" pitchFamily="34" charset="0"/>
              <a:buChar char="■"/>
            </a:pPr>
            <a:r>
              <a:rPr lang="en-GB" dirty="0" smtClean="0">
                <a:solidFill>
                  <a:prstClr val="white"/>
                </a:solidFill>
                <a:latin typeface="Arial" panose="020B0604020202020204" pitchFamily="34" charset="0"/>
                <a:cs typeface="Arial" panose="020B0604020202020204" pitchFamily="34" charset="0"/>
              </a:rPr>
              <a:t>Lighting</a:t>
            </a:r>
          </a:p>
          <a:p>
            <a:pPr marL="285750" indent="-285750">
              <a:buClr>
                <a:schemeClr val="bg1"/>
              </a:buClr>
              <a:buFont typeface="Arial" panose="020B0604020202020204" pitchFamily="34" charset="0"/>
              <a:buChar char="■"/>
            </a:pPr>
            <a:r>
              <a:rPr lang="en-GB" dirty="0" smtClean="0">
                <a:solidFill>
                  <a:prstClr val="white"/>
                </a:solidFill>
                <a:latin typeface="Arial" panose="020B0604020202020204" pitchFamily="34" charset="0"/>
                <a:cs typeface="Arial" panose="020B0604020202020204" pitchFamily="34" charset="0"/>
              </a:rPr>
              <a:t>Noise</a:t>
            </a:r>
            <a:endParaRPr lang="en-GB" dirty="0">
              <a:solidFill>
                <a:prstClr val="white"/>
              </a:solidFill>
              <a:latin typeface="Arial" panose="020B0604020202020204" pitchFamily="34" charset="0"/>
              <a:cs typeface="Arial" panose="020B0604020202020204" pitchFamily="34" charset="0"/>
            </a:endParaRPr>
          </a:p>
        </p:txBody>
      </p:sp>
      <p:sp>
        <p:nvSpPr>
          <p:cNvPr id="7" name="TextBox 6"/>
          <p:cNvSpPr txBox="1"/>
          <p:nvPr/>
        </p:nvSpPr>
        <p:spPr>
          <a:xfrm>
            <a:off x="4144478" y="2023477"/>
            <a:ext cx="2814452" cy="646331"/>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Temperature</a:t>
            </a:r>
          </a:p>
          <a:p>
            <a:pPr marL="285750" indent="-285750">
              <a:buClr>
                <a:schemeClr val="bg1"/>
              </a:buClr>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Odours</a:t>
            </a:r>
            <a:endParaRPr lang="en-GB"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65007" y="2860458"/>
            <a:ext cx="8666341" cy="769441"/>
          </a:xfrm>
          <a:prstGeom prst="rect">
            <a:avLst/>
          </a:prstGeom>
        </p:spPr>
        <p:txBody>
          <a:bodyPr wrap="square">
            <a:spAutoFit/>
          </a:bodyPr>
          <a:lstStyle/>
          <a:p>
            <a:r>
              <a:rPr lang="en-GB" sz="2200" b="1" dirty="0">
                <a:latin typeface="Arial" panose="020B0604020202020204" pitchFamily="34" charset="0"/>
                <a:cs typeface="Arial" panose="020B0604020202020204" pitchFamily="34" charset="0"/>
              </a:rPr>
              <a:t>Ask the individual if they want you to change their environment to make them more comfortable - NEVER assume.</a:t>
            </a:r>
          </a:p>
        </p:txBody>
      </p:sp>
      <p:sp>
        <p:nvSpPr>
          <p:cNvPr id="9" name="Rectangle 8"/>
          <p:cNvSpPr/>
          <p:nvPr/>
        </p:nvSpPr>
        <p:spPr>
          <a:xfrm>
            <a:off x="270205" y="3736831"/>
            <a:ext cx="8684894" cy="725057"/>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200" b="1" dirty="0">
                <a:solidFill>
                  <a:srgbClr val="002060"/>
                </a:solidFill>
                <a:latin typeface="Arial" panose="020B0604020202020204" pitchFamily="34" charset="0"/>
                <a:cs typeface="Arial" panose="020B0604020202020204" pitchFamily="34" charset="0"/>
              </a:rPr>
              <a:t>Actions that can affect an individual’s comfort and </a:t>
            </a:r>
            <a:r>
              <a:rPr lang="en-GB" sz="2200" b="1" dirty="0" smtClean="0">
                <a:solidFill>
                  <a:srgbClr val="002060"/>
                </a:solidFill>
                <a:latin typeface="Arial" panose="020B0604020202020204" pitchFamily="34" charset="0"/>
                <a:cs typeface="Arial" panose="020B0604020202020204" pitchFamily="34" charset="0"/>
              </a:rPr>
              <a:t>wellbeing:</a:t>
            </a:r>
            <a:endParaRPr lang="en-GB" sz="220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265007" y="4459256"/>
            <a:ext cx="8690092" cy="935043"/>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chemeClr val="bg1"/>
              </a:buClr>
              <a:buFont typeface="Arial" panose="020B0604020202020204" pitchFamily="34" charset="0"/>
              <a:buChar char="■"/>
            </a:pPr>
            <a:r>
              <a:rPr lang="en-GB" dirty="0">
                <a:solidFill>
                  <a:prstClr val="white"/>
                </a:solidFill>
                <a:latin typeface="Arial" panose="020B0604020202020204" pitchFamily="34" charset="0"/>
                <a:cs typeface="Arial" panose="020B0604020202020204" pitchFamily="34" charset="0"/>
              </a:rPr>
              <a:t>Moving a person who </a:t>
            </a:r>
            <a:r>
              <a:rPr lang="en-GB" dirty="0" smtClean="0">
                <a:solidFill>
                  <a:prstClr val="white"/>
                </a:solidFill>
                <a:latin typeface="Arial" panose="020B0604020202020204" pitchFamily="34" charset="0"/>
                <a:cs typeface="Arial" panose="020B0604020202020204" pitchFamily="34" charset="0"/>
              </a:rPr>
              <a:t>has</a:t>
            </a:r>
            <a:br>
              <a:rPr lang="en-GB" dirty="0" smtClean="0">
                <a:solidFill>
                  <a:prstClr val="white"/>
                </a:solidFill>
                <a:latin typeface="Arial" panose="020B0604020202020204" pitchFamily="34" charset="0"/>
                <a:cs typeface="Arial" panose="020B0604020202020204" pitchFamily="34" charset="0"/>
              </a:rPr>
            </a:br>
            <a:r>
              <a:rPr lang="en-GB" dirty="0" smtClean="0">
                <a:solidFill>
                  <a:prstClr val="white"/>
                </a:solidFill>
                <a:latin typeface="Arial" panose="020B0604020202020204" pitchFamily="34" charset="0"/>
                <a:cs typeface="Arial" panose="020B0604020202020204" pitchFamily="34" charset="0"/>
              </a:rPr>
              <a:t>stiff </a:t>
            </a:r>
            <a:r>
              <a:rPr lang="en-GB" dirty="0">
                <a:solidFill>
                  <a:prstClr val="white"/>
                </a:solidFill>
                <a:latin typeface="Arial" panose="020B0604020202020204" pitchFamily="34" charset="0"/>
                <a:cs typeface="Arial" panose="020B0604020202020204" pitchFamily="34" charset="0"/>
              </a:rPr>
              <a:t>muscles or joints</a:t>
            </a:r>
          </a:p>
        </p:txBody>
      </p:sp>
      <p:sp>
        <p:nvSpPr>
          <p:cNvPr id="11" name="TextBox 10"/>
          <p:cNvSpPr txBox="1"/>
          <p:nvPr/>
        </p:nvSpPr>
        <p:spPr>
          <a:xfrm>
            <a:off x="4186052" y="4494276"/>
            <a:ext cx="2814452" cy="923330"/>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Changing  a dressing </a:t>
            </a:r>
          </a:p>
          <a:p>
            <a:pPr marL="285750" indent="-285750">
              <a:buClr>
                <a:schemeClr val="bg1"/>
              </a:buClr>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Letting in bright light</a:t>
            </a:r>
          </a:p>
          <a:p>
            <a:pPr marL="285750" indent="-285750">
              <a:buClr>
                <a:schemeClr val="bg1"/>
              </a:buClr>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Making a loud noise</a:t>
            </a:r>
          </a:p>
        </p:txBody>
      </p:sp>
      <p:sp>
        <p:nvSpPr>
          <p:cNvPr id="12" name="Rectangle 11"/>
          <p:cNvSpPr/>
          <p:nvPr/>
        </p:nvSpPr>
        <p:spPr>
          <a:xfrm>
            <a:off x="270204" y="5544281"/>
            <a:ext cx="8661143" cy="769441"/>
          </a:xfrm>
          <a:prstGeom prst="rect">
            <a:avLst/>
          </a:prstGeom>
        </p:spPr>
        <p:txBody>
          <a:bodyPr wrap="square">
            <a:spAutoFit/>
          </a:bodyPr>
          <a:lstStyle/>
          <a:p>
            <a:r>
              <a:rPr lang="en-GB" sz="2200" b="1" dirty="0">
                <a:latin typeface="Arial" panose="020B0604020202020204" pitchFamily="34" charset="0"/>
                <a:cs typeface="Arial" panose="020B0604020202020204" pitchFamily="34" charset="0"/>
              </a:rPr>
              <a:t>Always warn the individual if something may be uncomfortable. You MUST have consent to carry out a task</a:t>
            </a:r>
          </a:p>
        </p:txBody>
      </p:sp>
    </p:spTree>
    <p:extLst>
      <p:ext uri="{BB962C8B-B14F-4D97-AF65-F5344CB8AC3E}">
        <p14:creationId xmlns:p14="http://schemas.microsoft.com/office/powerpoint/2010/main" val="5810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4" y="87202"/>
            <a:ext cx="8639293" cy="920234"/>
          </a:xfrm>
        </p:spPr>
        <p:txBody>
          <a:bodyPr>
            <a:normAutofit fontScale="90000"/>
          </a:bodyPr>
          <a:lstStyle/>
          <a:p>
            <a:r>
              <a:rPr lang="en-GB" dirty="0"/>
              <a:t>Supporting individuals to minimise pain or discomfort</a:t>
            </a:r>
          </a:p>
        </p:txBody>
      </p:sp>
      <p:sp>
        <p:nvSpPr>
          <p:cNvPr id="3" name="Content Placeholder 2"/>
          <p:cNvSpPr>
            <a:spLocks noGrp="1"/>
          </p:cNvSpPr>
          <p:nvPr>
            <p:ph idx="1"/>
          </p:nvPr>
        </p:nvSpPr>
        <p:spPr>
          <a:xfrm>
            <a:off x="243450" y="1225673"/>
            <a:ext cx="8817424" cy="4528932"/>
          </a:xfrm>
        </p:spPr>
        <p:txBody>
          <a:bodyPr/>
          <a:lstStyle/>
          <a:p>
            <a:pPr marL="0" indent="0">
              <a:buNone/>
            </a:pPr>
            <a:r>
              <a:rPr lang="en-GB" sz="2150" dirty="0"/>
              <a:t>You must able to identify when people are in pain but are </a:t>
            </a:r>
            <a:r>
              <a:rPr lang="en-GB" sz="2150" dirty="0" smtClean="0"/>
              <a:t>less </a:t>
            </a:r>
            <a:br>
              <a:rPr lang="en-GB" sz="2150" dirty="0" smtClean="0"/>
            </a:br>
            <a:r>
              <a:rPr lang="en-GB" sz="2150" dirty="0" smtClean="0"/>
              <a:t>able </a:t>
            </a:r>
            <a:r>
              <a:rPr lang="en-GB" sz="2150" dirty="0"/>
              <a:t>to communicate or to move into a more comfortable </a:t>
            </a:r>
            <a:r>
              <a:rPr lang="en-GB" sz="2150" dirty="0" smtClean="0"/>
              <a:t>position</a:t>
            </a:r>
            <a:endParaRPr lang="en-GB" sz="2150" dirty="0"/>
          </a:p>
          <a:p>
            <a:endParaRPr lang="en-GB" dirty="0"/>
          </a:p>
        </p:txBody>
      </p:sp>
      <p:pic>
        <p:nvPicPr>
          <p:cNvPr id="4" name="Picture 3"/>
          <p:cNvPicPr>
            <a:picLocks/>
          </p:cNvPicPr>
          <p:nvPr/>
        </p:nvPicPr>
        <p:blipFill rotWithShape="1">
          <a:blip r:embed="rId3"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25584" t="21992" b="19134"/>
          <a:stretch/>
        </p:blipFill>
        <p:spPr>
          <a:xfrm>
            <a:off x="5492336" y="2256311"/>
            <a:ext cx="3402281" cy="4037611"/>
          </a:xfrm>
          <a:prstGeom prst="rect">
            <a:avLst/>
          </a:prstGeom>
        </p:spPr>
      </p:pic>
      <p:sp>
        <p:nvSpPr>
          <p:cNvPr id="6" name="Rectangle 5"/>
          <p:cNvSpPr/>
          <p:nvPr/>
        </p:nvSpPr>
        <p:spPr>
          <a:xfrm>
            <a:off x="260522" y="2282313"/>
            <a:ext cx="5012122" cy="80782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200" b="1" dirty="0">
                <a:solidFill>
                  <a:srgbClr val="002060"/>
                </a:solidFill>
                <a:latin typeface="Arial" panose="020B0604020202020204" pitchFamily="34" charset="0"/>
                <a:cs typeface="Arial" panose="020B0604020202020204" pitchFamily="34" charset="0"/>
              </a:rPr>
              <a:t>Non-verbal signs of pain and discomfort</a:t>
            </a:r>
          </a:p>
        </p:txBody>
      </p:sp>
      <p:sp>
        <p:nvSpPr>
          <p:cNvPr id="7" name="Rectangle 6"/>
          <p:cNvSpPr/>
          <p:nvPr/>
        </p:nvSpPr>
        <p:spPr>
          <a:xfrm>
            <a:off x="260522" y="3078262"/>
            <a:ext cx="5015122" cy="321565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Doubling over</a:t>
            </a:r>
          </a:p>
          <a:p>
            <a:pPr marL="28575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Gritted teeth </a:t>
            </a:r>
          </a:p>
          <a:p>
            <a:pPr marL="28575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Pale complexion</a:t>
            </a:r>
          </a:p>
          <a:p>
            <a:pPr marL="28575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Sweating</a:t>
            </a:r>
          </a:p>
          <a:p>
            <a:pPr marL="28575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Tears or </a:t>
            </a:r>
            <a:r>
              <a:rPr lang="en-GB" sz="1900" dirty="0" smtClean="0">
                <a:solidFill>
                  <a:prstClr val="white"/>
                </a:solidFill>
                <a:latin typeface="Arial" panose="020B0604020202020204" pitchFamily="34" charset="0"/>
                <a:cs typeface="Arial" panose="020B0604020202020204" pitchFamily="34" charset="0"/>
              </a:rPr>
              <a:t>crying</a:t>
            </a:r>
          </a:p>
          <a:p>
            <a:pPr marL="28575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Becoming quiet and withdrawn</a:t>
            </a:r>
          </a:p>
          <a:p>
            <a:pPr marL="28575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Becoming aggressive</a:t>
            </a:r>
          </a:p>
          <a:p>
            <a:pPr marL="28575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Furrowed brows</a:t>
            </a:r>
          </a:p>
          <a:p>
            <a:pPr marL="28575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Environmental factors such as soiled clothes or </a:t>
            </a:r>
            <a:r>
              <a:rPr lang="en-GB" sz="1900" dirty="0" smtClean="0">
                <a:solidFill>
                  <a:prstClr val="white"/>
                </a:solidFill>
                <a:latin typeface="Arial" panose="020B0604020202020204" pitchFamily="34" charset="0"/>
                <a:cs typeface="Arial" panose="020B0604020202020204" pitchFamily="34" charset="0"/>
              </a:rPr>
              <a:t>bedlinen.</a:t>
            </a:r>
            <a:endParaRPr lang="en-GB" sz="19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17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Maintaining identity and self-esteem</a:t>
            </a:r>
          </a:p>
        </p:txBody>
      </p:sp>
      <p:sp>
        <p:nvSpPr>
          <p:cNvPr id="3" name="Content Placeholder 2"/>
          <p:cNvSpPr>
            <a:spLocks noGrp="1"/>
          </p:cNvSpPr>
          <p:nvPr>
            <p:ph idx="1"/>
          </p:nvPr>
        </p:nvSpPr>
        <p:spPr>
          <a:xfrm>
            <a:off x="255325" y="1154423"/>
            <a:ext cx="8627418" cy="805006"/>
          </a:xfrm>
        </p:spPr>
        <p:txBody>
          <a:bodyPr/>
          <a:lstStyle/>
          <a:p>
            <a:pPr marL="0" indent="0">
              <a:buNone/>
            </a:pPr>
            <a:r>
              <a:rPr lang="en-GB" dirty="0"/>
              <a:t>The individual’s sense of wellbeing and identity are associated with many aspects of their life, including:</a:t>
            </a:r>
          </a:p>
          <a:p>
            <a:endParaRPr lang="en-GB" dirty="0"/>
          </a:p>
        </p:txBody>
      </p:sp>
      <p:sp>
        <p:nvSpPr>
          <p:cNvPr id="4" name="Rectangle 3"/>
          <p:cNvSpPr/>
          <p:nvPr/>
        </p:nvSpPr>
        <p:spPr>
          <a:xfrm>
            <a:off x="255325" y="1976213"/>
            <a:ext cx="5316800" cy="144388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9600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Spiritual </a:t>
            </a:r>
          </a:p>
          <a:p>
            <a:pPr marL="39600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Emotional </a:t>
            </a:r>
          </a:p>
          <a:p>
            <a:pPr marL="39600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Cultural</a:t>
            </a:r>
          </a:p>
          <a:p>
            <a:pPr marL="39600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Religious </a:t>
            </a:r>
          </a:p>
          <a:p>
            <a:pPr marL="396000" indent="-285750">
              <a:buClr>
                <a:schemeClr val="bg1"/>
              </a:buClr>
              <a:buFont typeface="Arial" panose="020B0604020202020204" pitchFamily="34" charset="0"/>
              <a:buChar char="■"/>
            </a:pPr>
            <a:r>
              <a:rPr lang="en-GB" sz="1900" dirty="0">
                <a:solidFill>
                  <a:prstClr val="white"/>
                </a:solidFill>
                <a:latin typeface="Arial" panose="020B0604020202020204" pitchFamily="34" charset="0"/>
                <a:cs typeface="Arial" panose="020B0604020202020204" pitchFamily="34" charset="0"/>
              </a:rPr>
              <a:t>Social </a:t>
            </a:r>
          </a:p>
        </p:txBody>
      </p:sp>
      <p:sp>
        <p:nvSpPr>
          <p:cNvPr id="5" name="TextBox 4"/>
          <p:cNvSpPr txBox="1"/>
          <p:nvPr/>
        </p:nvSpPr>
        <p:spPr>
          <a:xfrm>
            <a:off x="3354837" y="1974352"/>
            <a:ext cx="1407226" cy="1200329"/>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Political</a:t>
            </a:r>
          </a:p>
          <a:p>
            <a:pPr marL="285750" indent="-285750">
              <a:buClr>
                <a:schemeClr val="bg1"/>
              </a:buClr>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Sexual</a:t>
            </a:r>
          </a:p>
          <a:p>
            <a:pPr marL="285750" indent="-285750">
              <a:buClr>
                <a:schemeClr val="bg1"/>
              </a:buClr>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Physical </a:t>
            </a:r>
          </a:p>
          <a:p>
            <a:pPr marL="285750" indent="-285750">
              <a:buClr>
                <a:schemeClr val="bg1"/>
              </a:buClr>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Mental.</a:t>
            </a:r>
            <a:endParaRPr lang="en-GB"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805" t="11445" r="26946" b="5799"/>
          <a:stretch/>
        </p:blipFill>
        <p:spPr>
          <a:xfrm>
            <a:off x="5789468" y="1983827"/>
            <a:ext cx="3093275" cy="3466947"/>
          </a:xfrm>
          <a:prstGeom prst="rect">
            <a:avLst/>
          </a:prstGeom>
        </p:spPr>
      </p:pic>
      <p:grpSp>
        <p:nvGrpSpPr>
          <p:cNvPr id="7" name="Group 6"/>
          <p:cNvGrpSpPr/>
          <p:nvPr/>
        </p:nvGrpSpPr>
        <p:grpSpPr>
          <a:xfrm>
            <a:off x="194139" y="3431979"/>
            <a:ext cx="5377986" cy="1905941"/>
            <a:chOff x="194945" y="5019218"/>
            <a:chExt cx="5377986" cy="1905941"/>
          </a:xfrm>
        </p:grpSpPr>
        <p:sp>
          <p:nvSpPr>
            <p:cNvPr id="8" name="Rectangle 7"/>
            <p:cNvSpPr/>
            <p:nvPr/>
          </p:nvSpPr>
          <p:spPr>
            <a:xfrm>
              <a:off x="252353" y="5237414"/>
              <a:ext cx="5320578" cy="168774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945" y="5019218"/>
              <a:ext cx="957771" cy="498289"/>
            </a:xfrm>
            <a:prstGeom prst="rect">
              <a:avLst/>
            </a:prstGeom>
          </p:spPr>
        </p:pic>
        <p:sp>
          <p:nvSpPr>
            <p:cNvPr id="10" name="TextBox 9"/>
            <p:cNvSpPr txBox="1"/>
            <p:nvPr/>
          </p:nvSpPr>
          <p:spPr>
            <a:xfrm>
              <a:off x="303647" y="5432443"/>
              <a:ext cx="5269284" cy="1492716"/>
            </a:xfrm>
            <a:prstGeom prst="rect">
              <a:avLst/>
            </a:prstGeom>
            <a:noFill/>
          </p:spPr>
          <p:txBody>
            <a:bodyPr wrap="square" rtlCol="0">
              <a:spAutoFit/>
            </a:bodyPr>
            <a:lstStyle/>
            <a:p>
              <a:r>
                <a:rPr lang="en-GB" sz="1600" b="1" dirty="0" smtClean="0">
                  <a:solidFill>
                    <a:srgbClr val="0066CC"/>
                  </a:solidFill>
                  <a:latin typeface="Arial" panose="020B0604020202020204" pitchFamily="34" charset="0"/>
                  <a:cs typeface="Arial" panose="020B0604020202020204" pitchFamily="34" charset="0"/>
                </a:rPr>
                <a:t>Wellbeing</a:t>
              </a:r>
            </a:p>
            <a:p>
              <a:r>
                <a:rPr lang="en-GB" sz="1500" dirty="0" smtClean="0">
                  <a:latin typeface="Arial" panose="020B0604020202020204" pitchFamily="34" charset="0"/>
                  <a:cs typeface="Arial" panose="020B0604020202020204" pitchFamily="34" charset="0"/>
                </a:rPr>
                <a:t>A </a:t>
              </a:r>
              <a:r>
                <a:rPr lang="en-GB" sz="1500" dirty="0">
                  <a:latin typeface="Arial" panose="020B0604020202020204" pitchFamily="34" charset="0"/>
                  <a:cs typeface="Arial" panose="020B0604020202020204" pitchFamily="34" charset="0"/>
                </a:rPr>
                <a:t>person’s wellbeing may include their sense of hope, confidence and self-esteem, their ability to communicate their wants and needs, to make contact with others, to show warmth and affection, and to experience and show pleasure or enjoyment.</a:t>
              </a:r>
            </a:p>
          </p:txBody>
        </p:sp>
      </p:grpSp>
      <p:grpSp>
        <p:nvGrpSpPr>
          <p:cNvPr id="11" name="Group 10"/>
          <p:cNvGrpSpPr/>
          <p:nvPr/>
        </p:nvGrpSpPr>
        <p:grpSpPr>
          <a:xfrm>
            <a:off x="182463" y="5343934"/>
            <a:ext cx="8700280" cy="982612"/>
            <a:chOff x="194945" y="5019218"/>
            <a:chExt cx="8700280" cy="982612"/>
          </a:xfrm>
        </p:grpSpPr>
        <p:sp>
          <p:nvSpPr>
            <p:cNvPr id="12" name="Rectangle 11"/>
            <p:cNvSpPr/>
            <p:nvPr/>
          </p:nvSpPr>
          <p:spPr>
            <a:xfrm>
              <a:off x="252353" y="5237415"/>
              <a:ext cx="8642872" cy="76441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945" y="5019218"/>
              <a:ext cx="957771" cy="498289"/>
            </a:xfrm>
            <a:prstGeom prst="rect">
              <a:avLst/>
            </a:prstGeom>
          </p:spPr>
        </p:pic>
        <p:sp>
          <p:nvSpPr>
            <p:cNvPr id="14" name="TextBox 13"/>
            <p:cNvSpPr txBox="1"/>
            <p:nvPr/>
          </p:nvSpPr>
          <p:spPr>
            <a:xfrm>
              <a:off x="303646" y="5432443"/>
              <a:ext cx="8496575" cy="569387"/>
            </a:xfrm>
            <a:prstGeom prst="rect">
              <a:avLst/>
            </a:prstGeom>
            <a:noFill/>
          </p:spPr>
          <p:txBody>
            <a:bodyPr wrap="square" rtlCol="0">
              <a:spAutoFit/>
            </a:bodyPr>
            <a:lstStyle/>
            <a:p>
              <a:r>
                <a:rPr lang="en-GB" sz="1600" b="1" dirty="0" smtClean="0">
                  <a:solidFill>
                    <a:srgbClr val="0066CC"/>
                  </a:solidFill>
                  <a:latin typeface="Arial" panose="020B0604020202020204" pitchFamily="34" charset="0"/>
                  <a:cs typeface="Arial" panose="020B0604020202020204" pitchFamily="34" charset="0"/>
                </a:rPr>
                <a:t>Identity</a:t>
              </a:r>
              <a:endParaRPr lang="en-GB" sz="1600" b="1" dirty="0">
                <a:solidFill>
                  <a:srgbClr val="0066CC"/>
                </a:solidFill>
                <a:latin typeface="Arial" panose="020B0604020202020204" pitchFamily="34" charset="0"/>
                <a:cs typeface="Arial" panose="020B0604020202020204" pitchFamily="34" charset="0"/>
              </a:endParaRPr>
            </a:p>
            <a:p>
              <a:r>
                <a:rPr lang="en-GB" sz="1500" dirty="0">
                  <a:latin typeface="Arial" panose="020B0604020202020204" pitchFamily="34" charset="0"/>
                  <a:cs typeface="Arial" panose="020B0604020202020204" pitchFamily="34" charset="0"/>
                </a:rPr>
                <a:t>Our identity refers to our view of ourselves, who we are and what makes us who we are.</a:t>
              </a:r>
            </a:p>
          </p:txBody>
        </p:sp>
      </p:grpSp>
    </p:spTree>
    <p:extLst>
      <p:ext uri="{BB962C8B-B14F-4D97-AF65-F5344CB8AC3E}">
        <p14:creationId xmlns:p14="http://schemas.microsoft.com/office/powerpoint/2010/main" val="31561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4" name="Rectangle 3"/>
          <p:cNvSpPr/>
          <p:nvPr/>
        </p:nvSpPr>
        <p:spPr>
          <a:xfrm>
            <a:off x="-201880" y="1245007"/>
            <a:ext cx="9619013" cy="1200329"/>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255324" y="1423132"/>
            <a:ext cx="8639293" cy="830997"/>
          </a:xfrm>
          <a:prstGeom prst="rect">
            <a:avLst/>
          </a:prstGeom>
        </p:spPr>
        <p:txBody>
          <a:bodyPr wrap="square">
            <a:spAutoFit/>
          </a:bodyPr>
          <a:lstStyle/>
          <a:p>
            <a:r>
              <a:rPr lang="en-GB" sz="2400" b="1" dirty="0">
                <a:solidFill>
                  <a:prstClr val="white"/>
                </a:solidFill>
                <a:latin typeface="Arial" panose="020B0604020202020204" pitchFamily="34" charset="0"/>
                <a:cs typeface="Arial" panose="020B0604020202020204" pitchFamily="34" charset="0"/>
              </a:rPr>
              <a:t>Which of the following is an example of non-verbal communication of pain? </a:t>
            </a:r>
          </a:p>
        </p:txBody>
      </p:sp>
      <p:sp>
        <p:nvSpPr>
          <p:cNvPr id="22" name="TextBox 21"/>
          <p:cNvSpPr txBox="1"/>
          <p:nvPr/>
        </p:nvSpPr>
        <p:spPr>
          <a:xfrm>
            <a:off x="1046578" y="2805949"/>
            <a:ext cx="5769858"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Pale complexion</a:t>
            </a:r>
          </a:p>
        </p:txBody>
      </p:sp>
      <p:sp>
        <p:nvSpPr>
          <p:cNvPr id="23" name="TextBox 22"/>
          <p:cNvSpPr txBox="1"/>
          <p:nvPr/>
        </p:nvSpPr>
        <p:spPr>
          <a:xfrm>
            <a:off x="1046578" y="3718303"/>
            <a:ext cx="6054865"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Talking</a:t>
            </a:r>
          </a:p>
        </p:txBody>
      </p:sp>
      <p:sp>
        <p:nvSpPr>
          <p:cNvPr id="24" name="TextBox 23"/>
          <p:cNvSpPr txBox="1"/>
          <p:nvPr/>
        </p:nvSpPr>
        <p:spPr>
          <a:xfrm>
            <a:off x="1047900" y="4631415"/>
            <a:ext cx="5768535"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Shouting </a:t>
            </a:r>
          </a:p>
        </p:txBody>
      </p:sp>
      <p:sp>
        <p:nvSpPr>
          <p:cNvPr id="25" name="TextBox 24"/>
          <p:cNvSpPr txBox="1"/>
          <p:nvPr/>
        </p:nvSpPr>
        <p:spPr>
          <a:xfrm>
            <a:off x="1046579" y="5603902"/>
            <a:ext cx="547297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Complaining </a:t>
            </a:r>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895" y="2542593"/>
            <a:ext cx="617417" cy="872258"/>
          </a:xfrm>
          <a:prstGeom prst="rect">
            <a:avLst/>
          </a:prstGeom>
        </p:spPr>
      </p:pic>
      <p:pic>
        <p:nvPicPr>
          <p:cNvPr id="37" name="Pictur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895" y="3486859"/>
            <a:ext cx="617417" cy="872258"/>
          </a:xfrm>
          <a:prstGeom prst="rect">
            <a:avLst/>
          </a:prstGeom>
        </p:spPr>
      </p:pic>
      <p:pic>
        <p:nvPicPr>
          <p:cNvPr id="38"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895" y="4422963"/>
            <a:ext cx="617417" cy="872258"/>
          </a:xfrm>
          <a:prstGeom prst="rect">
            <a:avLst/>
          </a:prstGeom>
        </p:spPr>
      </p:pic>
      <p:pic>
        <p:nvPicPr>
          <p:cNvPr id="39" name="Picture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895" y="5350905"/>
            <a:ext cx="617417" cy="872258"/>
          </a:xfrm>
          <a:prstGeom prst="rect">
            <a:avLst/>
          </a:prstGeom>
        </p:spPr>
      </p:pic>
      <p:grpSp>
        <p:nvGrpSpPr>
          <p:cNvPr id="16" name="Group 15"/>
          <p:cNvGrpSpPr/>
          <p:nvPr/>
        </p:nvGrpSpPr>
        <p:grpSpPr>
          <a:xfrm>
            <a:off x="5408854" y="3142624"/>
            <a:ext cx="3711396" cy="4564662"/>
            <a:chOff x="5432604" y="2420888"/>
            <a:chExt cx="3711396" cy="4564662"/>
          </a:xfrm>
        </p:grpSpPr>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82173">
              <a:off x="5432604" y="2420888"/>
              <a:ext cx="3711396" cy="4564662"/>
            </a:xfrm>
            <a:prstGeom prst="rect">
              <a:avLst/>
            </a:prstGeom>
            <a:effectLst>
              <a:outerShdw blurRad="63500" sx="102000" sy="102000" algn="ctr" rotWithShape="0">
                <a:schemeClr val="tx1">
                  <a:lumMod val="65000"/>
                  <a:lumOff val="35000"/>
                  <a:alpha val="40000"/>
                </a:schemeClr>
              </a:outerShdw>
            </a:effectLst>
          </p:spPr>
        </p:pic>
        <p:pic>
          <p:nvPicPr>
            <p:cNvPr id="18" name="Picture 2" descr="\\DESIGNARCHIVE\Archive\PowerPoints\PPT symbols and documents\ABCD cards\A.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4624"/>
            <a:stretch/>
          </p:blipFill>
          <p:spPr bwMode="auto">
            <a:xfrm rot="385857">
              <a:off x="6473422" y="2556201"/>
              <a:ext cx="1897871" cy="2557254"/>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p:cNvPicPr>
            <a:picLocks/>
          </p:cNvPicPr>
          <p:nvPr/>
        </p:nvPicPr>
        <p:blipFill rotWithShape="1">
          <a:blip r:embed="rId9"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20" name="Rectangle 19"/>
          <p:cNvSpPr/>
          <p:nvPr/>
        </p:nvSpPr>
        <p:spPr>
          <a:xfrm>
            <a:off x="6237027" y="2556566"/>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32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3" grpId="1"/>
      <p:bldP spid="24" grpId="0"/>
      <p:bldP spid="24" grpId="1"/>
      <p:bldP spid="25" grpId="0"/>
      <p:bldP spid="25" grpId="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4" name="Rectangle 3"/>
          <p:cNvSpPr/>
          <p:nvPr/>
        </p:nvSpPr>
        <p:spPr>
          <a:xfrm>
            <a:off x="-183620" y="1257236"/>
            <a:ext cx="9619013" cy="987624"/>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255324" y="1304382"/>
            <a:ext cx="8639293" cy="769441"/>
          </a:xfrm>
          <a:prstGeom prst="rect">
            <a:avLst/>
          </a:prstGeom>
        </p:spPr>
        <p:txBody>
          <a:bodyPr wrap="square">
            <a:spAutoFit/>
          </a:bodyPr>
          <a:lstStyle/>
          <a:p>
            <a:r>
              <a:rPr lang="en-GB" sz="2200" b="1" dirty="0">
                <a:solidFill>
                  <a:prstClr val="white"/>
                </a:solidFill>
                <a:latin typeface="Arial" panose="020B0604020202020204" pitchFamily="34" charset="0"/>
                <a:cs typeface="Arial" panose="020B0604020202020204" pitchFamily="34" charset="0"/>
              </a:rPr>
              <a:t>Who is placed at the centre of person centred care and support?</a:t>
            </a:r>
          </a:p>
        </p:txBody>
      </p:sp>
      <p:sp>
        <p:nvSpPr>
          <p:cNvPr id="11" name="TextBox 10"/>
          <p:cNvSpPr txBox="1"/>
          <p:nvPr/>
        </p:nvSpPr>
        <p:spPr>
          <a:xfrm>
            <a:off x="1046578" y="2872863"/>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The worker</a:t>
            </a:r>
          </a:p>
        </p:txBody>
      </p:sp>
      <p:sp>
        <p:nvSpPr>
          <p:cNvPr id="12" name="TextBox 11"/>
          <p:cNvSpPr txBox="1"/>
          <p:nvPr/>
        </p:nvSpPr>
        <p:spPr>
          <a:xfrm>
            <a:off x="1067421" y="3773274"/>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The individual</a:t>
            </a:r>
          </a:p>
        </p:txBody>
      </p:sp>
      <p:sp>
        <p:nvSpPr>
          <p:cNvPr id="13" name="TextBox 12"/>
          <p:cNvSpPr txBox="1"/>
          <p:nvPr/>
        </p:nvSpPr>
        <p:spPr>
          <a:xfrm>
            <a:off x="1067421" y="4727603"/>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An advocate</a:t>
            </a:r>
          </a:p>
        </p:txBody>
      </p:sp>
      <p:sp>
        <p:nvSpPr>
          <p:cNvPr id="14" name="TextBox 13"/>
          <p:cNvSpPr txBox="1"/>
          <p:nvPr/>
        </p:nvSpPr>
        <p:spPr>
          <a:xfrm>
            <a:off x="1046578" y="5666158"/>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The individual’s family and friends</a:t>
            </a:r>
          </a:p>
        </p:txBody>
      </p:sp>
      <p:grpSp>
        <p:nvGrpSpPr>
          <p:cNvPr id="15" name="Group 14"/>
          <p:cNvGrpSpPr/>
          <p:nvPr/>
        </p:nvGrpSpPr>
        <p:grpSpPr>
          <a:xfrm>
            <a:off x="5543119" y="2953984"/>
            <a:ext cx="3711396" cy="4564662"/>
            <a:chOff x="5469116" y="2420888"/>
            <a:chExt cx="3711396" cy="4564662"/>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2173">
              <a:off x="5469116" y="2420888"/>
              <a:ext cx="3711396" cy="4564662"/>
            </a:xfrm>
            <a:prstGeom prst="rect">
              <a:avLst/>
            </a:prstGeom>
            <a:effectLst>
              <a:outerShdw blurRad="63500" sx="102000" sy="102000" algn="ctr" rotWithShape="0">
                <a:schemeClr val="tx1">
                  <a:lumMod val="65000"/>
                  <a:lumOff val="35000"/>
                  <a:alpha val="40000"/>
                </a:schemeClr>
              </a:outerShdw>
            </a:effectLst>
          </p:spPr>
        </p:pic>
        <p:pic>
          <p:nvPicPr>
            <p:cNvPr id="17" name="Picture 4" descr="\\DESIGNARCHIVE\Archive\PowerPoints\PPT symbols and documents\ABCD cards\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4221" b="7959"/>
            <a:stretch/>
          </p:blipFill>
          <p:spPr bwMode="auto">
            <a:xfrm rot="302735">
              <a:off x="6457181" y="2617595"/>
              <a:ext cx="1902988" cy="236097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3" y="2662173"/>
            <a:ext cx="617417" cy="872258"/>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523" y="3606439"/>
            <a:ext cx="617417" cy="872258"/>
          </a:xfrm>
          <a:prstGeom prst="rect">
            <a:avLst/>
          </a:prstGeom>
        </p:spPr>
      </p:pic>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5523" y="4542543"/>
            <a:ext cx="617417" cy="872258"/>
          </a:xfrm>
          <a:prstGeom prst="rect">
            <a:avLst/>
          </a:prstGeom>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5523" y="5470485"/>
            <a:ext cx="617417" cy="872258"/>
          </a:xfrm>
          <a:prstGeom prst="rect">
            <a:avLst/>
          </a:prstGeom>
        </p:spPr>
      </p:pic>
      <p:pic>
        <p:nvPicPr>
          <p:cNvPr id="22" name="Picture 21"/>
          <p:cNvPicPr>
            <a:picLocks/>
          </p:cNvPicPr>
          <p:nvPr/>
        </p:nvPicPr>
        <p:blipFill rotWithShape="1">
          <a:blip r:embed="rId9"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23" name="Rectangle 22"/>
          <p:cNvSpPr/>
          <p:nvPr/>
        </p:nvSpPr>
        <p:spPr>
          <a:xfrm>
            <a:off x="6237027" y="2324550"/>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1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3" grpId="0"/>
      <p:bldP spid="13" grpId="1"/>
      <p:bldP spid="14" grpId="0"/>
      <p:bldP spid="14" grpId="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4" name="Rectangle 3"/>
          <p:cNvSpPr/>
          <p:nvPr/>
        </p:nvSpPr>
        <p:spPr>
          <a:xfrm>
            <a:off x="-201880" y="1221187"/>
            <a:ext cx="9619013" cy="987624"/>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255324" y="1522750"/>
            <a:ext cx="8639293" cy="430887"/>
          </a:xfrm>
          <a:prstGeom prst="rect">
            <a:avLst/>
          </a:prstGeom>
        </p:spPr>
        <p:txBody>
          <a:bodyPr wrap="square">
            <a:spAutoFit/>
          </a:bodyPr>
          <a:lstStyle/>
          <a:p>
            <a:r>
              <a:rPr lang="en-GB" sz="2200" b="1" dirty="0">
                <a:solidFill>
                  <a:prstClr val="white"/>
                </a:solidFill>
                <a:latin typeface="Arial" panose="020B0604020202020204" pitchFamily="34" charset="0"/>
                <a:cs typeface="Arial" panose="020B0604020202020204" pitchFamily="34" charset="0"/>
              </a:rPr>
              <a:t>Which of the following are the values known as the </a:t>
            </a:r>
            <a:r>
              <a:rPr lang="en-GB" sz="2200" b="1" dirty="0" smtClean="0">
                <a:solidFill>
                  <a:prstClr val="white"/>
                </a:solidFill>
                <a:latin typeface="Arial" panose="020B0604020202020204" pitchFamily="34" charset="0"/>
                <a:cs typeface="Arial" panose="020B0604020202020204" pitchFamily="34" charset="0"/>
              </a:rPr>
              <a:t>6Cs: </a:t>
            </a:r>
            <a:endParaRPr lang="en-GB" sz="2200" b="1" dirty="0">
              <a:solidFill>
                <a:prstClr val="white"/>
              </a:solidFill>
              <a:latin typeface="Arial" panose="020B0604020202020204" pitchFamily="34" charset="0"/>
              <a:cs typeface="Arial" panose="020B0604020202020204" pitchFamily="34" charset="0"/>
            </a:endParaRPr>
          </a:p>
        </p:txBody>
      </p:sp>
      <p:sp>
        <p:nvSpPr>
          <p:cNvPr id="11" name="TextBox 10"/>
          <p:cNvSpPr txBox="1"/>
          <p:nvPr/>
        </p:nvSpPr>
        <p:spPr>
          <a:xfrm>
            <a:off x="1046578" y="2718488"/>
            <a:ext cx="7056784"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Empathy, listening, support, respecting </a:t>
            </a:r>
            <a:r>
              <a:rPr lang="en-GB" sz="2200" b="1" dirty="0" smtClean="0">
                <a:solidFill>
                  <a:prstClr val="black"/>
                </a:solidFill>
                <a:latin typeface="Arial" panose="020B0604020202020204" pitchFamily="34" charset="0"/>
                <a:cs typeface="Arial" panose="020B0604020202020204" pitchFamily="34" charset="0"/>
              </a:rPr>
              <a:t/>
            </a:r>
            <a:br>
              <a:rPr lang="en-GB" sz="2200" b="1" dirty="0" smtClean="0">
                <a:solidFill>
                  <a:prstClr val="black"/>
                </a:solidFill>
                <a:latin typeface="Arial" panose="020B0604020202020204" pitchFamily="34" charset="0"/>
                <a:cs typeface="Arial" panose="020B0604020202020204" pitchFamily="34" charset="0"/>
              </a:rPr>
            </a:br>
            <a:r>
              <a:rPr lang="en-GB" sz="2200" b="1" dirty="0" smtClean="0">
                <a:solidFill>
                  <a:prstClr val="black"/>
                </a:solidFill>
                <a:latin typeface="Arial" panose="020B0604020202020204" pitchFamily="34" charset="0"/>
                <a:cs typeface="Arial" panose="020B0604020202020204" pitchFamily="34" charset="0"/>
              </a:rPr>
              <a:t>privacy</a:t>
            </a:r>
            <a:r>
              <a:rPr lang="en-GB" sz="2200" b="1" dirty="0">
                <a:solidFill>
                  <a:prstClr val="black"/>
                </a:solidFill>
                <a:latin typeface="Arial" panose="020B0604020202020204" pitchFamily="34" charset="0"/>
                <a:cs typeface="Arial" panose="020B0604020202020204" pitchFamily="34" charset="0"/>
              </a:rPr>
              <a:t>, promoting dignity</a:t>
            </a:r>
          </a:p>
        </p:txBody>
      </p:sp>
      <p:sp>
        <p:nvSpPr>
          <p:cNvPr id="12" name="TextBox 11"/>
          <p:cNvSpPr txBox="1"/>
          <p:nvPr/>
        </p:nvSpPr>
        <p:spPr>
          <a:xfrm>
            <a:off x="1067421" y="3678274"/>
            <a:ext cx="7056784"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Care, compassion, competence, </a:t>
            </a:r>
            <a:r>
              <a:rPr lang="en-GB" sz="2200" b="1" dirty="0" smtClean="0">
                <a:solidFill>
                  <a:prstClr val="black"/>
                </a:solidFill>
                <a:latin typeface="Arial" panose="020B0604020202020204" pitchFamily="34" charset="0"/>
                <a:cs typeface="Arial" panose="020B0604020202020204" pitchFamily="34" charset="0"/>
              </a:rPr>
              <a:t/>
            </a:r>
            <a:br>
              <a:rPr lang="en-GB" sz="2200" b="1" dirty="0" smtClean="0">
                <a:solidFill>
                  <a:prstClr val="black"/>
                </a:solidFill>
                <a:latin typeface="Arial" panose="020B0604020202020204" pitchFamily="34" charset="0"/>
                <a:cs typeface="Arial" panose="020B0604020202020204" pitchFamily="34" charset="0"/>
              </a:rPr>
            </a:br>
            <a:r>
              <a:rPr lang="en-GB" sz="2200" b="1" dirty="0" smtClean="0">
                <a:solidFill>
                  <a:prstClr val="black"/>
                </a:solidFill>
                <a:latin typeface="Arial" panose="020B0604020202020204" pitchFamily="34" charset="0"/>
                <a:cs typeface="Arial" panose="020B0604020202020204" pitchFamily="34" charset="0"/>
              </a:rPr>
              <a:t>communication</a:t>
            </a:r>
            <a:r>
              <a:rPr lang="en-GB" sz="2200" b="1" dirty="0">
                <a:solidFill>
                  <a:prstClr val="black"/>
                </a:solidFill>
                <a:latin typeface="Arial" panose="020B0604020202020204" pitchFamily="34" charset="0"/>
                <a:cs typeface="Arial" panose="020B0604020202020204" pitchFamily="34" charset="0"/>
              </a:rPr>
              <a:t>, courage, commitment</a:t>
            </a:r>
          </a:p>
        </p:txBody>
      </p:sp>
      <p:sp>
        <p:nvSpPr>
          <p:cNvPr id="13" name="TextBox 12"/>
          <p:cNvSpPr txBox="1"/>
          <p:nvPr/>
        </p:nvSpPr>
        <p:spPr>
          <a:xfrm>
            <a:off x="1067421" y="4632603"/>
            <a:ext cx="7056784"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Spiritual, emotional, cultural, religious, social, physical</a:t>
            </a:r>
          </a:p>
        </p:txBody>
      </p:sp>
      <p:sp>
        <p:nvSpPr>
          <p:cNvPr id="14" name="TextBox 13"/>
          <p:cNvSpPr txBox="1"/>
          <p:nvPr/>
        </p:nvSpPr>
        <p:spPr>
          <a:xfrm>
            <a:off x="1046578" y="5666158"/>
            <a:ext cx="7056784"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Lighting, noise, temperature, odours </a:t>
            </a:r>
          </a:p>
        </p:txBody>
      </p:sp>
      <p:grpSp>
        <p:nvGrpSpPr>
          <p:cNvPr id="15" name="Group 14"/>
          <p:cNvGrpSpPr/>
          <p:nvPr/>
        </p:nvGrpSpPr>
        <p:grpSpPr>
          <a:xfrm>
            <a:off x="5529471" y="2913040"/>
            <a:ext cx="3711396" cy="4564662"/>
            <a:chOff x="5469116" y="2420888"/>
            <a:chExt cx="3711396" cy="4564662"/>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2173">
              <a:off x="5469116" y="2420888"/>
              <a:ext cx="3711396" cy="4564662"/>
            </a:xfrm>
            <a:prstGeom prst="rect">
              <a:avLst/>
            </a:prstGeom>
            <a:effectLst>
              <a:outerShdw blurRad="63500" sx="102000" sy="102000" algn="ctr" rotWithShape="0">
                <a:schemeClr val="tx1">
                  <a:lumMod val="65000"/>
                  <a:lumOff val="35000"/>
                  <a:alpha val="40000"/>
                </a:schemeClr>
              </a:outerShdw>
            </a:effectLst>
          </p:spPr>
        </p:pic>
        <p:pic>
          <p:nvPicPr>
            <p:cNvPr id="17" name="Picture 4" descr="\\DESIGNARCHIVE\Archive\PowerPoints\PPT symbols and documents\ABCD cards\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4221" b="7959"/>
            <a:stretch/>
          </p:blipFill>
          <p:spPr bwMode="auto">
            <a:xfrm rot="302735">
              <a:off x="6457181" y="2617595"/>
              <a:ext cx="1902988" cy="236097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3" y="2662173"/>
            <a:ext cx="617417" cy="872258"/>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523" y="3606439"/>
            <a:ext cx="617417" cy="872258"/>
          </a:xfrm>
          <a:prstGeom prst="rect">
            <a:avLst/>
          </a:prstGeom>
        </p:spPr>
      </p:pic>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5523" y="4542543"/>
            <a:ext cx="617417" cy="872258"/>
          </a:xfrm>
          <a:prstGeom prst="rect">
            <a:avLst/>
          </a:prstGeom>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5523" y="5470485"/>
            <a:ext cx="617417" cy="872258"/>
          </a:xfrm>
          <a:prstGeom prst="rect">
            <a:avLst/>
          </a:prstGeom>
        </p:spPr>
      </p:pic>
      <p:pic>
        <p:nvPicPr>
          <p:cNvPr id="22" name="Picture 21"/>
          <p:cNvPicPr>
            <a:picLocks/>
          </p:cNvPicPr>
          <p:nvPr/>
        </p:nvPicPr>
        <p:blipFill rotWithShape="1">
          <a:blip r:embed="rId9"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23" name="Rectangle 22"/>
          <p:cNvSpPr/>
          <p:nvPr/>
        </p:nvSpPr>
        <p:spPr>
          <a:xfrm>
            <a:off x="6237027" y="2324550"/>
            <a:ext cx="2657590"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t>
            </a:r>
            <a:r>
              <a:rPr lang="en-GB" b="1" dirty="0">
                <a:latin typeface="Arial" panose="020B0604020202020204" pitchFamily="34" charset="0"/>
                <a:cs typeface="Arial" panose="020B0604020202020204" pitchFamily="34" charset="0"/>
              </a:rPr>
              <a:t>a</a:t>
            </a:r>
            <a:r>
              <a:rPr lang="en-GB" b="1" dirty="0" smtClean="0">
                <a:latin typeface="Arial" panose="020B0604020202020204" pitchFamily="34" charset="0"/>
                <a:cs typeface="Arial" panose="020B0604020202020204" pitchFamily="34" charset="0"/>
              </a:rPr>
              <a:t>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84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3" grpId="0"/>
      <p:bldP spid="13" grpId="1"/>
      <p:bldP spid="14" grpId="0"/>
      <p:bldP spid="14" grpId="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a:xfrm>
            <a:off x="160324" y="1178173"/>
            <a:ext cx="8603667" cy="4616989"/>
          </a:xfrm>
        </p:spPr>
        <p:txBody>
          <a:bodyPr>
            <a:normAutofit/>
          </a:bodyPr>
          <a:lstStyle/>
          <a:p>
            <a:pPr marL="0" indent="0">
              <a:buNone/>
            </a:pPr>
            <a:r>
              <a:rPr lang="en-GB" dirty="0">
                <a:solidFill>
                  <a:srgbClr val="002060"/>
                </a:solidFill>
              </a:rPr>
              <a:t>5.1</a:t>
            </a:r>
            <a:r>
              <a:rPr lang="en-GB" dirty="0"/>
              <a:t> </a:t>
            </a:r>
            <a:r>
              <a:rPr lang="en-GB" dirty="0">
                <a:solidFill>
                  <a:srgbClr val="0066CC"/>
                </a:solidFill>
              </a:rPr>
              <a:t>Understand person centred values</a:t>
            </a:r>
          </a:p>
          <a:p>
            <a:pPr marL="0" indent="0">
              <a:buNone/>
            </a:pPr>
            <a:r>
              <a:rPr lang="en-GB" dirty="0">
                <a:solidFill>
                  <a:srgbClr val="002060"/>
                </a:solidFill>
              </a:rPr>
              <a:t>5.2</a:t>
            </a:r>
            <a:r>
              <a:rPr lang="en-GB" dirty="0"/>
              <a:t> </a:t>
            </a:r>
            <a:r>
              <a:rPr lang="en-GB" dirty="0">
                <a:solidFill>
                  <a:srgbClr val="0066CC"/>
                </a:solidFill>
              </a:rPr>
              <a:t>Understand working in a person centred way</a:t>
            </a:r>
          </a:p>
          <a:p>
            <a:pPr marL="0" indent="0">
              <a:buNone/>
            </a:pPr>
            <a:r>
              <a:rPr lang="en-GB" dirty="0">
                <a:solidFill>
                  <a:srgbClr val="002060"/>
                </a:solidFill>
              </a:rPr>
              <a:t>5.3</a:t>
            </a:r>
            <a:r>
              <a:rPr lang="en-GB" dirty="0">
                <a:solidFill>
                  <a:srgbClr val="0066CC"/>
                </a:solidFill>
              </a:rPr>
              <a:t> Demonstrate  awareness of the </a:t>
            </a:r>
            <a:r>
              <a:rPr lang="en-GB" dirty="0" smtClean="0">
                <a:solidFill>
                  <a:srgbClr val="0066CC"/>
                </a:solidFill>
              </a:rPr>
              <a:t>individual’s </a:t>
            </a:r>
            <a:r>
              <a:rPr lang="en-GB" dirty="0">
                <a:solidFill>
                  <a:srgbClr val="0066CC"/>
                </a:solidFill>
              </a:rPr>
              <a:t>immediate environment and make changes to address factors that may be causing discomfort or distress</a:t>
            </a:r>
          </a:p>
          <a:p>
            <a:pPr marL="0" indent="0">
              <a:buNone/>
            </a:pPr>
            <a:r>
              <a:rPr lang="en-GB" dirty="0">
                <a:solidFill>
                  <a:srgbClr val="002060"/>
                </a:solidFill>
              </a:rPr>
              <a:t>5.4</a:t>
            </a:r>
            <a:r>
              <a:rPr lang="en-GB" dirty="0">
                <a:solidFill>
                  <a:srgbClr val="0066CC"/>
                </a:solidFill>
              </a:rPr>
              <a:t> Make others aware of any actions they may be undertaking that are causing discomfort or distress to individuals</a:t>
            </a:r>
          </a:p>
          <a:p>
            <a:pPr marL="0" indent="0">
              <a:buNone/>
            </a:pPr>
            <a:r>
              <a:rPr lang="en-GB" dirty="0">
                <a:solidFill>
                  <a:srgbClr val="002060"/>
                </a:solidFill>
              </a:rPr>
              <a:t>5.5</a:t>
            </a:r>
            <a:r>
              <a:rPr lang="en-GB" dirty="0">
                <a:solidFill>
                  <a:srgbClr val="0066CC"/>
                </a:solidFill>
              </a:rPr>
              <a:t> Support individuals to minimise pain or discomfort</a:t>
            </a:r>
          </a:p>
          <a:p>
            <a:pPr marL="0" indent="0">
              <a:buNone/>
            </a:pPr>
            <a:r>
              <a:rPr lang="en-GB" dirty="0">
                <a:solidFill>
                  <a:srgbClr val="002060"/>
                </a:solidFill>
              </a:rPr>
              <a:t>5.6</a:t>
            </a:r>
            <a:r>
              <a:rPr lang="en-GB" dirty="0">
                <a:solidFill>
                  <a:srgbClr val="0066CC"/>
                </a:solidFill>
              </a:rPr>
              <a:t> Support the individual to maintain their </a:t>
            </a:r>
            <a:r>
              <a:rPr lang="en-GB" dirty="0" smtClean="0">
                <a:solidFill>
                  <a:srgbClr val="0066CC"/>
                </a:solidFill>
              </a:rPr>
              <a:t/>
            </a:r>
            <a:br>
              <a:rPr lang="en-GB" dirty="0" smtClean="0">
                <a:solidFill>
                  <a:srgbClr val="0066CC"/>
                </a:solidFill>
              </a:rPr>
            </a:br>
            <a:r>
              <a:rPr lang="en-GB" dirty="0" smtClean="0">
                <a:solidFill>
                  <a:srgbClr val="0066CC"/>
                </a:solidFill>
              </a:rPr>
              <a:t>identity </a:t>
            </a:r>
            <a:r>
              <a:rPr lang="en-GB" dirty="0">
                <a:solidFill>
                  <a:srgbClr val="0066CC"/>
                </a:solidFill>
              </a:rPr>
              <a:t>and self-esteem </a:t>
            </a:r>
          </a:p>
          <a:p>
            <a:pPr marL="0" indent="0">
              <a:buNone/>
            </a:pPr>
            <a:r>
              <a:rPr lang="en-GB" dirty="0">
                <a:solidFill>
                  <a:srgbClr val="002060"/>
                </a:solidFill>
              </a:rPr>
              <a:t>5.7</a:t>
            </a:r>
            <a:r>
              <a:rPr lang="en-GB" dirty="0">
                <a:solidFill>
                  <a:srgbClr val="0066CC"/>
                </a:solidFill>
              </a:rPr>
              <a:t> Support the individual using person </a:t>
            </a:r>
            <a:r>
              <a:rPr lang="en-GB" dirty="0" smtClean="0">
                <a:solidFill>
                  <a:srgbClr val="0066CC"/>
                </a:solidFill>
              </a:rPr>
              <a:t/>
            </a:r>
            <a:br>
              <a:rPr lang="en-GB" dirty="0" smtClean="0">
                <a:solidFill>
                  <a:srgbClr val="0066CC"/>
                </a:solidFill>
              </a:rPr>
            </a:br>
            <a:r>
              <a:rPr lang="en-GB" dirty="0" smtClean="0">
                <a:solidFill>
                  <a:srgbClr val="0066CC"/>
                </a:solidFill>
              </a:rPr>
              <a:t>centred </a:t>
            </a:r>
            <a:r>
              <a:rPr lang="en-GB" dirty="0">
                <a:solidFill>
                  <a:srgbClr val="0066CC"/>
                </a:solidFill>
              </a:rPr>
              <a:t>values</a:t>
            </a:r>
          </a:p>
          <a:p>
            <a:pPr marL="0" indent="0">
              <a:buNone/>
            </a:pPr>
            <a:endParaRPr lang="en-GB" dirty="0"/>
          </a:p>
        </p:txBody>
      </p:sp>
      <p:sp>
        <p:nvSpPr>
          <p:cNvPr id="6" name="Title Placeholder 1"/>
          <p:cNvSpPr txBox="1">
            <a:spLocks/>
          </p:cNvSpPr>
          <p:nvPr/>
        </p:nvSpPr>
        <p:spPr>
          <a:xfrm>
            <a:off x="5183850" y="5766968"/>
            <a:ext cx="2185060" cy="552173"/>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smtClean="0">
                <a:solidFill>
                  <a:srgbClr val="002060"/>
                </a:solidFill>
              </a:rPr>
              <a:t>Standard</a:t>
            </a:r>
            <a:endParaRPr lang="en-GB" sz="2400" dirty="0" smtClean="0">
              <a:solidFill>
                <a:srgbClr val="002060"/>
              </a:solidFill>
            </a:endParaRPr>
          </a:p>
        </p:txBody>
      </p:sp>
      <p:sp>
        <p:nvSpPr>
          <p:cNvPr id="7" name="TextBox 6"/>
          <p:cNvSpPr txBox="1"/>
          <p:nvPr/>
        </p:nvSpPr>
        <p:spPr>
          <a:xfrm>
            <a:off x="6650171" y="3114767"/>
            <a:ext cx="3135085" cy="4708981"/>
          </a:xfrm>
          <a:prstGeom prst="rect">
            <a:avLst/>
          </a:prstGeom>
          <a:noFill/>
        </p:spPr>
        <p:txBody>
          <a:bodyPr wrap="square" rtlCol="0">
            <a:spAutoFit/>
          </a:bodyPr>
          <a:lstStyle/>
          <a:p>
            <a:r>
              <a:rPr lang="en-GB" sz="30000" dirty="0">
                <a:solidFill>
                  <a:srgbClr val="00206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43226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4" y="87202"/>
            <a:ext cx="8888675" cy="920234"/>
          </a:xfrm>
        </p:spPr>
        <p:txBody>
          <a:bodyPr>
            <a:normAutofit/>
          </a:bodyPr>
          <a:lstStyle/>
          <a:p>
            <a:r>
              <a:rPr lang="en-GB" sz="2800" dirty="0"/>
              <a:t>Values in H</a:t>
            </a:r>
            <a:r>
              <a:rPr lang="en-GB" sz="2800" dirty="0" smtClean="0"/>
              <a:t>ealth </a:t>
            </a:r>
            <a:r>
              <a:rPr lang="en-GB" sz="2800" dirty="0"/>
              <a:t>and </a:t>
            </a:r>
            <a:r>
              <a:rPr lang="en-GB" sz="2800" dirty="0" smtClean="0"/>
              <a:t>Social  </a:t>
            </a:r>
            <a:r>
              <a:rPr lang="en-GB" sz="2800" dirty="0"/>
              <a:t>C</a:t>
            </a:r>
            <a:r>
              <a:rPr lang="en-GB" sz="2800" dirty="0" smtClean="0"/>
              <a:t>are </a:t>
            </a:r>
            <a:endParaRPr lang="en-GB" sz="2800" dirty="0"/>
          </a:p>
        </p:txBody>
      </p:sp>
      <p:sp>
        <p:nvSpPr>
          <p:cNvPr id="3" name="Content Placeholder 2"/>
          <p:cNvSpPr>
            <a:spLocks noGrp="1"/>
          </p:cNvSpPr>
          <p:nvPr>
            <p:ph idx="1"/>
          </p:nvPr>
        </p:nvSpPr>
        <p:spPr>
          <a:xfrm>
            <a:off x="172200" y="1341043"/>
            <a:ext cx="4822256" cy="1255161"/>
          </a:xfrm>
        </p:spPr>
        <p:txBody>
          <a:bodyPr>
            <a:normAutofit/>
          </a:bodyPr>
          <a:lstStyle/>
          <a:p>
            <a:pPr marL="0" indent="0">
              <a:buNone/>
            </a:pPr>
            <a:r>
              <a:rPr lang="en-GB" dirty="0"/>
              <a:t>Values are beliefs and ideas about how people should behave.</a:t>
            </a:r>
          </a:p>
          <a:p>
            <a:endParaRPr lang="en-GB" dirty="0"/>
          </a:p>
        </p:txBody>
      </p:sp>
      <p:grpSp>
        <p:nvGrpSpPr>
          <p:cNvPr id="33" name="Group 32"/>
          <p:cNvGrpSpPr/>
          <p:nvPr/>
        </p:nvGrpSpPr>
        <p:grpSpPr>
          <a:xfrm>
            <a:off x="182264" y="2347060"/>
            <a:ext cx="4819091" cy="2422953"/>
            <a:chOff x="194945" y="5019218"/>
            <a:chExt cx="4819091" cy="2422953"/>
          </a:xfrm>
        </p:grpSpPr>
        <p:sp>
          <p:nvSpPr>
            <p:cNvPr id="34" name="Rectangle 33"/>
            <p:cNvSpPr/>
            <p:nvPr/>
          </p:nvSpPr>
          <p:spPr>
            <a:xfrm>
              <a:off x="252354" y="5237414"/>
              <a:ext cx="4754782" cy="220475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945" y="5019218"/>
              <a:ext cx="957771" cy="498289"/>
            </a:xfrm>
            <a:prstGeom prst="rect">
              <a:avLst/>
            </a:prstGeom>
          </p:spPr>
        </p:pic>
        <p:sp>
          <p:nvSpPr>
            <p:cNvPr id="36" name="TextBox 35"/>
            <p:cNvSpPr txBox="1"/>
            <p:nvPr/>
          </p:nvSpPr>
          <p:spPr>
            <a:xfrm>
              <a:off x="357066" y="5515568"/>
              <a:ext cx="4656970" cy="1785104"/>
            </a:xfrm>
            <a:prstGeom prst="rect">
              <a:avLst/>
            </a:prstGeom>
            <a:noFill/>
          </p:spPr>
          <p:txBody>
            <a:bodyPr wrap="square" rtlCol="0">
              <a:spAutoFit/>
            </a:bodyPr>
            <a:lstStyle/>
            <a:p>
              <a:r>
                <a:rPr lang="en-GB" sz="2000" b="1" dirty="0" smtClean="0">
                  <a:solidFill>
                    <a:srgbClr val="0066CC"/>
                  </a:solidFill>
                  <a:latin typeface="Arial" panose="020B0604020202020204" pitchFamily="34" charset="0"/>
                  <a:cs typeface="Arial" panose="020B0604020202020204" pitchFamily="34" charset="0"/>
                </a:rPr>
                <a:t>Values</a:t>
              </a:r>
              <a:endParaRPr lang="en-GB" sz="2000" b="1" dirty="0">
                <a:solidFill>
                  <a:srgbClr val="0066CC"/>
                </a:solidFill>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Values are central to work in health and social care. They are principles that guide workers to understand right from wrong and are about what is important when caring and supporting individuals.</a:t>
              </a:r>
              <a:endParaRPr lang="en-GB" dirty="0">
                <a:latin typeface="Arial" panose="020B0604020202020204" pitchFamily="34" charset="0"/>
                <a:cs typeface="Arial" panose="020B0604020202020204" pitchFamily="34" charset="0"/>
              </a:endParaRPr>
            </a:p>
          </p:txBody>
        </p:sp>
      </p:gr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4430" t="8522" r="4496" b="9438"/>
          <a:stretch/>
        </p:blipFill>
        <p:spPr>
          <a:xfrm>
            <a:off x="5177642" y="1346265"/>
            <a:ext cx="3689448" cy="5028334"/>
          </a:xfrm>
          <a:prstGeom prst="rect">
            <a:avLst/>
          </a:prstGeom>
        </p:spPr>
      </p:pic>
    </p:spTree>
    <p:extLst>
      <p:ext uri="{BB962C8B-B14F-4D97-AF65-F5344CB8AC3E}">
        <p14:creationId xmlns:p14="http://schemas.microsoft.com/office/powerpoint/2010/main" val="12338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55324" y="3086089"/>
            <a:ext cx="3219595" cy="347146"/>
          </a:xfrm>
          <a:prstGeom prst="rect">
            <a:avLst/>
          </a:prstGeom>
          <a:gradFill flip="none" rotWithShape="1">
            <a:gsLst>
              <a:gs pos="1000">
                <a:schemeClr val="bg1"/>
              </a:gs>
              <a:gs pos="67000">
                <a:srgbClr val="0070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Rectangle 40"/>
          <p:cNvSpPr/>
          <p:nvPr/>
        </p:nvSpPr>
        <p:spPr>
          <a:xfrm>
            <a:off x="234882" y="3434561"/>
            <a:ext cx="3240037" cy="100652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5324" y="87202"/>
            <a:ext cx="8888675" cy="920234"/>
          </a:xfrm>
        </p:spPr>
        <p:txBody>
          <a:bodyPr>
            <a:normAutofit/>
          </a:bodyPr>
          <a:lstStyle/>
          <a:p>
            <a:r>
              <a:rPr lang="en-GB" sz="2800" dirty="0"/>
              <a:t>Values in H</a:t>
            </a:r>
            <a:r>
              <a:rPr lang="en-GB" sz="2800" dirty="0" smtClean="0"/>
              <a:t>ealth </a:t>
            </a:r>
            <a:r>
              <a:rPr lang="en-GB" sz="2800" dirty="0"/>
              <a:t>and S</a:t>
            </a:r>
            <a:r>
              <a:rPr lang="en-GB" sz="2800" dirty="0" smtClean="0"/>
              <a:t>ocial Care</a:t>
            </a:r>
            <a:endParaRPr lang="en-GB" sz="2800" dirty="0"/>
          </a:p>
        </p:txBody>
      </p:sp>
      <p:pic>
        <p:nvPicPr>
          <p:cNvPr id="4" name="Picture 3"/>
          <p:cNvPicPr>
            <a:picLocks/>
          </p:cNvPicPr>
          <p:nvPr/>
        </p:nvPicPr>
        <p:blipFill rotWithShape="1">
          <a:blip r:embed="rId3"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
        <p:nvSpPr>
          <p:cNvPr id="12" name="Rectangle 11"/>
          <p:cNvSpPr/>
          <p:nvPr/>
        </p:nvSpPr>
        <p:spPr>
          <a:xfrm>
            <a:off x="5666116" y="3084047"/>
            <a:ext cx="3219595" cy="347146"/>
          </a:xfrm>
          <a:prstGeom prst="rect">
            <a:avLst/>
          </a:prstGeom>
          <a:gradFill flip="none" rotWithShape="1">
            <a:gsLst>
              <a:gs pos="1000">
                <a:schemeClr val="bg1"/>
              </a:gs>
              <a:gs pos="67000">
                <a:srgbClr val="0070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5654300" y="3432519"/>
            <a:ext cx="3224147" cy="100652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229368" y="1263664"/>
            <a:ext cx="4191945" cy="347146"/>
          </a:xfrm>
          <a:prstGeom prst="rect">
            <a:avLst/>
          </a:prstGeom>
          <a:gradFill flip="none" rotWithShape="1">
            <a:gsLst>
              <a:gs pos="1000">
                <a:schemeClr val="bg1"/>
              </a:gs>
              <a:gs pos="67000">
                <a:srgbClr val="0070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254758" y="1608888"/>
            <a:ext cx="4162863" cy="121743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229368" y="4717556"/>
            <a:ext cx="4191945" cy="347146"/>
          </a:xfrm>
          <a:prstGeom prst="rect">
            <a:avLst/>
          </a:prstGeom>
          <a:gradFill flip="none" rotWithShape="1">
            <a:gsLst>
              <a:gs pos="1000">
                <a:schemeClr val="bg1"/>
              </a:gs>
              <a:gs pos="67000">
                <a:srgbClr val="0070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251487" y="5054154"/>
            <a:ext cx="4166134" cy="1180392"/>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p:cNvSpPr txBox="1"/>
          <p:nvPr/>
        </p:nvSpPr>
        <p:spPr>
          <a:xfrm>
            <a:off x="244543" y="1229488"/>
            <a:ext cx="2495408" cy="415498"/>
          </a:xfrm>
          <a:prstGeom prst="rect">
            <a:avLst/>
          </a:prstGeom>
          <a:noFill/>
        </p:spPr>
        <p:txBody>
          <a:bodyPr wrap="square" rtlCol="0">
            <a:spAutoFit/>
          </a:bodyPr>
          <a:lstStyle/>
          <a:p>
            <a:r>
              <a:rPr lang="en-GB" sz="2100" b="1" dirty="0" smtClean="0">
                <a:solidFill>
                  <a:srgbClr val="002060"/>
                </a:solidFill>
                <a:latin typeface="Arial" panose="020B0604020202020204" pitchFamily="34" charset="0"/>
                <a:cs typeface="Arial" panose="020B0604020202020204" pitchFamily="34" charset="0"/>
              </a:rPr>
              <a:t>Care</a:t>
            </a:r>
            <a:endParaRPr lang="en-GB" sz="2100" b="1" dirty="0">
              <a:solidFill>
                <a:srgbClr val="002060"/>
              </a:solidFill>
              <a:latin typeface="Arial" panose="020B0604020202020204" pitchFamily="34" charset="0"/>
              <a:cs typeface="Arial" panose="020B0604020202020204" pitchFamily="34" charset="0"/>
            </a:endParaRPr>
          </a:p>
        </p:txBody>
      </p:sp>
      <p:sp>
        <p:nvSpPr>
          <p:cNvPr id="22" name="TextBox 21"/>
          <p:cNvSpPr txBox="1"/>
          <p:nvPr/>
        </p:nvSpPr>
        <p:spPr>
          <a:xfrm>
            <a:off x="251487" y="4649204"/>
            <a:ext cx="2495408" cy="415498"/>
          </a:xfrm>
          <a:prstGeom prst="rect">
            <a:avLst/>
          </a:prstGeom>
          <a:noFill/>
        </p:spPr>
        <p:txBody>
          <a:bodyPr wrap="square" rtlCol="0">
            <a:spAutoFit/>
          </a:bodyPr>
          <a:lstStyle/>
          <a:p>
            <a:r>
              <a:rPr lang="en-GB" sz="2100" b="1" dirty="0" smtClean="0">
                <a:solidFill>
                  <a:srgbClr val="002060"/>
                </a:solidFill>
                <a:latin typeface="Arial" panose="020B0604020202020204" pitchFamily="34" charset="0"/>
                <a:cs typeface="Arial" panose="020B0604020202020204" pitchFamily="34" charset="0"/>
              </a:rPr>
              <a:t>Competence</a:t>
            </a:r>
            <a:endParaRPr lang="en-GB" sz="2100" b="1" dirty="0">
              <a:solidFill>
                <a:srgbClr val="002060"/>
              </a:solidFill>
              <a:latin typeface="Arial" panose="020B0604020202020204" pitchFamily="34" charset="0"/>
              <a:cs typeface="Arial" panose="020B0604020202020204" pitchFamily="34" charset="0"/>
            </a:endParaRPr>
          </a:p>
        </p:txBody>
      </p:sp>
      <p:sp>
        <p:nvSpPr>
          <p:cNvPr id="24" name="TextBox 23"/>
          <p:cNvSpPr txBox="1"/>
          <p:nvPr/>
        </p:nvSpPr>
        <p:spPr>
          <a:xfrm>
            <a:off x="5654300" y="3017716"/>
            <a:ext cx="2495408" cy="415498"/>
          </a:xfrm>
          <a:prstGeom prst="rect">
            <a:avLst/>
          </a:prstGeom>
          <a:noFill/>
        </p:spPr>
        <p:txBody>
          <a:bodyPr wrap="square" rtlCol="0">
            <a:spAutoFit/>
          </a:bodyPr>
          <a:lstStyle/>
          <a:p>
            <a:r>
              <a:rPr lang="en-GB" sz="2100" b="1" dirty="0" smtClean="0">
                <a:solidFill>
                  <a:srgbClr val="002060"/>
                </a:solidFill>
                <a:latin typeface="Arial" panose="020B0604020202020204" pitchFamily="34" charset="0"/>
                <a:cs typeface="Arial" panose="020B0604020202020204" pitchFamily="34" charset="0"/>
              </a:rPr>
              <a:t>Courage</a:t>
            </a:r>
            <a:endParaRPr lang="en-GB" sz="2100" b="1" dirty="0">
              <a:solidFill>
                <a:srgbClr val="002060"/>
              </a:solidFill>
              <a:latin typeface="Arial" panose="020B0604020202020204" pitchFamily="34" charset="0"/>
              <a:cs typeface="Arial" panose="020B0604020202020204" pitchFamily="34" charset="0"/>
            </a:endParaRPr>
          </a:p>
        </p:txBody>
      </p:sp>
      <p:sp>
        <p:nvSpPr>
          <p:cNvPr id="27" name="TextBox 26"/>
          <p:cNvSpPr txBox="1"/>
          <p:nvPr/>
        </p:nvSpPr>
        <p:spPr>
          <a:xfrm>
            <a:off x="255324" y="1697413"/>
            <a:ext cx="4162297" cy="923330"/>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H</a:t>
            </a:r>
            <a:r>
              <a:rPr lang="en-GB" dirty="0" smtClean="0">
                <a:solidFill>
                  <a:schemeClr val="bg1"/>
                </a:solidFill>
                <a:latin typeface="Arial" panose="020B0604020202020204" pitchFamily="34" charset="0"/>
                <a:cs typeface="Arial" panose="020B0604020202020204" pitchFamily="34" charset="0"/>
              </a:rPr>
              <a:t>aving </a:t>
            </a:r>
            <a:r>
              <a:rPr lang="en-GB" dirty="0">
                <a:solidFill>
                  <a:schemeClr val="bg1"/>
                </a:solidFill>
                <a:latin typeface="Arial" panose="020B0604020202020204" pitchFamily="34" charset="0"/>
                <a:cs typeface="Arial" panose="020B0604020202020204" pitchFamily="34" charset="0"/>
              </a:rPr>
              <a:t>someone’s best interests at heart and doing what you can to maintain or improve their wellbeing</a:t>
            </a:r>
          </a:p>
        </p:txBody>
      </p:sp>
      <p:sp>
        <p:nvSpPr>
          <p:cNvPr id="28" name="TextBox 27"/>
          <p:cNvSpPr txBox="1"/>
          <p:nvPr/>
        </p:nvSpPr>
        <p:spPr>
          <a:xfrm>
            <a:off x="294138" y="5170810"/>
            <a:ext cx="4004730" cy="923330"/>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T</a:t>
            </a:r>
            <a:r>
              <a:rPr lang="en-GB" dirty="0" smtClean="0">
                <a:solidFill>
                  <a:schemeClr val="bg1"/>
                </a:solidFill>
                <a:latin typeface="Arial" panose="020B0604020202020204" pitchFamily="34" charset="0"/>
                <a:cs typeface="Arial" panose="020B0604020202020204" pitchFamily="34" charset="0"/>
              </a:rPr>
              <a:t>o </a:t>
            </a:r>
            <a:r>
              <a:rPr lang="en-GB" dirty="0">
                <a:solidFill>
                  <a:schemeClr val="bg1"/>
                </a:solidFill>
                <a:latin typeface="Arial" panose="020B0604020202020204" pitchFamily="34" charset="0"/>
                <a:cs typeface="Arial" panose="020B0604020202020204" pitchFamily="34" charset="0"/>
              </a:rPr>
              <a:t>understand what someone needs and have the knowledge and skills to provide it</a:t>
            </a:r>
          </a:p>
        </p:txBody>
      </p:sp>
      <p:sp>
        <p:nvSpPr>
          <p:cNvPr id="32" name="TextBox 31"/>
          <p:cNvSpPr txBox="1"/>
          <p:nvPr/>
        </p:nvSpPr>
        <p:spPr>
          <a:xfrm>
            <a:off x="5687295" y="3480091"/>
            <a:ext cx="3285235" cy="923330"/>
          </a:xfrm>
          <a:prstGeom prst="rect">
            <a:avLst/>
          </a:prstGeom>
          <a:no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Not </a:t>
            </a:r>
            <a:r>
              <a:rPr lang="en-GB" dirty="0">
                <a:solidFill>
                  <a:schemeClr val="bg1"/>
                </a:solidFill>
                <a:latin typeface="Arial" panose="020B0604020202020204" pitchFamily="34" charset="0"/>
                <a:cs typeface="Arial" panose="020B0604020202020204" pitchFamily="34" charset="0"/>
              </a:rPr>
              <a:t>to have fear to try out new things or to say if you are concerned about anything</a:t>
            </a:r>
          </a:p>
        </p:txBody>
      </p:sp>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75478" y="3225465"/>
            <a:ext cx="2040669" cy="1061673"/>
          </a:xfrm>
          <a:prstGeom prst="rect">
            <a:avLst/>
          </a:prstGeom>
        </p:spPr>
      </p:pic>
      <p:sp>
        <p:nvSpPr>
          <p:cNvPr id="30" name="TextBox 29"/>
          <p:cNvSpPr txBox="1"/>
          <p:nvPr/>
        </p:nvSpPr>
        <p:spPr>
          <a:xfrm>
            <a:off x="234882" y="3028163"/>
            <a:ext cx="2882714" cy="415498"/>
          </a:xfrm>
          <a:prstGeom prst="rect">
            <a:avLst/>
          </a:prstGeom>
          <a:noFill/>
        </p:spPr>
        <p:txBody>
          <a:bodyPr wrap="square" rtlCol="0">
            <a:spAutoFit/>
          </a:bodyPr>
          <a:lstStyle/>
          <a:p>
            <a:r>
              <a:rPr lang="en-GB" sz="2100" b="1" dirty="0" smtClean="0">
                <a:solidFill>
                  <a:srgbClr val="002060"/>
                </a:solidFill>
                <a:latin typeface="Arial" panose="020B0604020202020204" pitchFamily="34" charset="0"/>
                <a:cs typeface="Arial" panose="020B0604020202020204" pitchFamily="34" charset="0"/>
              </a:rPr>
              <a:t>Compassion</a:t>
            </a:r>
            <a:endParaRPr lang="en-GB" sz="2100" b="1" dirty="0">
              <a:solidFill>
                <a:srgbClr val="002060"/>
              </a:solidFill>
              <a:latin typeface="Arial" panose="020B0604020202020204" pitchFamily="34" charset="0"/>
              <a:cs typeface="Arial" panose="020B0604020202020204" pitchFamily="34" charset="0"/>
            </a:endParaRPr>
          </a:p>
        </p:txBody>
      </p:sp>
      <p:sp>
        <p:nvSpPr>
          <p:cNvPr id="31" name="TextBox 30"/>
          <p:cNvSpPr txBox="1"/>
          <p:nvPr/>
        </p:nvSpPr>
        <p:spPr>
          <a:xfrm>
            <a:off x="243449" y="3464284"/>
            <a:ext cx="3219595" cy="923330"/>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B</a:t>
            </a:r>
            <a:r>
              <a:rPr lang="en-GB" dirty="0" smtClean="0">
                <a:solidFill>
                  <a:schemeClr val="bg1"/>
                </a:solidFill>
                <a:latin typeface="Arial" panose="020B0604020202020204" pitchFamily="34" charset="0"/>
                <a:cs typeface="Arial" panose="020B0604020202020204" pitchFamily="34" charset="0"/>
              </a:rPr>
              <a:t>eing </a:t>
            </a:r>
            <a:r>
              <a:rPr lang="en-GB" dirty="0">
                <a:solidFill>
                  <a:schemeClr val="bg1"/>
                </a:solidFill>
                <a:latin typeface="Arial" panose="020B0604020202020204" pitchFamily="34" charset="0"/>
                <a:cs typeface="Arial" panose="020B0604020202020204" pitchFamily="34" charset="0"/>
              </a:rPr>
              <a:t>able to feel for someone, to understand them and their situation</a:t>
            </a:r>
          </a:p>
        </p:txBody>
      </p:sp>
      <p:sp>
        <p:nvSpPr>
          <p:cNvPr id="43" name="Rectangle 42"/>
          <p:cNvSpPr/>
          <p:nvPr/>
        </p:nvSpPr>
        <p:spPr>
          <a:xfrm>
            <a:off x="4712820" y="4717556"/>
            <a:ext cx="4176821" cy="347146"/>
          </a:xfrm>
          <a:prstGeom prst="rect">
            <a:avLst/>
          </a:prstGeom>
          <a:gradFill flip="none" rotWithShape="1">
            <a:gsLst>
              <a:gs pos="1000">
                <a:schemeClr val="bg1"/>
              </a:gs>
              <a:gs pos="67000">
                <a:srgbClr val="0070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Rectangle 43"/>
          <p:cNvSpPr/>
          <p:nvPr/>
        </p:nvSpPr>
        <p:spPr>
          <a:xfrm>
            <a:off x="4731253" y="5054154"/>
            <a:ext cx="4158389" cy="1180392"/>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TextBox 44"/>
          <p:cNvSpPr txBox="1"/>
          <p:nvPr/>
        </p:nvSpPr>
        <p:spPr>
          <a:xfrm>
            <a:off x="4712820" y="4656483"/>
            <a:ext cx="2882714" cy="415498"/>
          </a:xfrm>
          <a:prstGeom prst="rect">
            <a:avLst/>
          </a:prstGeom>
          <a:noFill/>
        </p:spPr>
        <p:txBody>
          <a:bodyPr wrap="square" rtlCol="0">
            <a:spAutoFit/>
          </a:bodyPr>
          <a:lstStyle/>
          <a:p>
            <a:r>
              <a:rPr lang="en-GB" sz="2100" b="1" dirty="0" smtClean="0">
                <a:solidFill>
                  <a:srgbClr val="002060"/>
                </a:solidFill>
                <a:latin typeface="Arial" panose="020B0604020202020204" pitchFamily="34" charset="0"/>
                <a:cs typeface="Arial" panose="020B0604020202020204" pitchFamily="34" charset="0"/>
              </a:rPr>
              <a:t>Communication</a:t>
            </a:r>
            <a:endParaRPr lang="en-GB" sz="2100" b="1" dirty="0">
              <a:solidFill>
                <a:srgbClr val="002060"/>
              </a:solidFill>
              <a:latin typeface="Arial" panose="020B0604020202020204" pitchFamily="34" charset="0"/>
              <a:cs typeface="Arial" panose="020B0604020202020204" pitchFamily="34" charset="0"/>
            </a:endParaRPr>
          </a:p>
        </p:txBody>
      </p:sp>
      <p:sp>
        <p:nvSpPr>
          <p:cNvPr id="46" name="TextBox 45"/>
          <p:cNvSpPr txBox="1"/>
          <p:nvPr/>
        </p:nvSpPr>
        <p:spPr>
          <a:xfrm>
            <a:off x="4845133" y="5159702"/>
            <a:ext cx="3984574" cy="923330"/>
          </a:xfrm>
          <a:prstGeom prst="rect">
            <a:avLst/>
          </a:prstGeom>
          <a:no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To </a:t>
            </a:r>
            <a:r>
              <a:rPr lang="en-GB" dirty="0">
                <a:solidFill>
                  <a:schemeClr val="bg1"/>
                </a:solidFill>
                <a:latin typeface="Arial" panose="020B0604020202020204" pitchFamily="34" charset="0"/>
                <a:cs typeface="Arial" panose="020B0604020202020204" pitchFamily="34" charset="0"/>
              </a:rPr>
              <a:t>listen carefully but also be able </a:t>
            </a:r>
            <a:r>
              <a:rPr lang="en-GB" dirty="0" smtClean="0">
                <a:solidFill>
                  <a:schemeClr val="bg1"/>
                </a:solidFill>
                <a:latin typeface="Arial" panose="020B0604020202020204" pitchFamily="34" charset="0"/>
                <a:cs typeface="Arial" panose="020B0604020202020204" pitchFamily="34" charset="0"/>
              </a:rPr>
              <a:t>to </a:t>
            </a:r>
            <a:r>
              <a:rPr lang="en-GB" dirty="0">
                <a:solidFill>
                  <a:schemeClr val="bg1"/>
                </a:solidFill>
                <a:latin typeface="Arial" panose="020B0604020202020204" pitchFamily="34" charset="0"/>
                <a:cs typeface="Arial" panose="020B0604020202020204" pitchFamily="34" charset="0"/>
              </a:rPr>
              <a:t>speak and act in a way that the person can understand</a:t>
            </a:r>
          </a:p>
        </p:txBody>
      </p:sp>
      <p:sp>
        <p:nvSpPr>
          <p:cNvPr id="47" name="Rectangle 46"/>
          <p:cNvSpPr/>
          <p:nvPr/>
        </p:nvSpPr>
        <p:spPr>
          <a:xfrm>
            <a:off x="4704195" y="1271271"/>
            <a:ext cx="4176821" cy="347146"/>
          </a:xfrm>
          <a:prstGeom prst="rect">
            <a:avLst/>
          </a:prstGeom>
          <a:gradFill flip="none" rotWithShape="1">
            <a:gsLst>
              <a:gs pos="1000">
                <a:schemeClr val="bg1"/>
              </a:gs>
              <a:gs pos="67000">
                <a:srgbClr val="0070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Rectangle 47"/>
          <p:cNvSpPr/>
          <p:nvPr/>
        </p:nvSpPr>
        <p:spPr>
          <a:xfrm>
            <a:off x="4714504" y="1608513"/>
            <a:ext cx="4163680" cy="1217814"/>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TextBox 48"/>
          <p:cNvSpPr txBox="1"/>
          <p:nvPr/>
        </p:nvSpPr>
        <p:spPr>
          <a:xfrm>
            <a:off x="4712821" y="1200667"/>
            <a:ext cx="2495408" cy="415498"/>
          </a:xfrm>
          <a:prstGeom prst="rect">
            <a:avLst/>
          </a:prstGeom>
          <a:noFill/>
        </p:spPr>
        <p:txBody>
          <a:bodyPr wrap="square" rtlCol="0">
            <a:spAutoFit/>
          </a:bodyPr>
          <a:lstStyle/>
          <a:p>
            <a:r>
              <a:rPr lang="en-GB" sz="2100" b="1" dirty="0" smtClean="0">
                <a:solidFill>
                  <a:srgbClr val="002060"/>
                </a:solidFill>
                <a:latin typeface="Arial" panose="020B0604020202020204" pitchFamily="34" charset="0"/>
                <a:cs typeface="Arial" panose="020B0604020202020204" pitchFamily="34" charset="0"/>
              </a:rPr>
              <a:t>Commitment</a:t>
            </a:r>
            <a:endParaRPr lang="en-GB" sz="2100" b="1" dirty="0">
              <a:solidFill>
                <a:srgbClr val="002060"/>
              </a:solidFill>
              <a:latin typeface="Arial" panose="020B0604020202020204" pitchFamily="34" charset="0"/>
              <a:cs typeface="Arial" panose="020B0604020202020204" pitchFamily="34" charset="0"/>
            </a:endParaRPr>
          </a:p>
        </p:txBody>
      </p:sp>
      <p:sp>
        <p:nvSpPr>
          <p:cNvPr id="50" name="TextBox 49"/>
          <p:cNvSpPr txBox="1"/>
          <p:nvPr/>
        </p:nvSpPr>
        <p:spPr>
          <a:xfrm>
            <a:off x="4731253" y="1691638"/>
            <a:ext cx="4110328" cy="923330"/>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D</a:t>
            </a:r>
            <a:r>
              <a:rPr lang="en-GB" dirty="0" smtClean="0">
                <a:solidFill>
                  <a:schemeClr val="bg1"/>
                </a:solidFill>
                <a:latin typeface="Arial" panose="020B0604020202020204" pitchFamily="34" charset="0"/>
                <a:cs typeface="Arial" panose="020B0604020202020204" pitchFamily="34" charset="0"/>
              </a:rPr>
              <a:t>edication </a:t>
            </a:r>
            <a:r>
              <a:rPr lang="en-GB" dirty="0">
                <a:solidFill>
                  <a:schemeClr val="bg1"/>
                </a:solidFill>
                <a:latin typeface="Arial" panose="020B0604020202020204" pitchFamily="34" charset="0"/>
                <a:cs typeface="Arial" panose="020B0604020202020204" pitchFamily="34" charset="0"/>
              </a:rPr>
              <a:t>to providing care and support but also understanding the responsibility you have as a worker</a:t>
            </a:r>
          </a:p>
        </p:txBody>
      </p:sp>
    </p:spTree>
    <p:extLst>
      <p:ext uri="{BB962C8B-B14F-4D97-AF65-F5344CB8AC3E}">
        <p14:creationId xmlns:p14="http://schemas.microsoft.com/office/powerpoint/2010/main" val="1911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2" grpId="0" animBg="1"/>
      <p:bldP spid="13" grpId="0" animBg="1"/>
      <p:bldP spid="14" grpId="0" animBg="1"/>
      <p:bldP spid="15" grpId="0" animBg="1"/>
      <p:bldP spid="16" grpId="0" animBg="1"/>
      <p:bldP spid="17" grpId="0" animBg="1"/>
      <p:bldP spid="20" grpId="0"/>
      <p:bldP spid="22" grpId="0"/>
      <p:bldP spid="24" grpId="0"/>
      <p:bldP spid="27" grpId="0"/>
      <p:bldP spid="28" grpId="0"/>
      <p:bldP spid="32" grpId="0"/>
      <p:bldP spid="30" grpId="0"/>
      <p:bldP spid="31" grpId="0"/>
      <p:bldP spid="43" grpId="0" animBg="1"/>
      <p:bldP spid="44" grpId="0" animBg="1"/>
      <p:bldP spid="45" grpId="0"/>
      <p:bldP spid="46" grpId="0"/>
      <p:bldP spid="47" grpId="0" animBg="1"/>
      <p:bldP spid="48" grpId="0" animBg="1"/>
      <p:bldP spid="49"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 Centred Values</a:t>
            </a:r>
          </a:p>
        </p:txBody>
      </p:sp>
      <p:pic>
        <p:nvPicPr>
          <p:cNvPr id="4" name="Picture 3"/>
          <p:cNvPicPr>
            <a:picLocks/>
          </p:cNvPicPr>
          <p:nvPr/>
        </p:nvPicPr>
        <p:blipFill rotWithShape="1">
          <a:blip r:embed="rId3"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
        <p:nvSpPr>
          <p:cNvPr id="5" name="Rectangle 4"/>
          <p:cNvSpPr/>
          <p:nvPr/>
        </p:nvSpPr>
        <p:spPr>
          <a:xfrm>
            <a:off x="246455" y="1207712"/>
            <a:ext cx="8684894" cy="40927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smtClean="0">
                <a:solidFill>
                  <a:srgbClr val="002060"/>
                </a:solidFill>
                <a:latin typeface="Arial" panose="020B0604020202020204" pitchFamily="34" charset="0"/>
                <a:cs typeface="Arial" panose="020B0604020202020204" pitchFamily="34" charset="0"/>
              </a:rPr>
              <a:t>Individuality</a:t>
            </a:r>
            <a:endParaRPr lang="en-GB" sz="200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241257" y="1615387"/>
            <a:ext cx="8690092" cy="702512"/>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bg1"/>
              </a:buClr>
            </a:pPr>
            <a:r>
              <a:rPr lang="en-GB" dirty="0">
                <a:solidFill>
                  <a:prstClr val="white"/>
                </a:solidFill>
                <a:latin typeface="Arial" panose="020B0604020202020204" pitchFamily="34" charset="0"/>
                <a:cs typeface="Arial" panose="020B0604020202020204" pitchFamily="34" charset="0"/>
              </a:rPr>
              <a:t>Each person has their own identity, </a:t>
            </a:r>
            <a:r>
              <a:rPr lang="en-GB" dirty="0" smtClean="0">
                <a:solidFill>
                  <a:prstClr val="white"/>
                </a:solidFill>
                <a:latin typeface="Arial" panose="020B0604020202020204" pitchFamily="34" charset="0"/>
                <a:cs typeface="Arial" panose="020B0604020202020204" pitchFamily="34" charset="0"/>
              </a:rPr>
              <a:t>needs, wishes</a:t>
            </a:r>
            <a:r>
              <a:rPr lang="en-GB" dirty="0">
                <a:solidFill>
                  <a:prstClr val="white"/>
                </a:solidFill>
                <a:latin typeface="Arial" panose="020B0604020202020204" pitchFamily="34" charset="0"/>
                <a:cs typeface="Arial" panose="020B0604020202020204" pitchFamily="34" charset="0"/>
              </a:rPr>
              <a:t>, choices, beliefs and values. ‘</a:t>
            </a:r>
            <a:r>
              <a:rPr lang="en-GB" dirty="0" smtClean="0">
                <a:solidFill>
                  <a:prstClr val="white"/>
                </a:solidFill>
                <a:latin typeface="Arial" panose="020B0604020202020204" pitchFamily="34" charset="0"/>
                <a:cs typeface="Arial" panose="020B0604020202020204" pitchFamily="34" charset="0"/>
              </a:rPr>
              <a:t>One size </a:t>
            </a:r>
            <a:r>
              <a:rPr lang="en-GB" dirty="0">
                <a:solidFill>
                  <a:prstClr val="white"/>
                </a:solidFill>
                <a:latin typeface="Arial" panose="020B0604020202020204" pitchFamily="34" charset="0"/>
                <a:cs typeface="Arial" panose="020B0604020202020204" pitchFamily="34" charset="0"/>
              </a:rPr>
              <a:t>fits all’ does not work when it </a:t>
            </a:r>
            <a:r>
              <a:rPr lang="en-GB" dirty="0" smtClean="0">
                <a:solidFill>
                  <a:prstClr val="white"/>
                </a:solidFill>
                <a:latin typeface="Arial" panose="020B0604020202020204" pitchFamily="34" charset="0"/>
                <a:cs typeface="Arial" panose="020B0604020202020204" pitchFamily="34" charset="0"/>
              </a:rPr>
              <a:t>comes to </a:t>
            </a:r>
            <a:r>
              <a:rPr lang="en-GB" dirty="0">
                <a:solidFill>
                  <a:prstClr val="white"/>
                </a:solidFill>
                <a:latin typeface="Arial" panose="020B0604020202020204" pitchFamily="34" charset="0"/>
                <a:cs typeface="Arial" panose="020B0604020202020204" pitchFamily="34" charset="0"/>
              </a:rPr>
              <a:t>providing care and </a:t>
            </a:r>
            <a:r>
              <a:rPr lang="en-GB" dirty="0" smtClean="0">
                <a:solidFill>
                  <a:prstClr val="white"/>
                </a:solidFill>
                <a:latin typeface="Arial" panose="020B0604020202020204" pitchFamily="34" charset="0"/>
                <a:cs typeface="Arial" panose="020B0604020202020204" pitchFamily="34" charset="0"/>
              </a:rPr>
              <a:t>support</a:t>
            </a:r>
            <a:endParaRPr lang="en-GB"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241257" y="2378325"/>
            <a:ext cx="8684894" cy="40927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rgbClr val="002060"/>
                </a:solidFill>
                <a:latin typeface="Arial" panose="020B0604020202020204" pitchFamily="34" charset="0"/>
                <a:cs typeface="Arial" panose="020B0604020202020204" pitchFamily="34" charset="0"/>
              </a:rPr>
              <a:t>Choice</a:t>
            </a:r>
          </a:p>
        </p:txBody>
      </p:sp>
      <p:sp>
        <p:nvSpPr>
          <p:cNvPr id="8" name="Rectangle 7"/>
          <p:cNvSpPr/>
          <p:nvPr/>
        </p:nvSpPr>
        <p:spPr>
          <a:xfrm>
            <a:off x="236059" y="2786000"/>
            <a:ext cx="8690092" cy="566976"/>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bg1"/>
              </a:buClr>
            </a:pPr>
            <a:r>
              <a:rPr lang="en-GB" dirty="0">
                <a:solidFill>
                  <a:prstClr val="white"/>
                </a:solidFill>
                <a:latin typeface="Arial" panose="020B0604020202020204" pitchFamily="34" charset="0"/>
                <a:cs typeface="Arial" panose="020B0604020202020204" pitchFamily="34" charset="0"/>
              </a:rPr>
              <a:t>Each individual should be supported </a:t>
            </a:r>
            <a:r>
              <a:rPr lang="en-GB" dirty="0" smtClean="0">
                <a:solidFill>
                  <a:prstClr val="white"/>
                </a:solidFill>
                <a:latin typeface="Arial" panose="020B0604020202020204" pitchFamily="34" charset="0"/>
                <a:cs typeface="Arial" panose="020B0604020202020204" pitchFamily="34" charset="0"/>
              </a:rPr>
              <a:t>to make </a:t>
            </a:r>
            <a:r>
              <a:rPr lang="en-GB" dirty="0">
                <a:solidFill>
                  <a:prstClr val="white"/>
                </a:solidFill>
                <a:latin typeface="Arial" panose="020B0604020202020204" pitchFamily="34" charset="0"/>
                <a:cs typeface="Arial" panose="020B0604020202020204" pitchFamily="34" charset="0"/>
              </a:rPr>
              <a:t>choices about their care and </a:t>
            </a:r>
            <a:r>
              <a:rPr lang="en-GB" dirty="0" smtClean="0">
                <a:solidFill>
                  <a:prstClr val="white"/>
                </a:solidFill>
                <a:latin typeface="Arial" panose="020B0604020202020204" pitchFamily="34" charset="0"/>
                <a:cs typeface="Arial" panose="020B0604020202020204" pitchFamily="34" charset="0"/>
              </a:rPr>
              <a:t>support</a:t>
            </a:r>
            <a:endParaRPr lang="en-GB"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236059" y="3405527"/>
            <a:ext cx="8684894" cy="40927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rgbClr val="002060"/>
                </a:solidFill>
                <a:latin typeface="Arial" panose="020B0604020202020204" pitchFamily="34" charset="0"/>
                <a:cs typeface="Arial" panose="020B0604020202020204" pitchFamily="34" charset="0"/>
              </a:rPr>
              <a:t>Rights</a:t>
            </a:r>
          </a:p>
        </p:txBody>
      </p:sp>
      <p:sp>
        <p:nvSpPr>
          <p:cNvPr id="10" name="Rectangle 9"/>
          <p:cNvSpPr/>
          <p:nvPr/>
        </p:nvSpPr>
        <p:spPr>
          <a:xfrm>
            <a:off x="230861" y="3813201"/>
            <a:ext cx="8690092" cy="69817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bg1"/>
              </a:buClr>
            </a:pPr>
            <a:r>
              <a:rPr lang="en-GB" dirty="0">
                <a:solidFill>
                  <a:prstClr val="white"/>
                </a:solidFill>
                <a:latin typeface="Arial" panose="020B0604020202020204" pitchFamily="34" charset="0"/>
                <a:cs typeface="Arial" panose="020B0604020202020204" pitchFamily="34" charset="0"/>
              </a:rPr>
              <a:t>You should make sure an individual’s rights are respected, not only by yourself but by other people involved in their </a:t>
            </a:r>
            <a:r>
              <a:rPr lang="en-GB" dirty="0" smtClean="0">
                <a:solidFill>
                  <a:prstClr val="white"/>
                </a:solidFill>
                <a:latin typeface="Arial" panose="020B0604020202020204" pitchFamily="34" charset="0"/>
                <a:cs typeface="Arial" panose="020B0604020202020204" pitchFamily="34" charset="0"/>
              </a:rPr>
              <a:t>care.</a:t>
            </a:r>
            <a:endParaRPr lang="en-GB" dirty="0">
              <a:solidFill>
                <a:prstClr val="white"/>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t="18692" b="51506"/>
          <a:stretch/>
        </p:blipFill>
        <p:spPr>
          <a:xfrm>
            <a:off x="236059" y="4579774"/>
            <a:ext cx="8684894" cy="1725492"/>
          </a:xfrm>
          <a:prstGeom prst="rect">
            <a:avLst/>
          </a:prstGeom>
        </p:spPr>
      </p:pic>
    </p:spTree>
    <p:extLst>
      <p:ext uri="{BB962C8B-B14F-4D97-AF65-F5344CB8AC3E}">
        <p14:creationId xmlns:p14="http://schemas.microsoft.com/office/powerpoint/2010/main" val="262495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 Centred Values</a:t>
            </a:r>
            <a:endParaRPr lang="en-GB" dirty="0"/>
          </a:p>
        </p:txBody>
      </p:sp>
      <p:pic>
        <p:nvPicPr>
          <p:cNvPr id="4" name="Picture 3"/>
          <p:cNvPicPr>
            <a:picLocks/>
          </p:cNvPicPr>
          <p:nvPr/>
        </p:nvPicPr>
        <p:blipFill rotWithShape="1">
          <a:blip r:embed="rId3"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
        <p:nvSpPr>
          <p:cNvPr id="5" name="Rectangle 4"/>
          <p:cNvSpPr/>
          <p:nvPr/>
        </p:nvSpPr>
        <p:spPr>
          <a:xfrm>
            <a:off x="246455" y="1207712"/>
            <a:ext cx="8684894" cy="40927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smtClean="0">
                <a:solidFill>
                  <a:srgbClr val="002060"/>
                </a:solidFill>
                <a:latin typeface="Arial" panose="020B0604020202020204" pitchFamily="34" charset="0"/>
                <a:cs typeface="Arial" panose="020B0604020202020204" pitchFamily="34" charset="0"/>
              </a:rPr>
              <a:t>Privacy</a:t>
            </a:r>
            <a:endParaRPr lang="en-GB" sz="200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241257" y="1615387"/>
            <a:ext cx="8690092" cy="702512"/>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bg1"/>
              </a:buClr>
            </a:pPr>
            <a:r>
              <a:rPr lang="en-GB" dirty="0">
                <a:solidFill>
                  <a:prstClr val="white"/>
                </a:solidFill>
                <a:latin typeface="Arial" panose="020B0604020202020204" pitchFamily="34" charset="0"/>
                <a:cs typeface="Arial" panose="020B0604020202020204" pitchFamily="34" charset="0"/>
              </a:rPr>
              <a:t>Everyone has a right to private space and time when they need it. Privacy includes the individual’s private information</a:t>
            </a:r>
          </a:p>
        </p:txBody>
      </p:sp>
      <p:sp>
        <p:nvSpPr>
          <p:cNvPr id="7" name="Rectangle 6"/>
          <p:cNvSpPr/>
          <p:nvPr/>
        </p:nvSpPr>
        <p:spPr>
          <a:xfrm>
            <a:off x="241257" y="2419269"/>
            <a:ext cx="8684894" cy="40927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smtClean="0">
                <a:solidFill>
                  <a:srgbClr val="002060"/>
                </a:solidFill>
                <a:latin typeface="Arial" panose="020B0604020202020204" pitchFamily="34" charset="0"/>
                <a:cs typeface="Arial" panose="020B0604020202020204" pitchFamily="34" charset="0"/>
              </a:rPr>
              <a:t>Dignity</a:t>
            </a:r>
            <a:endParaRPr lang="en-GB" sz="2000" b="1"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236059" y="2826944"/>
            <a:ext cx="8690092" cy="80336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bg1"/>
              </a:buClr>
            </a:pPr>
            <a:r>
              <a:rPr lang="en-GB" dirty="0">
                <a:solidFill>
                  <a:prstClr val="white"/>
                </a:solidFill>
                <a:latin typeface="Arial" panose="020B0604020202020204" pitchFamily="34" charset="0"/>
                <a:cs typeface="Arial" panose="020B0604020202020204" pitchFamily="34" charset="0"/>
              </a:rPr>
              <a:t>Treating an individual in a dignified way shows respect, values their individuality and their ethical and moral beliefs. Do not make assumptions about their needs.</a:t>
            </a:r>
          </a:p>
        </p:txBody>
      </p:sp>
      <p:sp>
        <p:nvSpPr>
          <p:cNvPr id="9" name="Rectangle 8"/>
          <p:cNvSpPr/>
          <p:nvPr/>
        </p:nvSpPr>
        <p:spPr>
          <a:xfrm>
            <a:off x="236059" y="3733079"/>
            <a:ext cx="8684894" cy="40927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rgbClr val="002060"/>
                </a:solidFill>
                <a:latin typeface="Arial" panose="020B0604020202020204" pitchFamily="34" charset="0"/>
                <a:cs typeface="Arial" panose="020B0604020202020204" pitchFamily="34" charset="0"/>
              </a:rPr>
              <a:t>Respect</a:t>
            </a:r>
          </a:p>
        </p:txBody>
      </p:sp>
      <p:sp>
        <p:nvSpPr>
          <p:cNvPr id="10" name="Rectangle 9"/>
          <p:cNvSpPr/>
          <p:nvPr/>
        </p:nvSpPr>
        <p:spPr>
          <a:xfrm>
            <a:off x="230861" y="4140753"/>
            <a:ext cx="8690092" cy="936206"/>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bg1"/>
              </a:buClr>
            </a:pPr>
            <a:r>
              <a:rPr lang="en-GB" dirty="0">
                <a:solidFill>
                  <a:prstClr val="white"/>
                </a:solidFill>
                <a:latin typeface="Arial" panose="020B0604020202020204" pitchFamily="34" charset="0"/>
                <a:cs typeface="Arial" panose="020B0604020202020204" pitchFamily="34" charset="0"/>
              </a:rPr>
              <a:t>Believing and showing that an individual has importance as an individual. It involves recognising that they have their own opinions and feelings even if you do not agree with them.</a:t>
            </a:r>
          </a:p>
        </p:txBody>
      </p:sp>
      <p:sp>
        <p:nvSpPr>
          <p:cNvPr id="11" name="Rectangle 10"/>
          <p:cNvSpPr/>
          <p:nvPr/>
        </p:nvSpPr>
        <p:spPr>
          <a:xfrm>
            <a:off x="230861" y="5168283"/>
            <a:ext cx="8684894" cy="40927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smtClean="0">
                <a:solidFill>
                  <a:srgbClr val="002060"/>
                </a:solidFill>
                <a:latin typeface="Arial" panose="020B0604020202020204" pitchFamily="34" charset="0"/>
                <a:cs typeface="Arial" panose="020B0604020202020204" pitchFamily="34" charset="0"/>
              </a:rPr>
              <a:t>Partnership</a:t>
            </a:r>
            <a:endParaRPr lang="en-GB" sz="2000" b="1" dirty="0">
              <a:solidFill>
                <a:srgbClr val="002060"/>
              </a:solidFill>
              <a:latin typeface="Arial" panose="020B0604020202020204" pitchFamily="34" charset="0"/>
              <a:cs typeface="Arial" panose="020B0604020202020204" pitchFamily="34" charset="0"/>
            </a:endParaRPr>
          </a:p>
        </p:txBody>
      </p:sp>
      <p:sp>
        <p:nvSpPr>
          <p:cNvPr id="13" name="Rectangle 12"/>
          <p:cNvSpPr/>
          <p:nvPr/>
        </p:nvSpPr>
        <p:spPr>
          <a:xfrm>
            <a:off x="225663" y="5575957"/>
            <a:ext cx="8690092" cy="72930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bg1"/>
              </a:buClr>
            </a:pPr>
            <a:r>
              <a:rPr lang="en-GB" dirty="0">
                <a:solidFill>
                  <a:prstClr val="white"/>
                </a:solidFill>
                <a:latin typeface="Arial" panose="020B0604020202020204" pitchFamily="34" charset="0"/>
                <a:cs typeface="Arial" panose="020B0604020202020204" pitchFamily="34" charset="0"/>
              </a:rPr>
              <a:t>Working with the individual, their family and other workers. Successful partnership relies on communication and trust; valuing and respecting what others have to say.</a:t>
            </a:r>
          </a:p>
        </p:txBody>
      </p:sp>
    </p:spTree>
    <p:extLst>
      <p:ext uri="{BB962C8B-B14F-4D97-AF65-F5344CB8AC3E}">
        <p14:creationId xmlns:p14="http://schemas.microsoft.com/office/powerpoint/2010/main" val="304321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in a person centred way</a:t>
            </a:r>
          </a:p>
        </p:txBody>
      </p:sp>
      <p:sp>
        <p:nvSpPr>
          <p:cNvPr id="3" name="Content Placeholder 2"/>
          <p:cNvSpPr>
            <a:spLocks noGrp="1"/>
          </p:cNvSpPr>
          <p:nvPr>
            <p:ph idx="1"/>
          </p:nvPr>
        </p:nvSpPr>
        <p:spPr>
          <a:xfrm>
            <a:off x="255325" y="1156897"/>
            <a:ext cx="4071015" cy="1477121"/>
          </a:xfrm>
        </p:spPr>
        <p:txBody>
          <a:bodyPr/>
          <a:lstStyle/>
          <a:p>
            <a:pPr marL="0" indent="0">
              <a:buNone/>
            </a:pPr>
            <a:r>
              <a:rPr lang="en-GB" dirty="0"/>
              <a:t>Person centred working puts the individual at the centre of their care and support. It has four key principles:</a:t>
            </a:r>
          </a:p>
          <a:p>
            <a:endParaRPr lang="en-GB"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20350" r="15658" b="34819"/>
          <a:stretch/>
        </p:blipFill>
        <p:spPr>
          <a:xfrm>
            <a:off x="4809127" y="1244007"/>
            <a:ext cx="4089213" cy="1449043"/>
          </a:xfrm>
          <a:prstGeom prst="rect">
            <a:avLst/>
          </a:prstGeom>
        </p:spPr>
      </p:pic>
      <p:sp>
        <p:nvSpPr>
          <p:cNvPr id="5" name="Rectangle 4"/>
          <p:cNvSpPr/>
          <p:nvPr/>
        </p:nvSpPr>
        <p:spPr>
          <a:xfrm>
            <a:off x="255326" y="2740970"/>
            <a:ext cx="540470" cy="8694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smtClean="0">
                <a:solidFill>
                  <a:srgbClr val="002060"/>
                </a:solidFill>
                <a:latin typeface="Arial" panose="020B0604020202020204" pitchFamily="34" charset="0"/>
                <a:cs typeface="Arial" panose="020B0604020202020204" pitchFamily="34" charset="0"/>
              </a:rPr>
              <a:t>1</a:t>
            </a:r>
            <a:endParaRPr lang="en-GB" sz="300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795796" y="2740970"/>
            <a:ext cx="8102544" cy="86949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200" dirty="0">
                <a:latin typeface="Arial" panose="020B0604020202020204" pitchFamily="34" charset="0"/>
                <a:cs typeface="Arial" panose="020B0604020202020204" pitchFamily="34" charset="0"/>
              </a:rPr>
              <a:t>The belief that an individual can plan for themselves</a:t>
            </a:r>
            <a:endParaRPr lang="en-GB" sz="2200"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255326" y="3646941"/>
            <a:ext cx="540470" cy="8694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a:solidFill>
                  <a:srgbClr val="002060"/>
                </a:solidFill>
                <a:latin typeface="Arial" panose="020B0604020202020204" pitchFamily="34" charset="0"/>
                <a:cs typeface="Arial" panose="020B0604020202020204" pitchFamily="34" charset="0"/>
              </a:rPr>
              <a:t>2</a:t>
            </a:r>
          </a:p>
        </p:txBody>
      </p:sp>
      <p:sp>
        <p:nvSpPr>
          <p:cNvPr id="8" name="Rectangle 7"/>
          <p:cNvSpPr/>
          <p:nvPr/>
        </p:nvSpPr>
        <p:spPr>
          <a:xfrm>
            <a:off x="795796" y="3646942"/>
            <a:ext cx="8102544" cy="86949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200" dirty="0">
                <a:latin typeface="Arial" panose="020B0604020202020204" pitchFamily="34" charset="0"/>
                <a:cs typeface="Arial" panose="020B0604020202020204" pitchFamily="34" charset="0"/>
              </a:rPr>
              <a:t>The care plan is written in the first person to make clear that it is the individual who owns it</a:t>
            </a:r>
            <a:endParaRPr lang="en-GB" sz="2200"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255326" y="4555397"/>
            <a:ext cx="540470" cy="8694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smtClean="0">
                <a:solidFill>
                  <a:srgbClr val="002060"/>
                </a:solidFill>
                <a:latin typeface="Arial" panose="020B0604020202020204" pitchFamily="34" charset="0"/>
                <a:cs typeface="Arial" panose="020B0604020202020204" pitchFamily="34" charset="0"/>
              </a:rPr>
              <a:t>3</a:t>
            </a:r>
            <a:endParaRPr lang="en-GB" sz="300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795796" y="4555398"/>
            <a:ext cx="8102544" cy="86949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200" dirty="0">
                <a:latin typeface="Arial" panose="020B0604020202020204" pitchFamily="34" charset="0"/>
                <a:cs typeface="Arial" panose="020B0604020202020204" pitchFamily="34" charset="0"/>
              </a:rPr>
              <a:t>The individual has as much control as possible over the choices they can make</a:t>
            </a:r>
          </a:p>
        </p:txBody>
      </p:sp>
      <p:sp>
        <p:nvSpPr>
          <p:cNvPr id="11" name="Rectangle 10"/>
          <p:cNvSpPr/>
          <p:nvPr/>
        </p:nvSpPr>
        <p:spPr>
          <a:xfrm>
            <a:off x="255325" y="5460326"/>
            <a:ext cx="540470" cy="8694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smtClean="0">
                <a:solidFill>
                  <a:srgbClr val="002060"/>
                </a:solidFill>
                <a:latin typeface="Arial" panose="020B0604020202020204" pitchFamily="34" charset="0"/>
                <a:cs typeface="Arial" panose="020B0604020202020204" pitchFamily="34" charset="0"/>
              </a:rPr>
              <a:t>4</a:t>
            </a:r>
            <a:endParaRPr lang="en-GB" sz="3000" b="1" dirty="0">
              <a:solidFill>
                <a:srgbClr val="002060"/>
              </a:solidFill>
              <a:latin typeface="Arial" panose="020B0604020202020204" pitchFamily="34" charset="0"/>
              <a:cs typeface="Arial" panose="020B0604020202020204" pitchFamily="34" charset="0"/>
            </a:endParaRPr>
          </a:p>
        </p:txBody>
      </p:sp>
      <p:sp>
        <p:nvSpPr>
          <p:cNvPr id="12" name="Rectangle 11"/>
          <p:cNvSpPr/>
          <p:nvPr/>
        </p:nvSpPr>
        <p:spPr>
          <a:xfrm>
            <a:off x="795795" y="5460327"/>
            <a:ext cx="8102544" cy="86949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200" dirty="0">
                <a:latin typeface="Arial" panose="020B0604020202020204" pitchFamily="34" charset="0"/>
                <a:cs typeface="Arial" panose="020B0604020202020204" pitchFamily="34" charset="0"/>
              </a:rPr>
              <a:t>The plan is there to make the individual’s life better, not to fit them into an existing </a:t>
            </a:r>
            <a:r>
              <a:rPr lang="en-GB" sz="2200" dirty="0" smtClean="0">
                <a:latin typeface="Arial" panose="020B0604020202020204" pitchFamily="34" charset="0"/>
                <a:cs typeface="Arial" panose="020B0604020202020204" pitchFamily="34" charset="0"/>
              </a:rPr>
              <a:t>service.</a:t>
            </a:r>
            <a:endParaRPr lang="en-GB" sz="2200" dirty="0">
              <a:latin typeface="Arial" panose="020B0604020202020204" pitchFamily="34" charset="0"/>
              <a:cs typeface="Arial" panose="020B0604020202020204" pitchFamily="34" charset="0"/>
            </a:endParaRPr>
          </a:p>
        </p:txBody>
      </p:sp>
      <p:pic>
        <p:nvPicPr>
          <p:cNvPr id="13" name="Picture 12"/>
          <p:cNvPicPr>
            <a:picLocks/>
          </p:cNvPicPr>
          <p:nvPr/>
        </p:nvPicPr>
        <p:blipFill rotWithShape="1">
          <a:blip r:embed="rId4"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Tree>
    <p:extLst>
      <p:ext uri="{BB962C8B-B14F-4D97-AF65-F5344CB8AC3E}">
        <p14:creationId xmlns:p14="http://schemas.microsoft.com/office/powerpoint/2010/main" val="62283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5" y="87202"/>
            <a:ext cx="8627418" cy="920234"/>
          </a:xfrm>
        </p:spPr>
        <p:txBody>
          <a:bodyPr>
            <a:normAutofit/>
          </a:bodyPr>
          <a:lstStyle/>
          <a:p>
            <a:r>
              <a:rPr lang="en-GB" dirty="0"/>
              <a:t>Life history, preferences, wishes and needs</a:t>
            </a:r>
          </a:p>
        </p:txBody>
      </p:sp>
      <p:sp>
        <p:nvSpPr>
          <p:cNvPr id="3" name="Content Placeholder 2"/>
          <p:cNvSpPr>
            <a:spLocks noGrp="1"/>
          </p:cNvSpPr>
          <p:nvPr>
            <p:ph idx="1"/>
          </p:nvPr>
        </p:nvSpPr>
        <p:spPr>
          <a:xfrm>
            <a:off x="255325" y="1261299"/>
            <a:ext cx="8627418" cy="1208770"/>
          </a:xfrm>
        </p:spPr>
        <p:txBody>
          <a:bodyPr/>
          <a:lstStyle/>
          <a:p>
            <a:pPr marL="0" indent="0">
              <a:buNone/>
            </a:pPr>
            <a:r>
              <a:rPr lang="en-GB" dirty="0"/>
              <a:t>Taking time to find out about an individual’s personal </a:t>
            </a:r>
            <a:r>
              <a:rPr lang="en-GB" dirty="0" smtClean="0"/>
              <a:t>history </a:t>
            </a:r>
            <a:r>
              <a:rPr lang="en-GB" dirty="0"/>
              <a:t>can help you to understand their likes and dislikes. </a:t>
            </a:r>
          </a:p>
          <a:p>
            <a:pPr marL="0" indent="0">
              <a:buNone/>
            </a:pPr>
            <a:r>
              <a:rPr lang="en-GB" dirty="0"/>
              <a:t>This will help to put an </a:t>
            </a:r>
            <a:r>
              <a:rPr lang="en-GB" dirty="0" smtClean="0"/>
              <a:t>effective </a:t>
            </a:r>
            <a:r>
              <a:rPr lang="en-GB" dirty="0"/>
              <a:t>c</a:t>
            </a:r>
            <a:r>
              <a:rPr lang="en-GB" dirty="0" smtClean="0"/>
              <a:t>are plan </a:t>
            </a:r>
            <a:r>
              <a:rPr lang="en-GB" dirty="0"/>
              <a:t>together.</a:t>
            </a:r>
          </a:p>
          <a:p>
            <a:endParaRPr lang="en-GB" dirty="0"/>
          </a:p>
        </p:txBody>
      </p:sp>
      <p:grpSp>
        <p:nvGrpSpPr>
          <p:cNvPr id="4" name="Group 3"/>
          <p:cNvGrpSpPr/>
          <p:nvPr/>
        </p:nvGrpSpPr>
        <p:grpSpPr>
          <a:xfrm>
            <a:off x="194139" y="2340893"/>
            <a:ext cx="9120437" cy="1228833"/>
            <a:chOff x="194945" y="5019218"/>
            <a:chExt cx="9120437" cy="1228833"/>
          </a:xfrm>
        </p:grpSpPr>
        <p:sp>
          <p:nvSpPr>
            <p:cNvPr id="5" name="Rectangle 4"/>
            <p:cNvSpPr/>
            <p:nvPr/>
          </p:nvSpPr>
          <p:spPr>
            <a:xfrm>
              <a:off x="252353" y="5237415"/>
              <a:ext cx="8639293" cy="101063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945" y="5019218"/>
              <a:ext cx="957771" cy="498289"/>
            </a:xfrm>
            <a:prstGeom prst="rect">
              <a:avLst/>
            </a:prstGeom>
          </p:spPr>
        </p:pic>
        <p:sp>
          <p:nvSpPr>
            <p:cNvPr id="7" name="TextBox 6"/>
            <p:cNvSpPr txBox="1"/>
            <p:nvPr/>
          </p:nvSpPr>
          <p:spPr>
            <a:xfrm>
              <a:off x="303648" y="5432443"/>
              <a:ext cx="9011734" cy="800219"/>
            </a:xfrm>
            <a:prstGeom prst="rect">
              <a:avLst/>
            </a:prstGeom>
            <a:noFill/>
          </p:spPr>
          <p:txBody>
            <a:bodyPr wrap="square" rtlCol="0">
              <a:spAutoFit/>
            </a:bodyPr>
            <a:lstStyle/>
            <a:p>
              <a:r>
                <a:rPr lang="en-GB" sz="1600" b="1" dirty="0" smtClean="0">
                  <a:solidFill>
                    <a:srgbClr val="0066CC"/>
                  </a:solidFill>
                  <a:latin typeface="Arial" panose="020B0604020202020204" pitchFamily="34" charset="0"/>
                  <a:cs typeface="Arial" panose="020B0604020202020204" pitchFamily="34" charset="0"/>
                </a:rPr>
                <a:t>Care plan</a:t>
              </a:r>
              <a:endParaRPr lang="en-GB" sz="1600" b="1" dirty="0">
                <a:solidFill>
                  <a:srgbClr val="0066CC"/>
                </a:solidFill>
                <a:latin typeface="Arial" panose="020B0604020202020204" pitchFamily="34" charset="0"/>
                <a:cs typeface="Arial" panose="020B0604020202020204" pitchFamily="34" charset="0"/>
              </a:endParaRPr>
            </a:p>
            <a:p>
              <a:r>
                <a:rPr lang="en-GB" sz="1500" dirty="0">
                  <a:latin typeface="Arial" panose="020B0604020202020204" pitchFamily="34" charset="0"/>
                  <a:cs typeface="Arial" panose="020B0604020202020204" pitchFamily="34" charset="0"/>
                </a:rPr>
                <a:t>A required document that sets out in detail the way daily care and support must be provided to an individual. Care plans may also be known as </a:t>
              </a:r>
              <a:r>
                <a:rPr lang="en-GB" sz="1500" dirty="0" smtClean="0">
                  <a:latin typeface="Arial" panose="020B0604020202020204" pitchFamily="34" charset="0"/>
                  <a:cs typeface="Arial" panose="020B0604020202020204" pitchFamily="34" charset="0"/>
                </a:rPr>
                <a:t>‘plans </a:t>
              </a:r>
              <a:r>
                <a:rPr lang="en-GB" sz="1500" dirty="0">
                  <a:latin typeface="Arial" panose="020B0604020202020204" pitchFamily="34" charset="0"/>
                  <a:cs typeface="Arial" panose="020B0604020202020204" pitchFamily="34" charset="0"/>
                </a:rPr>
                <a:t>of support’, ‘individual plans’, </a:t>
              </a:r>
              <a:r>
                <a:rPr lang="en-GB" sz="1500" dirty="0" smtClean="0">
                  <a:latin typeface="Arial" panose="020B0604020202020204" pitchFamily="34" charset="0"/>
                  <a:cs typeface="Arial" panose="020B0604020202020204" pitchFamily="34" charset="0"/>
                </a:rPr>
                <a:t>etc</a:t>
              </a:r>
              <a:r>
                <a:rPr lang="en-GB" sz="1500" dirty="0">
                  <a:latin typeface="Arial" panose="020B0604020202020204" pitchFamily="34" charset="0"/>
                  <a:cs typeface="Arial" panose="020B0604020202020204" pitchFamily="34" charset="0"/>
                </a:rPr>
                <a:t>.</a:t>
              </a:r>
            </a:p>
          </p:txBody>
        </p:sp>
      </p:gr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t="25825" b="29434"/>
          <a:stretch/>
        </p:blipFill>
        <p:spPr>
          <a:xfrm>
            <a:off x="251547" y="3751709"/>
            <a:ext cx="8599890" cy="2565071"/>
          </a:xfrm>
          <a:prstGeom prst="rect">
            <a:avLst/>
          </a:prstGeom>
        </p:spPr>
      </p:pic>
    </p:spTree>
    <p:extLst>
      <p:ext uri="{BB962C8B-B14F-4D97-AF65-F5344CB8AC3E}">
        <p14:creationId xmlns:p14="http://schemas.microsoft.com/office/powerpoint/2010/main" val="336552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Changing needs</a:t>
            </a:r>
          </a:p>
        </p:txBody>
      </p:sp>
      <p:sp>
        <p:nvSpPr>
          <p:cNvPr id="3" name="Content Placeholder 2"/>
          <p:cNvSpPr>
            <a:spLocks noGrp="1"/>
          </p:cNvSpPr>
          <p:nvPr>
            <p:ph idx="1"/>
          </p:nvPr>
        </p:nvSpPr>
        <p:spPr>
          <a:xfrm>
            <a:off x="4857007" y="1273173"/>
            <a:ext cx="4079293" cy="4528932"/>
          </a:xfrm>
        </p:spPr>
        <p:txBody>
          <a:bodyPr/>
          <a:lstStyle/>
          <a:p>
            <a:pPr marL="0" indent="0">
              <a:buNone/>
            </a:pPr>
            <a:r>
              <a:rPr lang="en-GB" dirty="0"/>
              <a:t>Care and support plans must be reviewed regularly to ensure that they are up to date and show the individual's current needs and preferences.</a:t>
            </a:r>
          </a:p>
          <a:p>
            <a:pPr marL="0" indent="0">
              <a:buNone/>
            </a:pPr>
            <a:endParaRPr lang="en-GB" dirty="0"/>
          </a:p>
          <a:p>
            <a:pPr marL="0" indent="0">
              <a:buNone/>
            </a:pPr>
            <a:r>
              <a:rPr lang="en-GB" dirty="0"/>
              <a:t>An </a:t>
            </a:r>
            <a:r>
              <a:rPr lang="en-GB" dirty="0" smtClean="0"/>
              <a:t>up-to-date </a:t>
            </a:r>
            <a:r>
              <a:rPr lang="en-GB" dirty="0"/>
              <a:t>care plan enables all workers to provide the best possible standard of person centred care.</a:t>
            </a:r>
          </a:p>
          <a:p>
            <a:endParaRPr lang="en-GB"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25454" r="14286"/>
          <a:stretch/>
        </p:blipFill>
        <p:spPr>
          <a:xfrm>
            <a:off x="255325" y="1273173"/>
            <a:ext cx="4340488" cy="4801978"/>
          </a:xfrm>
          <a:prstGeom prst="rect">
            <a:avLst/>
          </a:prstGeom>
        </p:spPr>
      </p:pic>
    </p:spTree>
    <p:extLst>
      <p:ext uri="{BB962C8B-B14F-4D97-AF65-F5344CB8AC3E}">
        <p14:creationId xmlns:p14="http://schemas.microsoft.com/office/powerpoint/2010/main" val="16157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5058</TotalTime>
  <Words>2707</Words>
  <Application>Microsoft Office PowerPoint</Application>
  <PresentationFormat>On-screen Show (4:3)</PresentationFormat>
  <Paragraphs>289</Paragraphs>
  <Slides>16</Slides>
  <Notes>15</Notes>
  <HiddenSlides>0</HiddenSlides>
  <MMClips>0</MMClips>
  <ScaleCrop>false</ScaleCrop>
  <HeadingPairs>
    <vt:vector size="4" baseType="variant">
      <vt:variant>
        <vt:lpstr>Theme</vt:lpstr>
      </vt:variant>
      <vt:variant>
        <vt:i4>29</vt:i4>
      </vt:variant>
      <vt:variant>
        <vt:lpstr>Slide Titles</vt:lpstr>
      </vt:variant>
      <vt:variant>
        <vt:i4>16</vt:i4>
      </vt:variant>
    </vt:vector>
  </HeadingPairs>
  <TitlesOfParts>
    <vt:vector size="45" baseType="lpstr">
      <vt:lpstr>Custom Design</vt:lpstr>
      <vt:lpstr>1_Custom Design</vt:lpstr>
      <vt:lpstr>Office Theme</vt:lpstr>
      <vt:lpstr>1_Office Theme</vt:lpstr>
      <vt:lpstr>2_Office Theme</vt:lpstr>
      <vt:lpstr>2_Custom Design</vt:lpstr>
      <vt:lpstr>3_Office Theme</vt:lpstr>
      <vt:lpstr>4_Office Theme</vt:lpstr>
      <vt:lpstr>3_Custom Design</vt:lpstr>
      <vt:lpstr>5_Office Theme</vt:lpstr>
      <vt:lpstr>6_Office Theme</vt:lpstr>
      <vt:lpstr>7_Office Theme</vt:lpstr>
      <vt:lpstr>4_Custom Design</vt:lpstr>
      <vt:lpstr>8_Office Theme</vt:lpstr>
      <vt:lpstr>9_Office Theme</vt:lpstr>
      <vt:lpstr>10_Office Theme</vt:lpstr>
      <vt:lpstr>5_Custom Design</vt:lpstr>
      <vt:lpstr>11_Office Theme</vt:lpstr>
      <vt:lpstr>12_Office Theme</vt:lpstr>
      <vt:lpstr>6_Custom Design</vt:lpstr>
      <vt:lpstr>13_Office Theme</vt:lpstr>
      <vt:lpstr>14_Office Theme</vt:lpstr>
      <vt:lpstr>15_Office Theme</vt:lpstr>
      <vt:lpstr>7_Custom Design</vt:lpstr>
      <vt:lpstr>16_Office Theme</vt:lpstr>
      <vt:lpstr>17_Office Theme</vt:lpstr>
      <vt:lpstr>8_Custom Design</vt:lpstr>
      <vt:lpstr>18_Office Theme</vt:lpstr>
      <vt:lpstr>19_Office Theme</vt:lpstr>
      <vt:lpstr>PowerPoint Presentation</vt:lpstr>
      <vt:lpstr>Learning outcomes</vt:lpstr>
      <vt:lpstr>Values in Health and Social  Care </vt:lpstr>
      <vt:lpstr>Values in Health and Social Care</vt:lpstr>
      <vt:lpstr>Person Centred Values</vt:lpstr>
      <vt:lpstr>Person Centred Values</vt:lpstr>
      <vt:lpstr>Working in a person centred way</vt:lpstr>
      <vt:lpstr>Life history, preferences, wishes and needs</vt:lpstr>
      <vt:lpstr>Changing needs</vt:lpstr>
      <vt:lpstr>Planning for the future</vt:lpstr>
      <vt:lpstr>Minimising discomfort and distress </vt:lpstr>
      <vt:lpstr>Supporting individuals to minimise pain or discomfort</vt:lpstr>
      <vt:lpstr>Maintaining identity and self-esteem</vt:lpstr>
      <vt:lpstr>Knowledge check</vt:lpstr>
      <vt:lpstr>Knowledge check</vt:lpstr>
      <vt:lpstr>Knowledge check</vt:lpstr>
    </vt:vector>
  </TitlesOfParts>
  <Company>Highfield.co.uk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Craven</dc:creator>
  <cp:lastModifiedBy>Ellen Dunwell</cp:lastModifiedBy>
  <cp:revision>528</cp:revision>
  <cp:lastPrinted>2015-04-02T14:54:04Z</cp:lastPrinted>
  <dcterms:created xsi:type="dcterms:W3CDTF">2015-01-20T17:14:44Z</dcterms:created>
  <dcterms:modified xsi:type="dcterms:W3CDTF">2015-06-16T14:59:20Z</dcterms:modified>
</cp:coreProperties>
</file>