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48" r:id="rId3"/>
    <p:sldMasterId id="2147483674" r:id="rId4"/>
    <p:sldMasterId id="2147483686" r:id="rId5"/>
    <p:sldMasterId id="2147483698" r:id="rId6"/>
    <p:sldMasterId id="2147483710" r:id="rId7"/>
    <p:sldMasterId id="2147483722" r:id="rId8"/>
    <p:sldMasterId id="2147483734" r:id="rId9"/>
    <p:sldMasterId id="2147483746" r:id="rId10"/>
    <p:sldMasterId id="2147483758" r:id="rId11"/>
    <p:sldMasterId id="2147483770" r:id="rId12"/>
    <p:sldMasterId id="2147483782" r:id="rId13"/>
    <p:sldMasterId id="2147483794" r:id="rId14"/>
    <p:sldMasterId id="2147483806" r:id="rId15"/>
    <p:sldMasterId id="2147483818" r:id="rId16"/>
    <p:sldMasterId id="2147483830" r:id="rId17"/>
    <p:sldMasterId id="2147483842" r:id="rId18"/>
    <p:sldMasterId id="2147483854" r:id="rId19"/>
    <p:sldMasterId id="2147483866" r:id="rId20"/>
    <p:sldMasterId id="2147483878" r:id="rId21"/>
    <p:sldMasterId id="2147483890" r:id="rId22"/>
    <p:sldMasterId id="2147483902" r:id="rId23"/>
    <p:sldMasterId id="2147483914" r:id="rId24"/>
    <p:sldMasterId id="2147483926" r:id="rId25"/>
    <p:sldMasterId id="2147483938" r:id="rId26"/>
    <p:sldMasterId id="2147483950" r:id="rId27"/>
    <p:sldMasterId id="2147483962" r:id="rId28"/>
    <p:sldMasterId id="2147483974" r:id="rId29"/>
  </p:sldMasterIdLst>
  <p:notesMasterIdLst>
    <p:notesMasterId r:id="rId42"/>
  </p:notesMasterIdLst>
  <p:sldIdLst>
    <p:sldId id="288" r:id="rId30"/>
    <p:sldId id="289" r:id="rId31"/>
    <p:sldId id="290" r:id="rId32"/>
    <p:sldId id="291" r:id="rId33"/>
    <p:sldId id="292" r:id="rId34"/>
    <p:sldId id="293" r:id="rId35"/>
    <p:sldId id="294" r:id="rId36"/>
    <p:sldId id="295" r:id="rId37"/>
    <p:sldId id="296" r:id="rId38"/>
    <p:sldId id="297" r:id="rId39"/>
    <p:sldId id="298" r:id="rId40"/>
    <p:sldId id="299" r:id="rId41"/>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PL" initials="R" lastIdx="369" clrIdx="0"/>
  <p:cmAuthor id="1" name="Rachel Craven" initials="R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ECA"/>
    <a:srgbClr val="0066CC"/>
    <a:srgbClr val="FF33CC"/>
    <a:srgbClr val="2154AC"/>
    <a:srgbClr val="0A1432"/>
    <a:srgbClr val="232132"/>
    <a:srgbClr val="3D62AD"/>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1295" autoAdjust="0"/>
  </p:normalViewPr>
  <p:slideViewPr>
    <p:cSldViewPr snapToGrid="0" snapToObjects="1">
      <p:cViewPr>
        <p:scale>
          <a:sx n="70" d="100"/>
          <a:sy n="70" d="100"/>
        </p:scale>
        <p:origin x="-1488" y="-186"/>
      </p:cViewPr>
      <p:guideLst>
        <p:guide orient="horz" pos="4319"/>
        <p:guide pos="2895"/>
      </p:guideLst>
    </p:cSldViewPr>
  </p:slideViewPr>
  <p:outlineViewPr>
    <p:cViewPr>
      <p:scale>
        <a:sx n="33" d="100"/>
        <a:sy n="33" d="100"/>
      </p:scale>
      <p:origin x="48" y="143442"/>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7" d="100"/>
          <a:sy n="67" d="100"/>
        </p:scale>
        <p:origin x="-3228" y="19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5.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Master" Target="slideMasters/slideMaster29.xml"/><Relationship Id="rId41"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2A7132CF-6D6C-4681-BEE0-5E48578B8E16}" type="datetimeFigureOut">
              <a:rPr lang="en-GB" smtClean="0"/>
              <a:t>16/06/2015</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CBD536BE-7111-426C-AF6B-9B05D67A5FD6}" type="slidenum">
              <a:rPr lang="en-GB" smtClean="0"/>
              <a:t>‹#›</a:t>
            </a:fld>
            <a:endParaRPr lang="en-GB"/>
          </a:p>
        </p:txBody>
      </p:sp>
    </p:spTree>
    <p:extLst>
      <p:ext uri="{BB962C8B-B14F-4D97-AF65-F5344CB8AC3E}">
        <p14:creationId xmlns:p14="http://schemas.microsoft.com/office/powerpoint/2010/main" val="2144220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Development areas</a:t>
            </a:r>
          </a:p>
          <a:p>
            <a:pPr marL="0" marR="0" indent="0" algn="l" defTabSz="914400" rtl="0" eaLnBrk="1" fontAlgn="auto" latinLnBrk="0" hangingPunct="1">
              <a:lnSpc>
                <a:spcPct val="100000"/>
              </a:lnSpc>
              <a:spcBef>
                <a:spcPts val="0"/>
              </a:spcBef>
              <a:spcAft>
                <a:spcPts val="0"/>
              </a:spcAft>
              <a:buClrTx/>
              <a:buSzTx/>
              <a:buFontTx/>
              <a:buNone/>
              <a:tabLst/>
              <a:defRPr/>
            </a:pPr>
            <a:r>
              <a:rPr lang="en-GB" u="sng" dirty="0" smtClean="0"/>
              <a:t>Knowledge</a:t>
            </a:r>
            <a:r>
              <a:rPr lang="en-GB" u="sng" baseline="0" dirty="0" smtClean="0"/>
              <a:t> and skills that must be developed for workers to carry out their role competently.</a:t>
            </a:r>
          </a:p>
          <a:p>
            <a:r>
              <a:rPr lang="en-GB" dirty="0" smtClean="0"/>
              <a:t>Examples</a:t>
            </a:r>
            <a:r>
              <a:rPr lang="en-GB" baseline="0" dirty="0" smtClean="0"/>
              <a:t> of reasons why t</a:t>
            </a:r>
            <a:r>
              <a:rPr lang="en-GB" dirty="0" smtClean="0"/>
              <a:t>hese could arise</a:t>
            </a:r>
            <a:r>
              <a:rPr lang="en-GB" baseline="0" dirty="0" smtClean="0"/>
              <a:t> include:</a:t>
            </a:r>
          </a:p>
          <a:p>
            <a:pPr marL="171450" indent="-171450">
              <a:buFont typeface="Arial" panose="020B0604020202020204" pitchFamily="34" charset="0"/>
              <a:buChar char="•"/>
            </a:pPr>
            <a:r>
              <a:rPr lang="en-GB" baseline="0" dirty="0" smtClean="0"/>
              <a:t>Changes in legislation</a:t>
            </a:r>
          </a:p>
          <a:p>
            <a:pPr marL="171450" indent="-171450">
              <a:buFont typeface="Arial" panose="020B0604020202020204" pitchFamily="34" charset="0"/>
              <a:buChar char="•"/>
            </a:pPr>
            <a:r>
              <a:rPr lang="en-GB" baseline="0" dirty="0" smtClean="0"/>
              <a:t>Changes to organisational policies or procedures</a:t>
            </a:r>
          </a:p>
          <a:p>
            <a:pPr marL="171450" indent="-171450">
              <a:buFont typeface="Arial" panose="020B0604020202020204" pitchFamily="34" charset="0"/>
              <a:buChar char="•"/>
            </a:pPr>
            <a:r>
              <a:rPr lang="en-GB" baseline="0" dirty="0" smtClean="0"/>
              <a:t>Changes in job role</a:t>
            </a:r>
          </a:p>
          <a:p>
            <a:pPr marL="171450" indent="-171450">
              <a:buFont typeface="Arial" panose="020B0604020202020204" pitchFamily="34" charset="0"/>
              <a:buChar char="•"/>
            </a:pPr>
            <a:r>
              <a:rPr lang="en-GB" baseline="0" dirty="0" smtClean="0"/>
              <a:t>Support needs of individuals they support.</a:t>
            </a:r>
          </a:p>
          <a:p>
            <a:pPr marL="0" indent="0">
              <a:buFont typeface="Arial" panose="020B0604020202020204" pitchFamily="34" charset="0"/>
              <a:buNone/>
            </a:pPr>
            <a:endParaRPr lang="en-GB"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smtClean="0"/>
              <a:t>Objectives - What you want to achieve</a:t>
            </a:r>
          </a:p>
          <a:p>
            <a:r>
              <a:rPr lang="en-GB" sz="1200" b="0" i="0" u="sng" strike="noStrike" kern="1200" baseline="0" dirty="0" smtClean="0">
                <a:solidFill>
                  <a:schemeClr val="tx1"/>
                </a:solidFill>
                <a:latin typeface="+mn-lt"/>
                <a:ea typeface="+mn-ea"/>
                <a:cs typeface="+mn-cs"/>
              </a:rPr>
              <a:t>Objectives should be - SMART</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Specific</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Measurable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Achievable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Relevant</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Time-based.</a:t>
            </a:r>
          </a:p>
          <a:p>
            <a:pPr marL="171450" indent="-171450">
              <a:buFont typeface="Arial" panose="020B0604020202020204" pitchFamily="34" charset="0"/>
              <a:buChar char="•"/>
            </a:pPr>
            <a:endParaRPr lang="en-GB"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smtClean="0"/>
              <a:t>How and when you will achieve</a:t>
            </a:r>
            <a:r>
              <a:rPr lang="en-GB" b="1" baseline="0" dirty="0" smtClean="0"/>
              <a:t> your objectives</a:t>
            </a:r>
            <a:endParaRPr lang="en-GB" b="1" dirty="0" smtClean="0"/>
          </a:p>
          <a:p>
            <a:pPr marL="0" indent="0">
              <a:buFont typeface="Arial" panose="020B0604020202020204" pitchFamily="34" charset="0"/>
              <a:buNone/>
            </a:pPr>
            <a:r>
              <a:rPr lang="en-GB" baseline="0" dirty="0" smtClean="0"/>
              <a:t>There are many different ways of developing knowledge and skills including:</a:t>
            </a:r>
          </a:p>
          <a:p>
            <a:pPr marL="171450" indent="-171450">
              <a:buFont typeface="Arial" panose="020B0604020202020204" pitchFamily="34" charset="0"/>
              <a:buChar char="•"/>
            </a:pPr>
            <a:r>
              <a:rPr lang="en-GB" baseline="0" dirty="0" smtClean="0"/>
              <a:t>Internal opportunities – training courses, mentoring and shadowing, guidance in supervision, team meetings</a:t>
            </a:r>
          </a:p>
          <a:p>
            <a:pPr marL="171450" indent="-171450">
              <a:buFont typeface="Arial" panose="020B0604020202020204" pitchFamily="34" charset="0"/>
              <a:buChar char="•"/>
            </a:pPr>
            <a:r>
              <a:rPr lang="en-GB" baseline="0" dirty="0" smtClean="0"/>
              <a:t>External opportunities – websites, online forums, social media, books, journals, training courses, online learning opportunities, speaking to workers in different roles.</a:t>
            </a:r>
          </a:p>
        </p:txBody>
      </p:sp>
      <p:sp>
        <p:nvSpPr>
          <p:cNvPr id="4" name="Slide Number Placeholder 3"/>
          <p:cNvSpPr>
            <a:spLocks noGrp="1"/>
          </p:cNvSpPr>
          <p:nvPr>
            <p:ph type="sldNum" sz="quarter" idx="10"/>
          </p:nvPr>
        </p:nvSpPr>
        <p:spPr/>
        <p:txBody>
          <a:bodyPr/>
          <a:lstStyle/>
          <a:p>
            <a:fld id="{CBD536BE-7111-426C-AF6B-9B05D67A5FD6}" type="slidenum">
              <a:rPr lang="en-GB" smtClean="0"/>
              <a:t>3</a:t>
            </a:fld>
            <a:endParaRPr lang="en-GB"/>
          </a:p>
        </p:txBody>
      </p:sp>
    </p:spTree>
    <p:extLst>
      <p:ext uri="{BB962C8B-B14F-4D97-AF65-F5344CB8AC3E}">
        <p14:creationId xmlns:p14="http://schemas.microsoft.com/office/powerpoint/2010/main" val="25137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QUESTION:</a:t>
            </a:r>
          </a:p>
          <a:p>
            <a:r>
              <a:rPr lang="en-GB" b="0" dirty="0" smtClean="0"/>
              <a:t>Ask</a:t>
            </a:r>
            <a:r>
              <a:rPr lang="en-GB" b="0" baseline="0" dirty="0" smtClean="0"/>
              <a:t> group question then to answer A,B,C or D</a:t>
            </a:r>
            <a:endParaRPr lang="en-GB" b="0" dirty="0" smtClean="0"/>
          </a:p>
          <a:p>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b="1" dirty="0" smtClean="0"/>
          </a:p>
          <a:p>
            <a:r>
              <a:rPr lang="en-GB" b="1" dirty="0" smtClean="0"/>
              <a:t>Feedback</a:t>
            </a:r>
          </a:p>
          <a:p>
            <a:endParaRPr lang="en-GB" dirty="0" smtClean="0"/>
          </a:p>
          <a:p>
            <a:r>
              <a:rPr lang="en-GB" dirty="0" smtClean="0"/>
              <a:t>A</a:t>
            </a:r>
            <a:r>
              <a:rPr lang="en-GB" baseline="0" dirty="0" smtClean="0"/>
              <a:t> – Agreeing a PDP is part of an ongoing process of learning and development to improve your skills and knowledge which may be informed by you reflecting on your own practice.</a:t>
            </a:r>
          </a:p>
          <a:p>
            <a:r>
              <a:rPr lang="en-GB" baseline="0" dirty="0" smtClean="0"/>
              <a:t>B – Feedback from others can be helpful in developing your skills and knowledge but it is not part of reflection on your own work.</a:t>
            </a:r>
          </a:p>
          <a:p>
            <a:r>
              <a:rPr lang="en-GB" baseline="0" dirty="0" smtClean="0"/>
              <a:t>C – Giving constructive feedback to others can help them to improve the ways in which they work but it is not part of reflecting on your own work.</a:t>
            </a:r>
          </a:p>
          <a:p>
            <a:r>
              <a:rPr lang="en-GB" baseline="0" dirty="0" smtClean="0"/>
              <a:t>D – Reflection is a form of learning and development in which workers think about what they have done in the past.  By thinking about how they could have done things differently to get a different result, they can learn from past experiences and improve the ways in which they work.</a:t>
            </a:r>
            <a:endParaRPr lang="en-GB" dirty="0" smtClean="0"/>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12</a:t>
            </a:fld>
            <a:endParaRPr lang="en-GB"/>
          </a:p>
        </p:txBody>
      </p:sp>
    </p:spTree>
    <p:extLst>
      <p:ext uri="{BB962C8B-B14F-4D97-AF65-F5344CB8AC3E}">
        <p14:creationId xmlns:p14="http://schemas.microsoft.com/office/powerpoint/2010/main" val="79330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Skills</a:t>
            </a:r>
            <a:r>
              <a:rPr lang="en-GB" baseline="0" dirty="0" smtClean="0"/>
              <a:t> and knowledge required for a role will be set out in:</a:t>
            </a:r>
          </a:p>
          <a:p>
            <a:pPr marL="171450" indent="-171450">
              <a:buFont typeface="Arial" panose="020B0604020202020204" pitchFamily="34" charset="0"/>
              <a:buChar char="•"/>
            </a:pPr>
            <a:r>
              <a:rPr lang="en-GB" baseline="0" dirty="0" smtClean="0"/>
              <a:t>The relevant standards for the role </a:t>
            </a:r>
          </a:p>
          <a:p>
            <a:pPr marL="171450" indent="-171450">
              <a:buFont typeface="Arial" panose="020B0604020202020204" pitchFamily="34" charset="0"/>
              <a:buChar char="•"/>
            </a:pPr>
            <a:r>
              <a:rPr lang="en-GB" baseline="0" dirty="0" smtClean="0"/>
              <a:t>The worker’s job description.</a:t>
            </a:r>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r>
              <a:rPr lang="en-GB" baseline="0" dirty="0" smtClean="0"/>
              <a:t>A PDP is important to:</a:t>
            </a:r>
          </a:p>
          <a:p>
            <a:pPr marL="171450" indent="-171450">
              <a:buFont typeface="Arial" panose="020B0604020202020204" pitchFamily="34" charset="0"/>
              <a:buChar char="•"/>
            </a:pPr>
            <a:r>
              <a:rPr lang="en-GB" baseline="0" dirty="0" smtClean="0"/>
              <a:t>Ensure that a worker’s skills, knowledge and understanding meet the requirements of their role</a:t>
            </a:r>
          </a:p>
          <a:p>
            <a:pPr marL="171450" indent="-171450">
              <a:buFont typeface="Arial" panose="020B0604020202020204" pitchFamily="34" charset="0"/>
              <a:buChar char="•"/>
            </a:pPr>
            <a:r>
              <a:rPr lang="en-GB" baseline="0" dirty="0" smtClean="0"/>
              <a:t>Develop the worker’s skills and help their career progression.</a:t>
            </a:r>
          </a:p>
        </p:txBody>
      </p:sp>
      <p:sp>
        <p:nvSpPr>
          <p:cNvPr id="4" name="Slide Number Placeholder 3"/>
          <p:cNvSpPr>
            <a:spLocks noGrp="1"/>
          </p:cNvSpPr>
          <p:nvPr>
            <p:ph type="sldNum" sz="quarter" idx="10"/>
          </p:nvPr>
        </p:nvSpPr>
        <p:spPr/>
        <p:txBody>
          <a:bodyPr/>
          <a:lstStyle/>
          <a:p>
            <a:fld id="{CBD536BE-7111-426C-AF6B-9B05D67A5FD6}" type="slidenum">
              <a:rPr lang="en-GB" smtClean="0"/>
              <a:t>4</a:t>
            </a:fld>
            <a:endParaRPr lang="en-GB"/>
          </a:p>
        </p:txBody>
      </p:sp>
    </p:spTree>
    <p:extLst>
      <p:ext uri="{BB962C8B-B14F-4D97-AF65-F5344CB8AC3E}">
        <p14:creationId xmlns:p14="http://schemas.microsoft.com/office/powerpoint/2010/main" val="25137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QUESTION:</a:t>
            </a:r>
          </a:p>
          <a:p>
            <a:r>
              <a:rPr lang="en-GB" dirty="0" smtClean="0"/>
              <a:t>Ask</a:t>
            </a:r>
            <a:r>
              <a:rPr lang="en-GB" baseline="0" dirty="0" smtClean="0"/>
              <a:t> the group/individual to think about how to create a personal development. </a:t>
            </a:r>
          </a:p>
          <a:p>
            <a:endParaRPr lang="en-GB" baseline="0" dirty="0" smtClean="0"/>
          </a:p>
          <a:p>
            <a:r>
              <a:rPr lang="en-GB" sz="1200" b="1" i="0" u="none" strike="noStrike" kern="1200" baseline="0" dirty="0" smtClean="0">
                <a:solidFill>
                  <a:schemeClr val="tx1"/>
                </a:solidFill>
                <a:latin typeface="+mn-lt"/>
                <a:ea typeface="+mn-ea"/>
                <a:cs typeface="+mn-cs"/>
              </a:rPr>
              <a:t>Step 1. Agree objectives</a:t>
            </a:r>
          </a:p>
          <a:p>
            <a:r>
              <a:rPr lang="en-GB" sz="1200" b="0" i="0" u="none" strike="noStrike" kern="1200" baseline="0" dirty="0" smtClean="0">
                <a:solidFill>
                  <a:schemeClr val="tx1"/>
                </a:solidFill>
                <a:latin typeface="+mn-lt"/>
                <a:ea typeface="+mn-ea"/>
                <a:cs typeface="+mn-cs"/>
              </a:rPr>
              <a:t>Example: Be able to write and review care plans with the individuals who receive care and support in my workplace.</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Step 2. Plan activities to meet the objectives</a:t>
            </a:r>
          </a:p>
          <a:p>
            <a:r>
              <a:rPr lang="en-GB" sz="1200" b="0" i="0" u="none" strike="noStrike" kern="1200" baseline="0" dirty="0" smtClean="0">
                <a:solidFill>
                  <a:schemeClr val="tx1"/>
                </a:solidFill>
                <a:latin typeface="+mn-lt"/>
                <a:ea typeface="+mn-ea"/>
                <a:cs typeface="+mn-cs"/>
              </a:rPr>
              <a:t>Example: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Read the instructions and look at the layout for care planning in my workplace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Discuss these and ask questions of an identified more experienced worker</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Examine and discuss three examples of care plans with the individuals concerned with their permission, and discuss any changes they might like to make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Report back to your manager and discuss any questions or learning points.</a:t>
            </a:r>
          </a:p>
          <a:p>
            <a:endParaRPr lang="en-GB" baseline="0" dirty="0" smtClean="0"/>
          </a:p>
          <a:p>
            <a:r>
              <a:rPr lang="en-GB" sz="1200" b="1" i="0" u="none" strike="noStrike" kern="1200" baseline="0" dirty="0" smtClean="0">
                <a:solidFill>
                  <a:schemeClr val="tx1"/>
                </a:solidFill>
                <a:latin typeface="+mn-lt"/>
                <a:ea typeface="+mn-ea"/>
                <a:cs typeface="+mn-cs"/>
              </a:rPr>
              <a:t>Step 3. Set timescales to achieve outcomes and review</a:t>
            </a:r>
          </a:p>
          <a:p>
            <a:pPr marL="171450" indent="-171450">
              <a:buFont typeface="Arial" panose="020B0604020202020204" pitchFamily="34" charset="0"/>
              <a:buChar char="•"/>
            </a:pPr>
            <a:r>
              <a:rPr lang="en-GB" sz="1200" b="1" i="0" u="none" strike="noStrike" kern="1200" baseline="0" dirty="0" smtClean="0">
                <a:solidFill>
                  <a:schemeClr val="tx1"/>
                </a:solidFill>
                <a:latin typeface="+mn-lt"/>
                <a:ea typeface="+mn-ea"/>
                <a:cs typeface="+mn-cs"/>
              </a:rPr>
              <a:t>Timescales </a:t>
            </a:r>
            <a:r>
              <a:rPr lang="en-GB" sz="1200" b="0" i="0" u="none" strike="noStrike" kern="1200" baseline="0" dirty="0" smtClean="0">
                <a:solidFill>
                  <a:schemeClr val="tx1"/>
                </a:solidFill>
                <a:latin typeface="+mn-lt"/>
                <a:ea typeface="+mn-ea"/>
                <a:cs typeface="+mn-cs"/>
              </a:rPr>
              <a:t>- one of the four activities listed will be achieved each week so this will take four weeks.</a:t>
            </a:r>
          </a:p>
          <a:p>
            <a:pPr marL="171450" indent="-171450">
              <a:buFont typeface="Arial" panose="020B0604020202020204" pitchFamily="34" charset="0"/>
              <a:buChar char="•"/>
            </a:pPr>
            <a:r>
              <a:rPr lang="en-GB" sz="1200" b="1" i="0" u="none" strike="noStrike" kern="1200" baseline="0" dirty="0" smtClean="0">
                <a:solidFill>
                  <a:schemeClr val="tx1"/>
                </a:solidFill>
                <a:latin typeface="+mn-lt"/>
                <a:ea typeface="+mn-ea"/>
                <a:cs typeface="+mn-cs"/>
              </a:rPr>
              <a:t>Outcome </a:t>
            </a:r>
            <a:r>
              <a:rPr lang="en-GB" sz="1200" b="0" i="0" u="none" strike="noStrike" kern="1200" baseline="0" dirty="0" smtClean="0">
                <a:solidFill>
                  <a:schemeClr val="tx1"/>
                </a:solidFill>
                <a:latin typeface="+mn-lt"/>
                <a:ea typeface="+mn-ea"/>
                <a:cs typeface="+mn-cs"/>
              </a:rPr>
              <a:t>- Discuss the three steps and possibly update ‘care plans’ with your manager and review your learning.</a:t>
            </a:r>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5</a:t>
            </a:fld>
            <a:endParaRPr lang="en-GB"/>
          </a:p>
        </p:txBody>
      </p:sp>
    </p:spTree>
    <p:extLst>
      <p:ext uri="{BB962C8B-B14F-4D97-AF65-F5344CB8AC3E}">
        <p14:creationId xmlns:p14="http://schemas.microsoft.com/office/powerpoint/2010/main" val="25137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Materials are available on and offline to check and develop core skills.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6</a:t>
            </a:fld>
            <a:endParaRPr lang="en-GB"/>
          </a:p>
        </p:txBody>
      </p:sp>
    </p:spTree>
    <p:extLst>
      <p:ext uri="{BB962C8B-B14F-4D97-AF65-F5344CB8AC3E}">
        <p14:creationId xmlns:p14="http://schemas.microsoft.com/office/powerpoint/2010/main" val="1732717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a:t>
            </a:r>
          </a:p>
          <a:p>
            <a:r>
              <a:rPr lang="en-GB" dirty="0" smtClean="0"/>
              <a:t>Ask the </a:t>
            </a:r>
            <a:r>
              <a:rPr lang="en-GB" baseline="0" dirty="0" smtClean="0"/>
              <a:t>worker/s to t</a:t>
            </a:r>
            <a:r>
              <a:rPr lang="en-GB" dirty="0" smtClean="0"/>
              <a:t>hink about a</a:t>
            </a:r>
            <a:r>
              <a:rPr lang="en-GB" baseline="0" dirty="0" smtClean="0"/>
              <a:t> time when they did something (at work or at home) that didn’t work out quite as they would have liked it to. </a:t>
            </a:r>
          </a:p>
          <a:p>
            <a:r>
              <a:rPr lang="en-GB" baseline="0" dirty="0" smtClean="0"/>
              <a:t>Ask the worker/s to think about exactly what they did and what happened. </a:t>
            </a:r>
          </a:p>
          <a:p>
            <a:r>
              <a:rPr lang="en-GB" baseline="0" dirty="0" smtClean="0"/>
              <a:t>Ask them to consider how what they did/what they said/how they responded to others affected the situation.</a:t>
            </a:r>
          </a:p>
          <a:p>
            <a:r>
              <a:rPr lang="en-GB" baseline="0" dirty="0" smtClean="0"/>
              <a:t>Ask them to think about what they would do differently if they were to come across a similar situation in the future.</a:t>
            </a:r>
          </a:p>
          <a:p>
            <a:endParaRPr lang="en-GB" dirty="0" smtClean="0"/>
          </a:p>
          <a:p>
            <a:r>
              <a:rPr lang="en-GB" dirty="0" smtClean="0"/>
              <a:t>Explain</a:t>
            </a:r>
            <a:r>
              <a:rPr lang="en-GB" baseline="0" dirty="0" smtClean="0"/>
              <a:t> that reflection and learning from past experiences is a form of development. Developing skills in this way is an example of how a learning activity has changed the way they work and improved their skills, knowledge and understanding of their role. </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7</a:t>
            </a:fld>
            <a:endParaRPr lang="en-GB"/>
          </a:p>
        </p:txBody>
      </p:sp>
    </p:spTree>
    <p:extLst>
      <p:ext uri="{BB962C8B-B14F-4D97-AF65-F5344CB8AC3E}">
        <p14:creationId xmlns:p14="http://schemas.microsoft.com/office/powerpoint/2010/main" val="348665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Feedback should be:</a:t>
            </a:r>
          </a:p>
          <a:p>
            <a:pPr marL="0" indent="0">
              <a:buNone/>
            </a:pPr>
            <a:endParaRPr lang="en-GB" dirty="0" smtClean="0"/>
          </a:p>
          <a:p>
            <a:r>
              <a:rPr lang="en-GB" b="1" u="none" dirty="0" smtClean="0"/>
              <a:t>Timely</a:t>
            </a:r>
            <a:r>
              <a:rPr lang="en-GB" dirty="0" smtClean="0"/>
              <a:t> – Given as soon as possible</a:t>
            </a:r>
            <a:r>
              <a:rPr lang="en-GB" baseline="0" dirty="0" smtClean="0"/>
              <a:t> after the event when it is still fresh in the mind.</a:t>
            </a:r>
            <a:endParaRPr lang="en-GB" dirty="0" smtClean="0"/>
          </a:p>
          <a:p>
            <a:r>
              <a:rPr lang="en-GB" b="1" u="none" dirty="0" smtClean="0"/>
              <a:t>Positive</a:t>
            </a:r>
            <a:r>
              <a:rPr lang="en-GB" dirty="0" smtClean="0"/>
              <a:t> – Focusing</a:t>
            </a:r>
            <a:r>
              <a:rPr lang="en-GB" baseline="0" dirty="0" smtClean="0"/>
              <a:t> on improving work performance rather than on personal factors (e.g. intelligence or confidence).</a:t>
            </a:r>
            <a:endParaRPr lang="en-GB" dirty="0" smtClean="0"/>
          </a:p>
          <a:p>
            <a:r>
              <a:rPr lang="en-GB" b="1" u="none" dirty="0" smtClean="0"/>
              <a:t>Constructive</a:t>
            </a:r>
            <a:r>
              <a:rPr lang="en-GB" dirty="0" smtClean="0"/>
              <a:t> – Based on facts and actual</a:t>
            </a:r>
            <a:r>
              <a:rPr lang="en-GB" baseline="0" dirty="0" smtClean="0"/>
              <a:t> events.</a:t>
            </a:r>
            <a:endParaRPr lang="en-GB" dirty="0" smtClean="0"/>
          </a:p>
        </p:txBody>
      </p:sp>
      <p:sp>
        <p:nvSpPr>
          <p:cNvPr id="4" name="Slide Number Placeholder 3"/>
          <p:cNvSpPr>
            <a:spLocks noGrp="1"/>
          </p:cNvSpPr>
          <p:nvPr>
            <p:ph type="sldNum" sz="quarter" idx="10"/>
          </p:nvPr>
        </p:nvSpPr>
        <p:spPr/>
        <p:txBody>
          <a:bodyPr/>
          <a:lstStyle/>
          <a:p>
            <a:fld id="{CBD536BE-7111-426C-AF6B-9B05D67A5FD6}" type="slidenum">
              <a:rPr lang="en-GB" smtClean="0"/>
              <a:t>8</a:t>
            </a:fld>
            <a:endParaRPr lang="en-GB"/>
          </a:p>
        </p:txBody>
      </p:sp>
    </p:spTree>
    <p:extLst>
      <p:ext uri="{BB962C8B-B14F-4D97-AF65-F5344CB8AC3E}">
        <p14:creationId xmlns:p14="http://schemas.microsoft.com/office/powerpoint/2010/main" val="3486659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Induction – Completed</a:t>
            </a:r>
            <a:r>
              <a:rPr lang="en-GB" b="1" baseline="0" dirty="0" smtClean="0"/>
              <a:t> in the first 12 weeks</a:t>
            </a:r>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Ensure</a:t>
            </a:r>
            <a:r>
              <a:rPr lang="en-GB" baseline="0" dirty="0" smtClean="0"/>
              <a:t>s that workers have the appropriate basic skills and knowledge they need to be competent in their role and in their specific workplace. Examples of what will be included in induction are: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u="none" baseline="0" dirty="0" smtClean="0"/>
              <a:t>Work place induction </a:t>
            </a:r>
            <a:r>
              <a:rPr lang="en-GB" baseline="0" dirty="0" smtClean="0"/>
              <a:t>– covering the policies and procedures that apply in the workplace  including Health and Safety, Fire Safety, and the specifics of the role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u="none" baseline="0" dirty="0" smtClean="0"/>
              <a:t>Care Certificate </a:t>
            </a:r>
            <a:r>
              <a:rPr lang="en-GB" baseline="0" dirty="0" smtClean="0"/>
              <a:t>– sets out the values, abilities and behaviours that are required to be a Health or Social Care Worker providing good quality, compassionate care.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u="none" dirty="0" smtClean="0"/>
              <a:t>Ongoing development</a:t>
            </a:r>
          </a:p>
          <a:p>
            <a:pPr marL="0" marR="0" indent="0" algn="l" defTabSz="914400" rtl="0" eaLnBrk="1" fontAlgn="auto" latinLnBrk="0" hangingPunct="1">
              <a:lnSpc>
                <a:spcPct val="100000"/>
              </a:lnSpc>
              <a:spcBef>
                <a:spcPts val="0"/>
              </a:spcBef>
              <a:spcAft>
                <a:spcPts val="0"/>
              </a:spcAft>
              <a:buClrTx/>
              <a:buSzTx/>
              <a:buFontTx/>
              <a:buNone/>
              <a:tabLst/>
              <a:defRPr/>
            </a:pPr>
            <a:r>
              <a:rPr lang="en-GB" b="0" u="none" dirty="0" smtClean="0"/>
              <a:t>Needed</a:t>
            </a:r>
            <a:r>
              <a:rPr lang="en-GB" b="0" u="none" baseline="0" dirty="0" smtClean="0"/>
              <a:t> to enable workers to meet changing requirements because of: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baseline="0" dirty="0" smtClean="0"/>
              <a:t>Changes to legislation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baseline="0" dirty="0" smtClean="0"/>
              <a:t>Changes to agreed ways of working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baseline="0" dirty="0" smtClean="0"/>
              <a:t>Changes to their job role and what is required of them.</a:t>
            </a:r>
            <a:endParaRPr lang="en-GB"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u="none" dirty="0" smtClean="0"/>
              <a:t>Specialist</a:t>
            </a:r>
            <a:r>
              <a:rPr lang="en-GB" b="1" u="none" baseline="0" dirty="0" smtClean="0"/>
              <a:t> training </a:t>
            </a:r>
            <a:r>
              <a:rPr lang="en-GB" u="none" baseline="0" dirty="0" smtClean="0"/>
              <a:t>– specific to the requirements </a:t>
            </a:r>
            <a:r>
              <a:rPr lang="en-GB" dirty="0" smtClean="0"/>
              <a:t>of each role and workplace.</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1" u="none" baseline="0" dirty="0" smtClean="0"/>
              <a:t>Reflective practice/Reflection </a:t>
            </a:r>
            <a:r>
              <a:rPr lang="en-GB" baseline="0" dirty="0" smtClean="0"/>
              <a:t>– learning from experience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Refresher training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Some training needs to be repeated</a:t>
            </a:r>
            <a:r>
              <a:rPr lang="en-GB" baseline="0" dirty="0" smtClean="0"/>
              <a:t> regularly to ensure that high-risk tasks are completed safely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Examples include: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Moving and Assisting, Moving and Handling, Moving and Positioning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First Aid Training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Medication training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Fire Safety</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9</a:t>
            </a:fld>
            <a:endParaRPr lang="en-GB"/>
          </a:p>
        </p:txBody>
      </p:sp>
    </p:spTree>
    <p:extLst>
      <p:ext uri="{BB962C8B-B14F-4D97-AF65-F5344CB8AC3E}">
        <p14:creationId xmlns:p14="http://schemas.microsoft.com/office/powerpoint/2010/main" val="2476325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QUESTION:</a:t>
            </a:r>
          </a:p>
          <a:p>
            <a:r>
              <a:rPr lang="en-GB" b="0" dirty="0" smtClean="0"/>
              <a:t>Ask</a:t>
            </a:r>
            <a:r>
              <a:rPr lang="en-GB" b="0" baseline="0" dirty="0" smtClean="0"/>
              <a:t> group question then to answer A,B,C or D</a:t>
            </a:r>
            <a:endParaRPr lang="en-GB" b="0"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dirty="0" smtClean="0"/>
          </a:p>
          <a:p>
            <a:endParaRPr lang="en-GB" dirty="0" smtClean="0"/>
          </a:p>
          <a:p>
            <a:r>
              <a:rPr lang="en-GB" b="1" dirty="0" smtClean="0"/>
              <a:t>Feedback</a:t>
            </a:r>
          </a:p>
          <a:p>
            <a:endParaRPr lang="en-GB" dirty="0" smtClean="0"/>
          </a:p>
          <a:p>
            <a:r>
              <a:rPr lang="en-GB" dirty="0" smtClean="0"/>
              <a:t>A</a:t>
            </a:r>
            <a:r>
              <a:rPr lang="en-GB" baseline="0" dirty="0" smtClean="0"/>
              <a:t> – </a:t>
            </a:r>
            <a:r>
              <a:rPr lang="en-GB" dirty="0" smtClean="0"/>
              <a:t>Managers</a:t>
            </a:r>
            <a:r>
              <a:rPr lang="en-GB" baseline="0" dirty="0" smtClean="0"/>
              <a:t> will discuss often discuss a development plan in a worker’s appraisal but this is not the main reason for continually developing skills and knowledge.</a:t>
            </a:r>
          </a:p>
          <a:p>
            <a:r>
              <a:rPr lang="en-GB" baseline="0" dirty="0" smtClean="0"/>
              <a:t>B – Workers should cooperate and work together to provide the best standard of care to the individuals they support. Learning and development is not a way of competing with colleagues.</a:t>
            </a:r>
          </a:p>
          <a:p>
            <a:r>
              <a:rPr lang="en-GB" baseline="0" dirty="0" smtClean="0"/>
              <a:t>C – Developing skills, knowledge and understanding on a continuing basis is the best way for a worker to ensure that their skills and knowledge are up to date and that they can do their job safely and effectively.</a:t>
            </a:r>
          </a:p>
          <a:p>
            <a:r>
              <a:rPr lang="en-GB" baseline="0" dirty="0" smtClean="0"/>
              <a:t>D – A record Continuing Professional Development (CPD) is where a worker should record their completed learning and development activity.  Learning goals and objectives should be recorded in a Personal Development Plan (PDP).</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10</a:t>
            </a:fld>
            <a:endParaRPr lang="en-GB"/>
          </a:p>
        </p:txBody>
      </p:sp>
    </p:spTree>
    <p:extLst>
      <p:ext uri="{BB962C8B-B14F-4D97-AF65-F5344CB8AC3E}">
        <p14:creationId xmlns:p14="http://schemas.microsoft.com/office/powerpoint/2010/main" val="3897796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QUESTION:</a:t>
            </a:r>
          </a:p>
          <a:p>
            <a:r>
              <a:rPr lang="en-GB" b="0" dirty="0" smtClean="0"/>
              <a:t>Ask</a:t>
            </a:r>
            <a:r>
              <a:rPr lang="en-GB" b="0" baseline="0" dirty="0" smtClean="0"/>
              <a:t> group question then to answer A,B,C or D</a:t>
            </a:r>
            <a:endParaRPr lang="en-GB" b="0" dirty="0" smtClean="0"/>
          </a:p>
          <a:p>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b="1" dirty="0" smtClean="0"/>
          </a:p>
        </p:txBody>
      </p:sp>
      <p:sp>
        <p:nvSpPr>
          <p:cNvPr id="4" name="Slide Number Placeholder 3"/>
          <p:cNvSpPr>
            <a:spLocks noGrp="1"/>
          </p:cNvSpPr>
          <p:nvPr>
            <p:ph type="sldNum" sz="quarter" idx="10"/>
          </p:nvPr>
        </p:nvSpPr>
        <p:spPr/>
        <p:txBody>
          <a:bodyPr/>
          <a:lstStyle/>
          <a:p>
            <a:fld id="{CBD536BE-7111-426C-AF6B-9B05D67A5FD6}" type="slidenum">
              <a:rPr lang="en-GB" smtClean="0"/>
              <a:t>11</a:t>
            </a:fld>
            <a:endParaRPr lang="en-GB"/>
          </a:p>
        </p:txBody>
      </p:sp>
    </p:spTree>
    <p:extLst>
      <p:ext uri="{BB962C8B-B14F-4D97-AF65-F5344CB8AC3E}">
        <p14:creationId xmlns:p14="http://schemas.microsoft.com/office/powerpoint/2010/main" val="79330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5CB028-CC36-4A1C-A144-B7B9ED7BCAB0}"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9E164B5-AC44-493B-B3F8-54C8C987F077}" type="slidenum">
              <a:rPr lang="en-GB" smtClean="0"/>
              <a:t>‹#›</a:t>
            </a:fld>
            <a:endParaRPr lang="en-GB"/>
          </a:p>
        </p:txBody>
      </p:sp>
    </p:spTree>
    <p:extLst>
      <p:ext uri="{BB962C8B-B14F-4D97-AF65-F5344CB8AC3E}">
        <p14:creationId xmlns:p14="http://schemas.microsoft.com/office/powerpoint/2010/main" val="32094626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9173606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60327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620018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477945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582011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25264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43403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8759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2542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29656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774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86107261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39304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67961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758995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8204348"/>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305805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48431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4654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21953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22325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0740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30897748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66374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2721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75654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2956189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6719506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7822729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598385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533038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891025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05952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395558734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814578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30331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7178282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5330368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456167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945052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4544093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65924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73600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318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410645836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30838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54960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53919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88291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37047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6946792"/>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975113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776561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61735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9947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3142643687"/>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42852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43080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0342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349001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3986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20082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1534936"/>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414054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51831387"/>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612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7256778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642740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0864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89645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4180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81600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75057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08596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90266213"/>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90833642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975215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3278533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444743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687363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670259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571249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85822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602777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2163610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9544152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4326184"/>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310269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3198270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830475"/>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972810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73395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7708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86634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28139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6422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54629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566164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269781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41302597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859652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2728673"/>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6826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1657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06459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12247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57614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27949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55952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27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42788278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1683613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54362795"/>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70291972"/>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12391709"/>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064828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799306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312643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275461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220098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188175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693278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7245210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84607457"/>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7938681"/>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517355"/>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8066666"/>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57711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39877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27078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14965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03847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4417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8910477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72428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23722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4904258"/>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139385"/>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9122459"/>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69901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062154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23264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78038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3142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6/16/2015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960873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33963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99581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58617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3150115"/>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620391"/>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7072044"/>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28554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5029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7756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1313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9092858"/>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85895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93245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20984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47134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29981423"/>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0951143"/>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24282522"/>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100035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843061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94921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7308543"/>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29459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482514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155815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00980311"/>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35033748"/>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5926007"/>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364613"/>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9669803"/>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65624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9363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746688"/>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50863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2185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01634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47544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54835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88285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631891"/>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0725372"/>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0837787"/>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8337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16616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10502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68362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6128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94395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73647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275294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88685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85625328"/>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09309767"/>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737730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333855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710319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307187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196698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013087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9266087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156673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67158403"/>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51213828"/>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893015"/>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699454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158333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593249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496352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49438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08382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38626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22462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338892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22402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70213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18269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6354281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439491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261130"/>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3939996"/>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359756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67309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24572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80689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924952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592752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710313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620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2564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81250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2235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0661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618532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531831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525686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8324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509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27522974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6580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8872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2135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4228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88819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0364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1034003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7914729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720639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17125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70640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73102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69111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10579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5665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03866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6081425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07793010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99102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648612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65758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23832791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4904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5795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6166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7331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6413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232295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379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5719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611308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40023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199790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748497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45225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41330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24755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8350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4176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8923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7080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12016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232047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459169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898365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7024350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38745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017433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81940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79648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81510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31130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4382992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16/06/2015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358384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16/06/2015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729706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762364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100479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4274040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4551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87317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6651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4906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74748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22049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6/16/2015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6264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 Target="../slides/slide1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 Target="../slides/slide12.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 Target="../slides/slid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 Target="../slides/slid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 Target="../slides/slide12.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 Target="../slides/slide1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 Target="../slides/slide12.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 Target="../slides/slide12.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 Target="../slides/slide12.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 Target="../slides/slide12.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 Target="../slides/slide1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 Target="../slides/slide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 Target="../slides/slide12.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 Target="../slides/slide12.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 Target="../slides/slide12.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 Target="../slides/slide12.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 Target="../slides/slide1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 Target="../slides/slide12.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 Target="../slides/slide12.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 Target="../slides/slide12.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 Target="../slides/slide12.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9.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 Target="../slides/slide1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 Target="../slides/slide1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 Target="../slides/slide1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 Target="../slides/slide12.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 Target="../slides/slide12.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 Target="../slides/slide12.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 Target="../slides/slide12.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259308" y="570017"/>
            <a:ext cx="5037088" cy="296441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Care Certificate Logo_final.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0590" y="265446"/>
            <a:ext cx="3605909" cy="3605909"/>
          </a:xfrm>
          <a:prstGeom prst="rect">
            <a:avLst/>
          </a:prstGeom>
        </p:spPr>
      </p:pic>
      <p:sp>
        <p:nvSpPr>
          <p:cNvPr id="8" name="Title 1"/>
          <p:cNvSpPr txBox="1">
            <a:spLocks/>
          </p:cNvSpPr>
          <p:nvPr/>
        </p:nvSpPr>
        <p:spPr>
          <a:xfrm>
            <a:off x="365400" y="461639"/>
            <a:ext cx="6902666" cy="304904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b="1" kern="1200">
                <a:solidFill>
                  <a:srgbClr val="2154AC"/>
                </a:solidFill>
                <a:latin typeface="+mj-lt"/>
                <a:ea typeface="+mj-ea"/>
                <a:cs typeface="+mj-cs"/>
              </a:defRPr>
            </a:lvl1pPr>
          </a:lstStyle>
          <a:p>
            <a:pPr algn="l"/>
            <a:r>
              <a:rPr lang="en-US" sz="5400" dirty="0" smtClean="0">
                <a:solidFill>
                  <a:srgbClr val="0070C0"/>
                </a:solidFill>
                <a:latin typeface="Arial" panose="020B0604020202020204" pitchFamily="34" charset="0"/>
                <a:cs typeface="Arial" panose="020B0604020202020204" pitchFamily="34" charset="0"/>
              </a:rPr>
              <a:t>THE CARE CERTIFICATE</a:t>
            </a:r>
          </a:p>
          <a:p>
            <a:pPr algn="l"/>
            <a:endParaRPr lang="en-US" sz="1500" dirty="0" smtClean="0">
              <a:solidFill>
                <a:srgbClr val="232132"/>
              </a:solidFill>
              <a:latin typeface="Arial" panose="020B0604020202020204" pitchFamily="34" charset="0"/>
              <a:cs typeface="Arial" panose="020B0604020202020204" pitchFamily="34" charset="0"/>
            </a:endParaRPr>
          </a:p>
          <a:p>
            <a:pPr algn="l"/>
            <a:r>
              <a:rPr lang="en-US" sz="3700" b="0" i="0" dirty="0" smtClean="0">
                <a:solidFill>
                  <a:schemeClr val="tx2">
                    <a:lumMod val="75000"/>
                  </a:schemeClr>
                </a:solidFill>
                <a:latin typeface="Arial" panose="020B0604020202020204" pitchFamily="34" charset="0"/>
                <a:cs typeface="Arial" panose="020B0604020202020204" pitchFamily="34" charset="0"/>
              </a:rPr>
              <a:t>Training Presentation</a:t>
            </a:r>
            <a:endParaRPr lang="en-US" sz="3700" b="0" i="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292428"/>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72187401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96860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34843107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10817309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155703914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100210710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39414089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231923289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405058243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46198343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lnSpc>
                <a:spcPct val="100000"/>
              </a:lnSpc>
              <a:buFontTx/>
              <a:buNone/>
            </a:pPr>
            <a:fld id="{13EAF074-EBD3-3449-94F7-95AB91E0F6D5}" type="slidenum">
              <a:rPr lang="en-GB" sz="1300" b="1" i="0">
                <a:solidFill>
                  <a:schemeClr val="bg1"/>
                </a:solidFill>
                <a:effectLst/>
                <a:latin typeface="Arial" panose="020B0604020202020204" pitchFamily="34" charset="0"/>
                <a:cs typeface="Arial" panose="020B0604020202020204" pitchFamily="34" charset="0"/>
              </a:rPr>
              <a:pPr algn="ctr" eaLnBrk="0" hangingPunct="0">
                <a:lnSpc>
                  <a:spcPct val="100000"/>
                </a:lnSpc>
                <a:buFontTx/>
                <a:buNone/>
              </a:pPr>
              <a:t>‹#›</a:t>
            </a:fld>
            <a:endParaRPr lang="en-GB" sz="1300" b="1" i="0" dirty="0">
              <a:solidFill>
                <a:schemeClr val="bg1"/>
              </a:solidFill>
              <a:effectLst/>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2567998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12484106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66694270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61799045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98112061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85168092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9919431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78753516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603961227"/>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503254670"/>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6943983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lnSpc>
                <a:spcPct val="100000"/>
              </a:lnSpc>
              <a:buFontTx/>
              <a:buNone/>
            </a:pPr>
            <a:fld id="{13EAF074-EBD3-3449-94F7-95AB91E0F6D5}" type="slidenum">
              <a:rPr lang="en-GB" sz="1300" b="1" i="0">
                <a:solidFill>
                  <a:srgbClr val="002060"/>
                </a:solidFill>
                <a:effectLst/>
                <a:latin typeface="Arial" panose="020B0604020202020204" pitchFamily="34" charset="0"/>
                <a:cs typeface="Arial" panose="020B0604020202020204" pitchFamily="34" charset="0"/>
              </a:rPr>
              <a:pPr algn="ctr" eaLnBrk="0" hangingPunct="0">
                <a:lnSpc>
                  <a:spcPct val="100000"/>
                </a:lnSpc>
                <a:buFontTx/>
                <a:buNone/>
              </a:pPr>
              <a:t>‹#›</a:t>
            </a:fld>
            <a:endParaRPr lang="en-GB" sz="1300" b="1" i="0" dirty="0">
              <a:solidFill>
                <a:srgbClr val="002060"/>
              </a:solidFill>
              <a:effectLst/>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22656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7" name="Chevron 16">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8" name="Chevron 17">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21" name="Picture 20">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479404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8385283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5970263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142767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0641719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41994051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5183850" y="5766968"/>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smtClean="0">
                <a:solidFill>
                  <a:schemeClr val="bg1"/>
                </a:solidFill>
              </a:rPr>
              <a:t>Standard</a:t>
            </a:r>
            <a:endParaRPr lang="en-GB" sz="2400" dirty="0" smtClean="0">
              <a:solidFill>
                <a:schemeClr val="bg1"/>
              </a:solidFill>
            </a:endParaRPr>
          </a:p>
        </p:txBody>
      </p:sp>
      <p:sp>
        <p:nvSpPr>
          <p:cNvPr id="6" name="TextBox 5"/>
          <p:cNvSpPr txBox="1"/>
          <p:nvPr/>
        </p:nvSpPr>
        <p:spPr>
          <a:xfrm>
            <a:off x="6650171" y="3114767"/>
            <a:ext cx="3135085" cy="4708981"/>
          </a:xfrm>
          <a:prstGeom prst="rect">
            <a:avLst/>
          </a:prstGeom>
          <a:noFill/>
        </p:spPr>
        <p:txBody>
          <a:bodyPr wrap="square" rtlCol="0">
            <a:spAutoFit/>
          </a:bodyPr>
          <a:lstStyle/>
          <a:p>
            <a:r>
              <a:rPr lang="en-GB" sz="30000" dirty="0">
                <a:solidFill>
                  <a:schemeClr val="bg1"/>
                </a:solidFill>
                <a:latin typeface="Arial" panose="020B0604020202020204" pitchFamily="34" charset="0"/>
                <a:cs typeface="Arial" panose="020B0604020202020204" pitchFamily="34" charset="0"/>
              </a:rPr>
              <a:t>2</a:t>
            </a:r>
          </a:p>
        </p:txBody>
      </p:sp>
      <p:sp>
        <p:nvSpPr>
          <p:cNvPr id="7" name="Rectangle 6"/>
          <p:cNvSpPr/>
          <p:nvPr/>
        </p:nvSpPr>
        <p:spPr>
          <a:xfrm>
            <a:off x="231568" y="2666447"/>
            <a:ext cx="6044811" cy="1938992"/>
          </a:xfrm>
          <a:prstGeom prst="rect">
            <a:avLst/>
          </a:prstGeom>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Your Personal </a:t>
            </a:r>
            <a:br>
              <a:rPr lang="en-US" sz="6000" b="1" dirty="0">
                <a:solidFill>
                  <a:schemeClr val="bg1"/>
                </a:solidFill>
                <a:latin typeface="Arial" panose="020B0604020202020204" pitchFamily="34" charset="0"/>
                <a:cs typeface="Arial" panose="020B0604020202020204" pitchFamily="34" charset="0"/>
              </a:rPr>
            </a:br>
            <a:r>
              <a:rPr lang="en-US" sz="6000" b="1" dirty="0">
                <a:solidFill>
                  <a:schemeClr val="bg1"/>
                </a:solidFill>
                <a:latin typeface="Arial" panose="020B0604020202020204" pitchFamily="34" charset="0"/>
                <a:cs typeface="Arial" panose="020B0604020202020204" pitchFamily="34" charset="0"/>
              </a:rPr>
              <a:t>Development</a:t>
            </a:r>
            <a:endParaRPr lang="en-GB"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0011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880" y="1221187"/>
            <a:ext cx="9619013" cy="1035122"/>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3" name="Content Placeholder 2"/>
          <p:cNvSpPr>
            <a:spLocks noGrp="1"/>
          </p:cNvSpPr>
          <p:nvPr>
            <p:ph idx="1"/>
          </p:nvPr>
        </p:nvSpPr>
        <p:spPr>
          <a:xfrm>
            <a:off x="255325" y="1344423"/>
            <a:ext cx="8627418" cy="805010"/>
          </a:xfrm>
        </p:spPr>
        <p:txBody>
          <a:bodyPr/>
          <a:lstStyle/>
          <a:p>
            <a:pPr marL="0" indent="0">
              <a:buNone/>
            </a:pPr>
            <a:r>
              <a:rPr lang="en-GB" dirty="0">
                <a:solidFill>
                  <a:schemeClr val="bg1"/>
                </a:solidFill>
              </a:rPr>
              <a:t>Why is it important for workers to continually develop their skills, knowledge and understanding?</a:t>
            </a:r>
          </a:p>
          <a:p>
            <a:pPr marL="0" indent="0">
              <a:buNone/>
            </a:pPr>
            <a:endParaRPr lang="en-GB" dirty="0">
              <a:solidFill>
                <a:schemeClr val="bg1"/>
              </a:solidFill>
            </a:endParaRPr>
          </a:p>
        </p:txBody>
      </p:sp>
      <p:sp>
        <p:nvSpPr>
          <p:cNvPr id="5" name="TextBox 4"/>
          <p:cNvSpPr txBox="1"/>
          <p:nvPr/>
        </p:nvSpPr>
        <p:spPr>
          <a:xfrm>
            <a:off x="999898" y="2626553"/>
            <a:ext cx="4997142" cy="769441"/>
          </a:xfrm>
          <a:prstGeom prst="rect">
            <a:avLst/>
          </a:prstGeom>
          <a:noFill/>
        </p:spPr>
        <p:txBody>
          <a:bodyPr wrap="square" rtlCol="0">
            <a:spAutoFit/>
          </a:bodyPr>
          <a:lstStyle/>
          <a:p>
            <a:r>
              <a:rPr lang="en-GB" sz="2200" b="1" dirty="0" smtClean="0">
                <a:latin typeface="Arial" panose="020B0604020202020204" pitchFamily="34" charset="0"/>
                <a:cs typeface="Arial" panose="020B0604020202020204" pitchFamily="34" charset="0"/>
              </a:rPr>
              <a:t>It </a:t>
            </a:r>
            <a:r>
              <a:rPr lang="en-GB" sz="2200" b="1" dirty="0">
                <a:latin typeface="Arial" panose="020B0604020202020204" pitchFamily="34" charset="0"/>
                <a:cs typeface="Arial" panose="020B0604020202020204" pitchFamily="34" charset="0"/>
              </a:rPr>
              <a:t>gives </a:t>
            </a:r>
            <a:r>
              <a:rPr lang="en-GB" sz="2200" b="1" dirty="0" smtClean="0">
                <a:latin typeface="Arial" panose="020B0604020202020204" pitchFamily="34" charset="0"/>
                <a:cs typeface="Arial" panose="020B0604020202020204" pitchFamily="34" charset="0"/>
              </a:rPr>
              <a:t>managers </a:t>
            </a:r>
            <a:r>
              <a:rPr lang="en-GB" sz="2200" b="1" dirty="0">
                <a:latin typeface="Arial" panose="020B0604020202020204" pitchFamily="34" charset="0"/>
                <a:cs typeface="Arial" panose="020B0604020202020204" pitchFamily="34" charset="0"/>
              </a:rPr>
              <a:t>something to discuss in </a:t>
            </a:r>
            <a:r>
              <a:rPr lang="en-GB" sz="2200" b="1" dirty="0" smtClean="0">
                <a:latin typeface="Arial" panose="020B0604020202020204" pitchFamily="34" charset="0"/>
                <a:cs typeface="Arial" panose="020B0604020202020204" pitchFamily="34" charset="0"/>
              </a:rPr>
              <a:t>appraisal</a:t>
            </a:r>
            <a:endParaRPr lang="en-GB" sz="2200" b="1" dirty="0">
              <a:latin typeface="Arial" panose="020B0604020202020204" pitchFamily="34" charset="0"/>
              <a:cs typeface="Arial" panose="020B0604020202020204" pitchFamily="34" charset="0"/>
            </a:endParaRPr>
          </a:p>
        </p:txBody>
      </p:sp>
      <p:sp>
        <p:nvSpPr>
          <p:cNvPr id="6" name="TextBox 5"/>
          <p:cNvSpPr txBox="1"/>
          <p:nvPr/>
        </p:nvSpPr>
        <p:spPr>
          <a:xfrm>
            <a:off x="999897" y="3623793"/>
            <a:ext cx="5080269"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It is a way of competing with </a:t>
            </a:r>
            <a:r>
              <a:rPr lang="en-GB" sz="2200" b="1" dirty="0" smtClean="0">
                <a:latin typeface="Arial" panose="020B0604020202020204" pitchFamily="34" charset="0"/>
                <a:cs typeface="Arial" panose="020B0604020202020204" pitchFamily="34" charset="0"/>
              </a:rPr>
              <a:t>colleagues</a:t>
            </a:r>
            <a:endParaRPr lang="en-GB" sz="2200" b="1" dirty="0">
              <a:latin typeface="Arial" panose="020B0604020202020204" pitchFamily="34" charset="0"/>
              <a:cs typeface="Arial" panose="020B0604020202020204" pitchFamily="34" charset="0"/>
            </a:endParaRPr>
          </a:p>
        </p:txBody>
      </p:sp>
      <p:sp>
        <p:nvSpPr>
          <p:cNvPr id="7" name="TextBox 6"/>
          <p:cNvSpPr txBox="1"/>
          <p:nvPr/>
        </p:nvSpPr>
        <p:spPr>
          <a:xfrm>
            <a:off x="1001219" y="4606394"/>
            <a:ext cx="5078947"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It ensures that </a:t>
            </a:r>
            <a:r>
              <a:rPr lang="en-GB" sz="2200" b="1" dirty="0" smtClean="0">
                <a:latin typeface="Arial" panose="020B0604020202020204" pitchFamily="34" charset="0"/>
                <a:cs typeface="Arial" panose="020B0604020202020204" pitchFamily="34" charset="0"/>
              </a:rPr>
              <a:t>skills </a:t>
            </a:r>
            <a:r>
              <a:rPr lang="en-GB" sz="2200" b="1" dirty="0">
                <a:latin typeface="Arial" panose="020B0604020202020204" pitchFamily="34" charset="0"/>
                <a:cs typeface="Arial" panose="020B0604020202020204" pitchFamily="34" charset="0"/>
              </a:rPr>
              <a:t>and knowledge are up to </a:t>
            </a:r>
            <a:r>
              <a:rPr lang="en-GB" sz="2200" b="1" dirty="0" smtClean="0">
                <a:latin typeface="Arial" panose="020B0604020202020204" pitchFamily="34" charset="0"/>
                <a:cs typeface="Arial" panose="020B0604020202020204" pitchFamily="34" charset="0"/>
              </a:rPr>
              <a:t>date</a:t>
            </a:r>
            <a:endParaRPr lang="en-GB" sz="2200" b="1" dirty="0">
              <a:latin typeface="Arial" panose="020B0604020202020204" pitchFamily="34" charset="0"/>
              <a:cs typeface="Arial" panose="020B0604020202020204" pitchFamily="34" charset="0"/>
            </a:endParaRPr>
          </a:p>
        </p:txBody>
      </p:sp>
      <p:sp>
        <p:nvSpPr>
          <p:cNvPr id="8" name="TextBox 7"/>
          <p:cNvSpPr txBox="1"/>
          <p:nvPr/>
        </p:nvSpPr>
        <p:spPr>
          <a:xfrm>
            <a:off x="999897" y="5675397"/>
            <a:ext cx="5620294" cy="430887"/>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It sets out </a:t>
            </a:r>
            <a:r>
              <a:rPr lang="en-GB" sz="2200" b="1" dirty="0" smtClean="0">
                <a:latin typeface="Arial" panose="020B0604020202020204" pitchFamily="34" charset="0"/>
                <a:cs typeface="Arial" panose="020B0604020202020204" pitchFamily="34" charset="0"/>
              </a:rPr>
              <a:t>learning </a:t>
            </a:r>
            <a:r>
              <a:rPr lang="en-GB" sz="2200" b="1" dirty="0">
                <a:latin typeface="Arial" panose="020B0604020202020204" pitchFamily="34" charset="0"/>
                <a:cs typeface="Arial" panose="020B0604020202020204" pitchFamily="34" charset="0"/>
              </a:rPr>
              <a:t>goals and </a:t>
            </a:r>
            <a:r>
              <a:rPr lang="en-GB" sz="2200" b="1" dirty="0" smtClean="0">
                <a:latin typeface="Arial" panose="020B0604020202020204" pitchFamily="34" charset="0"/>
                <a:cs typeface="Arial" panose="020B0604020202020204" pitchFamily="34" charset="0"/>
              </a:rPr>
              <a:t>objectives</a:t>
            </a:r>
            <a:endParaRPr lang="en-GB" sz="220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895" y="2542593"/>
            <a:ext cx="617417" cy="872258"/>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895" y="3486859"/>
            <a:ext cx="617417" cy="872258"/>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95" y="4422963"/>
            <a:ext cx="617417" cy="872258"/>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895" y="5350905"/>
            <a:ext cx="617417" cy="872258"/>
          </a:xfrm>
          <a:prstGeom prst="rect">
            <a:avLst/>
          </a:prstGeom>
        </p:spPr>
      </p:pic>
      <p:pic>
        <p:nvPicPr>
          <p:cNvPr id="16" name="Picture 15"/>
          <p:cNvPicPr>
            <a:picLocks/>
          </p:cNvPicPr>
          <p:nvPr/>
        </p:nvPicPr>
        <p:blipFill rotWithShape="1">
          <a:blip r:embed="rId7"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grpSp>
        <p:nvGrpSpPr>
          <p:cNvPr id="17" name="Group 16"/>
          <p:cNvGrpSpPr/>
          <p:nvPr/>
        </p:nvGrpSpPr>
        <p:grpSpPr>
          <a:xfrm>
            <a:off x="5620298" y="2958958"/>
            <a:ext cx="3711396" cy="4564662"/>
            <a:chOff x="4716116" y="2392730"/>
            <a:chExt cx="3711396" cy="456466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2173">
              <a:off x="4716116" y="2392730"/>
              <a:ext cx="3711396" cy="4564662"/>
            </a:xfrm>
            <a:prstGeom prst="rect">
              <a:avLst/>
            </a:prstGeom>
            <a:effectLst>
              <a:outerShdw blurRad="63500" sx="102000" sy="102000" algn="ctr" rotWithShape="0">
                <a:schemeClr val="tx1">
                  <a:lumMod val="65000"/>
                  <a:lumOff val="35000"/>
                  <a:alpha val="40000"/>
                </a:schemeClr>
              </a:outerShdw>
            </a:effectLst>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8910" t="3750" r="6990" b="4196"/>
            <a:stretch/>
          </p:blipFill>
          <p:spPr>
            <a:xfrm rot="308198">
              <a:off x="5875925" y="2534840"/>
              <a:ext cx="1636750" cy="2465804"/>
            </a:xfrm>
            <a:prstGeom prst="rect">
              <a:avLst/>
            </a:prstGeom>
          </p:spPr>
        </p:pic>
      </p:grpSp>
      <p:sp>
        <p:nvSpPr>
          <p:cNvPr id="20" name="Rectangle 19"/>
          <p:cNvSpPr/>
          <p:nvPr/>
        </p:nvSpPr>
        <p:spPr>
          <a:xfrm>
            <a:off x="5997040" y="2324550"/>
            <a:ext cx="2897577"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a:t>
            </a:r>
            <a:r>
              <a:rPr lang="en-GB" b="1" dirty="0">
                <a:latin typeface="Arial" panose="020B0604020202020204" pitchFamily="34" charset="0"/>
                <a:cs typeface="Arial" panose="020B0604020202020204" pitchFamily="34" charset="0"/>
              </a:rPr>
              <a:t>r</a:t>
            </a:r>
            <a:r>
              <a:rPr lang="en-GB" b="1" dirty="0" smtClean="0">
                <a:latin typeface="Arial" panose="020B0604020202020204" pitchFamily="34" charset="0"/>
                <a:cs typeface="Arial" panose="020B0604020202020204" pitchFamily="34" charset="0"/>
              </a:rPr>
              <a:t>eveal answer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141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1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880" y="1221187"/>
            <a:ext cx="9619013" cy="1035122"/>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3" name="Content Placeholder 2"/>
          <p:cNvSpPr>
            <a:spLocks noGrp="1"/>
          </p:cNvSpPr>
          <p:nvPr>
            <p:ph idx="1"/>
          </p:nvPr>
        </p:nvSpPr>
        <p:spPr>
          <a:xfrm>
            <a:off x="255325" y="1344423"/>
            <a:ext cx="8627418" cy="793135"/>
          </a:xfrm>
        </p:spPr>
        <p:txBody>
          <a:bodyPr>
            <a:normAutofit/>
          </a:bodyPr>
          <a:lstStyle/>
          <a:p>
            <a:pPr marL="0" indent="0">
              <a:buNone/>
            </a:pPr>
            <a:r>
              <a:rPr lang="en-GB" dirty="0">
                <a:solidFill>
                  <a:schemeClr val="bg1"/>
                </a:solidFill>
              </a:rPr>
              <a:t>What is the main way that a learning activity can </a:t>
            </a:r>
            <a:r>
              <a:rPr lang="en-GB" dirty="0" smtClean="0">
                <a:solidFill>
                  <a:schemeClr val="bg1"/>
                </a:solidFill>
              </a:rPr>
              <a:t/>
            </a:r>
            <a:br>
              <a:rPr lang="en-GB" dirty="0" smtClean="0">
                <a:solidFill>
                  <a:schemeClr val="bg1"/>
                </a:solidFill>
              </a:rPr>
            </a:br>
            <a:r>
              <a:rPr lang="en-GB" dirty="0" smtClean="0">
                <a:solidFill>
                  <a:schemeClr val="bg1"/>
                </a:solidFill>
              </a:rPr>
              <a:t>improve </a:t>
            </a:r>
            <a:r>
              <a:rPr lang="en-GB" dirty="0">
                <a:solidFill>
                  <a:schemeClr val="bg1"/>
                </a:solidFill>
              </a:rPr>
              <a:t>your work</a:t>
            </a:r>
            <a:r>
              <a:rPr lang="en-GB" dirty="0" smtClean="0">
                <a:solidFill>
                  <a:schemeClr val="bg1"/>
                </a:solidFill>
              </a:rPr>
              <a:t>?</a:t>
            </a:r>
            <a:endParaRPr lang="en-GB" dirty="0">
              <a:solidFill>
                <a:schemeClr val="bg1"/>
              </a:solidFill>
            </a:endParaRPr>
          </a:p>
        </p:txBody>
      </p:sp>
      <p:sp>
        <p:nvSpPr>
          <p:cNvPr id="5" name="TextBox 4"/>
          <p:cNvSpPr txBox="1"/>
          <p:nvPr/>
        </p:nvSpPr>
        <p:spPr>
          <a:xfrm>
            <a:off x="999898" y="2626553"/>
            <a:ext cx="5395656"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Using what you learn can improve the standard of care that you </a:t>
            </a:r>
            <a:r>
              <a:rPr lang="en-GB" sz="2200" b="1" dirty="0" smtClean="0">
                <a:latin typeface="Arial" panose="020B0604020202020204" pitchFamily="34" charset="0"/>
                <a:cs typeface="Arial" panose="020B0604020202020204" pitchFamily="34" charset="0"/>
              </a:rPr>
              <a:t>provide</a:t>
            </a:r>
            <a:endParaRPr lang="en-GB" sz="2200" b="1" dirty="0">
              <a:latin typeface="Arial" panose="020B0604020202020204" pitchFamily="34" charset="0"/>
              <a:cs typeface="Arial" panose="020B0604020202020204" pitchFamily="34" charset="0"/>
            </a:endParaRPr>
          </a:p>
        </p:txBody>
      </p:sp>
      <p:sp>
        <p:nvSpPr>
          <p:cNvPr id="6" name="TextBox 5"/>
          <p:cNvSpPr txBox="1"/>
          <p:nvPr/>
        </p:nvSpPr>
        <p:spPr>
          <a:xfrm>
            <a:off x="999897" y="3623793"/>
            <a:ext cx="5080269"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Having a break from work helps you to manage your stress</a:t>
            </a:r>
          </a:p>
        </p:txBody>
      </p:sp>
      <p:sp>
        <p:nvSpPr>
          <p:cNvPr id="7" name="TextBox 6"/>
          <p:cNvSpPr txBox="1"/>
          <p:nvPr/>
        </p:nvSpPr>
        <p:spPr>
          <a:xfrm>
            <a:off x="1001219" y="4547019"/>
            <a:ext cx="5078947"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It gives you an opportunity to get to know your </a:t>
            </a:r>
            <a:r>
              <a:rPr lang="en-GB" sz="2200" b="1" dirty="0" smtClean="0">
                <a:latin typeface="Arial" panose="020B0604020202020204" pitchFamily="34" charset="0"/>
                <a:cs typeface="Arial" panose="020B0604020202020204" pitchFamily="34" charset="0"/>
              </a:rPr>
              <a:t>colleagues</a:t>
            </a:r>
            <a:endParaRPr lang="en-GB" sz="2200" b="1" dirty="0">
              <a:latin typeface="Arial" panose="020B0604020202020204" pitchFamily="34" charset="0"/>
              <a:cs typeface="Arial" panose="020B0604020202020204" pitchFamily="34" charset="0"/>
            </a:endParaRPr>
          </a:p>
        </p:txBody>
      </p:sp>
      <p:sp>
        <p:nvSpPr>
          <p:cNvPr id="8" name="TextBox 7"/>
          <p:cNvSpPr txBox="1"/>
          <p:nvPr/>
        </p:nvSpPr>
        <p:spPr>
          <a:xfrm>
            <a:off x="999897" y="5485397"/>
            <a:ext cx="6347780"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It confirms that you do not need to develop your skills and knowledge any </a:t>
            </a:r>
            <a:r>
              <a:rPr lang="en-GB" sz="2200" b="1" dirty="0" smtClean="0">
                <a:latin typeface="Arial" panose="020B0604020202020204" pitchFamily="34" charset="0"/>
                <a:cs typeface="Arial" panose="020B0604020202020204" pitchFamily="34" charset="0"/>
              </a:rPr>
              <a:t>further</a:t>
            </a:r>
            <a:endParaRPr lang="en-GB" sz="2200" b="1" dirty="0">
              <a:latin typeface="Arial" panose="020B0604020202020204" pitchFamily="34" charset="0"/>
              <a:cs typeface="Arial" panose="020B0604020202020204" pitchFamily="34" charset="0"/>
            </a:endParaRPr>
          </a:p>
        </p:txBody>
      </p:sp>
      <p:grpSp>
        <p:nvGrpSpPr>
          <p:cNvPr id="16" name="Group 15"/>
          <p:cNvGrpSpPr/>
          <p:nvPr/>
        </p:nvGrpSpPr>
        <p:grpSpPr>
          <a:xfrm>
            <a:off x="5532923" y="2937904"/>
            <a:ext cx="3711396" cy="4564662"/>
            <a:chOff x="5432604" y="2420888"/>
            <a:chExt cx="3711396" cy="4564662"/>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5432604"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8" name="Picture 2" descr="\\DESIGNARCHIVE\Archive\PowerPoints\PPT symbols and documents\ABCD cards\A.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624"/>
            <a:stretch/>
          </p:blipFill>
          <p:spPr bwMode="auto">
            <a:xfrm rot="385857">
              <a:off x="6473422" y="2556201"/>
              <a:ext cx="1897871" cy="2557254"/>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95" y="2613843"/>
            <a:ext cx="617417" cy="872258"/>
          </a:xfrm>
          <a:prstGeom prst="rect">
            <a:avLst/>
          </a:prstGeom>
        </p:spPr>
      </p:pic>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895" y="3558109"/>
            <a:ext cx="617417" cy="872258"/>
          </a:xfrm>
          <a:prstGeom prst="rect">
            <a:avLst/>
          </a:prstGeom>
        </p:spPr>
      </p:pic>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0895" y="4494213"/>
            <a:ext cx="617417" cy="872258"/>
          </a:xfrm>
          <a:prstGeom prst="rect">
            <a:avLst/>
          </a:prstGeom>
        </p:spPr>
      </p:pic>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0895" y="5422155"/>
            <a:ext cx="617417" cy="872258"/>
          </a:xfrm>
          <a:prstGeom prst="rect">
            <a:avLst/>
          </a:prstGeom>
        </p:spPr>
      </p:pic>
      <p:pic>
        <p:nvPicPr>
          <p:cNvPr id="23" name="Picture 22"/>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4" name="Rectangle 23"/>
          <p:cNvSpPr/>
          <p:nvPr/>
        </p:nvSpPr>
        <p:spPr>
          <a:xfrm>
            <a:off x="6080166" y="2324550"/>
            <a:ext cx="2814451"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576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1"/>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2"/>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880" y="1221187"/>
            <a:ext cx="9619013" cy="1035122"/>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3" name="Content Placeholder 2"/>
          <p:cNvSpPr>
            <a:spLocks noGrp="1"/>
          </p:cNvSpPr>
          <p:nvPr>
            <p:ph idx="1"/>
          </p:nvPr>
        </p:nvSpPr>
        <p:spPr>
          <a:xfrm>
            <a:off x="255325" y="1522548"/>
            <a:ext cx="8627418" cy="508133"/>
          </a:xfrm>
        </p:spPr>
        <p:txBody>
          <a:bodyPr>
            <a:normAutofit/>
          </a:bodyPr>
          <a:lstStyle/>
          <a:p>
            <a:pPr marL="0" indent="0">
              <a:buNone/>
            </a:pPr>
            <a:r>
              <a:rPr lang="en-GB" dirty="0">
                <a:solidFill>
                  <a:schemeClr val="bg1"/>
                </a:solidFill>
              </a:rPr>
              <a:t>What does ‘reflection’ involve? </a:t>
            </a:r>
          </a:p>
        </p:txBody>
      </p:sp>
      <p:sp>
        <p:nvSpPr>
          <p:cNvPr id="5" name="TextBox 4"/>
          <p:cNvSpPr txBox="1"/>
          <p:nvPr/>
        </p:nvSpPr>
        <p:spPr>
          <a:xfrm>
            <a:off x="999898" y="2733428"/>
            <a:ext cx="5395656"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Agreeing a Personal Development </a:t>
            </a:r>
            <a:r>
              <a:rPr lang="en-GB" sz="2200" b="1" dirty="0" smtClean="0">
                <a:latin typeface="Arial" panose="020B0604020202020204" pitchFamily="34" charset="0"/>
                <a:cs typeface="Arial" panose="020B0604020202020204" pitchFamily="34" charset="0"/>
              </a:rPr>
              <a:t/>
            </a:r>
            <a:br>
              <a:rPr lang="en-GB" sz="2200" b="1" dirty="0" smtClean="0">
                <a:latin typeface="Arial" panose="020B0604020202020204" pitchFamily="34" charset="0"/>
                <a:cs typeface="Arial" panose="020B0604020202020204" pitchFamily="34" charset="0"/>
              </a:rPr>
            </a:br>
            <a:r>
              <a:rPr lang="en-GB" sz="2200" b="1" dirty="0" smtClean="0">
                <a:latin typeface="Arial" panose="020B0604020202020204" pitchFamily="34" charset="0"/>
                <a:cs typeface="Arial" panose="020B0604020202020204" pitchFamily="34" charset="0"/>
              </a:rPr>
              <a:t>Plan </a:t>
            </a:r>
            <a:r>
              <a:rPr lang="en-GB" sz="2200" b="1" dirty="0">
                <a:latin typeface="Arial" panose="020B0604020202020204" pitchFamily="34" charset="0"/>
                <a:cs typeface="Arial" panose="020B0604020202020204" pitchFamily="34" charset="0"/>
              </a:rPr>
              <a:t>with your </a:t>
            </a:r>
            <a:r>
              <a:rPr lang="en-GB" sz="2200" b="1" dirty="0" smtClean="0">
                <a:latin typeface="Arial" panose="020B0604020202020204" pitchFamily="34" charset="0"/>
                <a:cs typeface="Arial" panose="020B0604020202020204" pitchFamily="34" charset="0"/>
              </a:rPr>
              <a:t>manager</a:t>
            </a:r>
            <a:endParaRPr lang="en-GB" sz="2200" b="1" dirty="0">
              <a:latin typeface="Arial" panose="020B0604020202020204" pitchFamily="34" charset="0"/>
              <a:cs typeface="Arial" panose="020B0604020202020204" pitchFamily="34" charset="0"/>
            </a:endParaRPr>
          </a:p>
        </p:txBody>
      </p:sp>
      <p:sp>
        <p:nvSpPr>
          <p:cNvPr id="6" name="TextBox 5"/>
          <p:cNvSpPr txBox="1"/>
          <p:nvPr/>
        </p:nvSpPr>
        <p:spPr>
          <a:xfrm>
            <a:off x="999897" y="3671293"/>
            <a:ext cx="5080269"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Asking your colleagues what they think of the way that you </a:t>
            </a:r>
            <a:r>
              <a:rPr lang="en-GB" sz="2200" b="1" dirty="0" smtClean="0">
                <a:latin typeface="Arial" panose="020B0604020202020204" pitchFamily="34" charset="0"/>
                <a:cs typeface="Arial" panose="020B0604020202020204" pitchFamily="34" charset="0"/>
              </a:rPr>
              <a:t>work</a:t>
            </a:r>
            <a:endParaRPr lang="en-GB" sz="2200" b="1" dirty="0">
              <a:latin typeface="Arial" panose="020B0604020202020204" pitchFamily="34" charset="0"/>
              <a:cs typeface="Arial" panose="020B0604020202020204" pitchFamily="34" charset="0"/>
            </a:endParaRPr>
          </a:p>
        </p:txBody>
      </p:sp>
      <p:sp>
        <p:nvSpPr>
          <p:cNvPr id="7" name="TextBox 6"/>
          <p:cNvSpPr txBox="1"/>
          <p:nvPr/>
        </p:nvSpPr>
        <p:spPr>
          <a:xfrm>
            <a:off x="1001219" y="4594519"/>
            <a:ext cx="5078947"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Giving constructive feedback to your colleagues</a:t>
            </a:r>
          </a:p>
        </p:txBody>
      </p:sp>
      <p:sp>
        <p:nvSpPr>
          <p:cNvPr id="8" name="TextBox 7"/>
          <p:cNvSpPr txBox="1"/>
          <p:nvPr/>
        </p:nvSpPr>
        <p:spPr>
          <a:xfrm>
            <a:off x="999897" y="5485397"/>
            <a:ext cx="6347780"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Learning from what you have done in the past to improve the way you will work in the </a:t>
            </a:r>
            <a:r>
              <a:rPr lang="en-GB" sz="2200" b="1" dirty="0" smtClean="0">
                <a:latin typeface="Arial" panose="020B0604020202020204" pitchFamily="34" charset="0"/>
                <a:cs typeface="Arial" panose="020B0604020202020204" pitchFamily="34" charset="0"/>
              </a:rPr>
              <a:t>future</a:t>
            </a:r>
            <a:endParaRPr lang="en-GB" sz="2200" b="1" dirty="0">
              <a:latin typeface="Arial" panose="020B0604020202020204" pitchFamily="34" charset="0"/>
              <a:cs typeface="Arial" panose="020B0604020202020204" pitchFamily="34" charset="0"/>
            </a:endParaRPr>
          </a:p>
        </p:txBody>
      </p:sp>
      <p:grpSp>
        <p:nvGrpSpPr>
          <p:cNvPr id="23" name="Group 22"/>
          <p:cNvGrpSpPr/>
          <p:nvPr/>
        </p:nvGrpSpPr>
        <p:grpSpPr>
          <a:xfrm>
            <a:off x="5733729" y="2858804"/>
            <a:ext cx="3711396" cy="4564662"/>
            <a:chOff x="5508104" y="2348880"/>
            <a:chExt cx="3711396" cy="4564662"/>
          </a:xfrm>
        </p:grpSpPr>
        <p:grpSp>
          <p:nvGrpSpPr>
            <p:cNvPr id="24" name="Group 23"/>
            <p:cNvGrpSpPr/>
            <p:nvPr/>
          </p:nvGrpSpPr>
          <p:grpSpPr>
            <a:xfrm>
              <a:off x="5508104" y="2348880"/>
              <a:ext cx="3711396" cy="4564662"/>
              <a:chOff x="4716116" y="2392730"/>
              <a:chExt cx="3711396" cy="4564662"/>
            </a:xfrm>
          </p:grpSpPr>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4716116" y="2392730"/>
                <a:ext cx="3711396" cy="4564662"/>
              </a:xfrm>
              <a:prstGeom prst="rect">
                <a:avLst/>
              </a:prstGeom>
              <a:effectLst>
                <a:outerShdw blurRad="63500" sx="102000" sy="102000" algn="ctr" rotWithShape="0">
                  <a:schemeClr val="tx1">
                    <a:lumMod val="65000"/>
                    <a:lumOff val="35000"/>
                    <a:alpha val="40000"/>
                  </a:schemeClr>
                </a:outerShdw>
              </a:effectLst>
            </p:spPr>
          </p:pic>
          <p:pic>
            <p:nvPicPr>
              <p:cNvPr id="27" name="Picture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308198">
                <a:off x="5875925" y="2534840"/>
                <a:ext cx="1636750" cy="2465804"/>
              </a:xfrm>
              <a:prstGeom prst="rect">
                <a:avLst/>
              </a:prstGeom>
            </p:spPr>
          </p:pic>
        </p:grpSp>
        <p:pic>
          <p:nvPicPr>
            <p:cNvPr id="25" name="Picture 6" descr="\\DESIGNARCHIVE\Archive\PowerPoints\PPT symbols and documents\ABCD cards\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308855">
              <a:off x="6573886" y="2478512"/>
              <a:ext cx="1795805" cy="2537026"/>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020" y="2712980"/>
            <a:ext cx="617417" cy="872258"/>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020" y="3657246"/>
            <a:ext cx="617417" cy="872258"/>
          </a:xfrm>
          <a:prstGeom prst="rect">
            <a:avLst/>
          </a:prstGeom>
        </p:spPr>
      </p:pic>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9020" y="4553588"/>
            <a:ext cx="617417" cy="872258"/>
          </a:xfrm>
          <a:prstGeom prst="rect">
            <a:avLst/>
          </a:prstGeom>
        </p:spPr>
      </p:pic>
      <p:pic>
        <p:nvPicPr>
          <p:cNvPr id="31" name="Picture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9020" y="5481530"/>
            <a:ext cx="617417" cy="872258"/>
          </a:xfrm>
          <a:prstGeom prst="rect">
            <a:avLst/>
          </a:prstGeom>
        </p:spPr>
      </p:pic>
      <p:pic>
        <p:nvPicPr>
          <p:cNvPr id="18" name="Picture 17"/>
          <p:cNvPicPr>
            <a:picLocks/>
          </p:cNvPicPr>
          <p:nvPr/>
        </p:nvPicPr>
        <p:blipFill rotWithShape="1">
          <a:blip r:embed="rId10"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19" name="Rectangle 18"/>
          <p:cNvSpPr/>
          <p:nvPr/>
        </p:nvSpPr>
        <p:spPr>
          <a:xfrm>
            <a:off x="6080166" y="2324550"/>
            <a:ext cx="2814451"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08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nodeType="afterEffect">
                                  <p:stCondLst>
                                    <p:cond delay="0"/>
                                  </p:stCondLst>
                                  <p:childTnLst>
                                    <p:set>
                                      <p:cBhvr>
                                        <p:cTn id="31" dur="1" fill="hold">
                                          <p:stCondLst>
                                            <p:cond delay="0"/>
                                          </p:stCondLst>
                                        </p:cTn>
                                        <p:tgtEl>
                                          <p:spTgt spid="2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0"/>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outcomes</a:t>
            </a:r>
            <a:endParaRPr lang="en-GB" dirty="0"/>
          </a:p>
        </p:txBody>
      </p:sp>
      <p:sp>
        <p:nvSpPr>
          <p:cNvPr id="3" name="Content Placeholder 2"/>
          <p:cNvSpPr>
            <a:spLocks noGrp="1"/>
          </p:cNvSpPr>
          <p:nvPr>
            <p:ph idx="1"/>
          </p:nvPr>
        </p:nvSpPr>
        <p:spPr>
          <a:xfrm>
            <a:off x="255325" y="1320673"/>
            <a:ext cx="8229600" cy="2764439"/>
          </a:xfrm>
        </p:spPr>
        <p:txBody>
          <a:bodyPr/>
          <a:lstStyle/>
          <a:p>
            <a:pPr marL="0" indent="0">
              <a:buNone/>
            </a:pPr>
            <a:r>
              <a:rPr lang="en-GB" sz="2400" dirty="0">
                <a:solidFill>
                  <a:srgbClr val="002060"/>
                </a:solidFill>
              </a:rPr>
              <a:t>2.1</a:t>
            </a:r>
            <a:r>
              <a:rPr lang="en-GB" sz="2400" dirty="0"/>
              <a:t> </a:t>
            </a:r>
            <a:r>
              <a:rPr lang="en-GB" sz="2400" dirty="0">
                <a:solidFill>
                  <a:srgbClr val="2154AC"/>
                </a:solidFill>
              </a:rPr>
              <a:t>Agree a personal development plan</a:t>
            </a:r>
          </a:p>
          <a:p>
            <a:pPr marL="0" indent="0">
              <a:buNone/>
            </a:pPr>
            <a:r>
              <a:rPr lang="en-GB" sz="2400" dirty="0">
                <a:solidFill>
                  <a:srgbClr val="002060"/>
                </a:solidFill>
              </a:rPr>
              <a:t>2.2 </a:t>
            </a:r>
            <a:r>
              <a:rPr lang="en-GB" sz="2400" dirty="0" smtClean="0">
                <a:solidFill>
                  <a:srgbClr val="2154AC"/>
                </a:solidFill>
              </a:rPr>
              <a:t>Develop </a:t>
            </a:r>
            <a:r>
              <a:rPr lang="en-GB" sz="2400" dirty="0">
                <a:solidFill>
                  <a:srgbClr val="2154AC"/>
                </a:solidFill>
              </a:rPr>
              <a:t>knowledge, skills and </a:t>
            </a:r>
            <a:r>
              <a:rPr lang="en-GB" sz="2400" dirty="0" smtClean="0">
                <a:solidFill>
                  <a:srgbClr val="2154AC"/>
                </a:solidFill>
              </a:rPr>
              <a:t>understanding.</a:t>
            </a:r>
            <a:endParaRPr lang="en-GB" sz="2400" dirty="0">
              <a:solidFill>
                <a:srgbClr val="2154AC"/>
              </a:solidFill>
            </a:endParaRPr>
          </a:p>
          <a:p>
            <a:pPr marL="0" indent="0">
              <a:buNone/>
            </a:pPr>
            <a:endParaRPr lang="en-GB" dirty="0"/>
          </a:p>
        </p:txBody>
      </p:sp>
      <p:sp>
        <p:nvSpPr>
          <p:cNvPr id="6" name="Title Placeholder 1"/>
          <p:cNvSpPr txBox="1">
            <a:spLocks/>
          </p:cNvSpPr>
          <p:nvPr/>
        </p:nvSpPr>
        <p:spPr>
          <a:xfrm>
            <a:off x="5183850" y="5766968"/>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smtClean="0">
                <a:solidFill>
                  <a:srgbClr val="002060"/>
                </a:solidFill>
              </a:rPr>
              <a:t>Standard</a:t>
            </a:r>
            <a:endParaRPr lang="en-GB" sz="2400" dirty="0" smtClean="0">
              <a:solidFill>
                <a:srgbClr val="002060"/>
              </a:solidFill>
            </a:endParaRPr>
          </a:p>
        </p:txBody>
      </p:sp>
      <p:sp>
        <p:nvSpPr>
          <p:cNvPr id="7" name="TextBox 6"/>
          <p:cNvSpPr txBox="1"/>
          <p:nvPr/>
        </p:nvSpPr>
        <p:spPr>
          <a:xfrm>
            <a:off x="6650171" y="3114767"/>
            <a:ext cx="3135085" cy="4708981"/>
          </a:xfrm>
          <a:prstGeom prst="rect">
            <a:avLst/>
          </a:prstGeom>
          <a:noFill/>
        </p:spPr>
        <p:txBody>
          <a:bodyPr wrap="square" rtlCol="0">
            <a:spAutoFit/>
          </a:bodyPr>
          <a:lstStyle/>
          <a:p>
            <a:r>
              <a:rPr lang="en-GB" sz="30000" dirty="0">
                <a:solidFill>
                  <a:srgbClr val="00206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14657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4" y="63452"/>
            <a:ext cx="8639293" cy="920234"/>
          </a:xfrm>
        </p:spPr>
        <p:txBody>
          <a:bodyPr/>
          <a:lstStyle/>
          <a:p>
            <a:r>
              <a:rPr lang="en-GB" dirty="0"/>
              <a:t>Skills, knowledge and competence</a:t>
            </a:r>
          </a:p>
        </p:txBody>
      </p:sp>
      <p:sp>
        <p:nvSpPr>
          <p:cNvPr id="4" name="Rectangle 3"/>
          <p:cNvSpPr/>
          <p:nvPr/>
        </p:nvSpPr>
        <p:spPr>
          <a:xfrm>
            <a:off x="255324" y="1131517"/>
            <a:ext cx="4981694" cy="5370701"/>
          </a:xfrm>
          <a:prstGeom prst="rect">
            <a:avLst/>
          </a:prstGeom>
        </p:spPr>
        <p:txBody>
          <a:bodyPr wrap="square">
            <a:spAutoFit/>
          </a:bodyPr>
          <a:lstStyle/>
          <a:p>
            <a:pPr>
              <a:spcBef>
                <a:spcPts val="600"/>
              </a:spcBef>
            </a:pPr>
            <a:r>
              <a:rPr lang="en-GB" sz="2200" b="1" dirty="0">
                <a:latin typeface="Arial" panose="020B0604020202020204" pitchFamily="34" charset="0"/>
                <a:cs typeface="Arial" panose="020B0604020202020204" pitchFamily="34" charset="0"/>
              </a:rPr>
              <a:t>Skills, knowledge and competence need to be developed throughout your working life. </a:t>
            </a:r>
          </a:p>
          <a:p>
            <a:pPr>
              <a:spcBef>
                <a:spcPts val="600"/>
              </a:spcBef>
            </a:pPr>
            <a:endParaRPr lang="en-GB" b="1" dirty="0">
              <a:latin typeface="Arial" panose="020B0604020202020204" pitchFamily="34" charset="0"/>
              <a:cs typeface="Arial" panose="020B0604020202020204" pitchFamily="34" charset="0"/>
            </a:endParaRPr>
          </a:p>
          <a:p>
            <a:pPr>
              <a:spcBef>
                <a:spcPts val="600"/>
              </a:spcBef>
            </a:pPr>
            <a:r>
              <a:rPr lang="en-GB" sz="2200" b="1" dirty="0">
                <a:latin typeface="Arial" panose="020B0604020202020204" pitchFamily="34" charset="0"/>
                <a:cs typeface="Arial" panose="020B0604020202020204" pitchFamily="34" charset="0"/>
              </a:rPr>
              <a:t>A Personal Development Plan (PDP) sets out the areas you need </a:t>
            </a:r>
            <a:r>
              <a:rPr lang="en-GB" sz="2200" b="1" dirty="0" smtClean="0">
                <a:latin typeface="Arial" panose="020B0604020202020204" pitchFamily="34" charset="0"/>
                <a:cs typeface="Arial" panose="020B0604020202020204" pitchFamily="34" charset="0"/>
              </a:rPr>
              <a:t>to </a:t>
            </a:r>
            <a:r>
              <a:rPr lang="en-GB" sz="2200" b="1" dirty="0">
                <a:latin typeface="Arial" panose="020B0604020202020204" pitchFamily="34" charset="0"/>
                <a:cs typeface="Arial" panose="020B0604020202020204" pitchFamily="34" charset="0"/>
              </a:rPr>
              <a:t>develop and how to go about achieving this.</a:t>
            </a:r>
          </a:p>
          <a:p>
            <a:pPr>
              <a:spcBef>
                <a:spcPts val="600"/>
              </a:spcBef>
            </a:pPr>
            <a:endParaRPr lang="en-GB" b="1" dirty="0">
              <a:latin typeface="Arial" panose="020B0604020202020204" pitchFamily="34" charset="0"/>
              <a:cs typeface="Arial" panose="020B0604020202020204" pitchFamily="34" charset="0"/>
            </a:endParaRPr>
          </a:p>
          <a:p>
            <a:pPr>
              <a:spcBef>
                <a:spcPts val="600"/>
              </a:spcBef>
            </a:pPr>
            <a:r>
              <a:rPr lang="en-GB" sz="2200" b="1" dirty="0">
                <a:latin typeface="Arial" panose="020B0604020202020204" pitchFamily="34" charset="0"/>
                <a:cs typeface="Arial" panose="020B0604020202020204" pitchFamily="34" charset="0"/>
              </a:rPr>
              <a:t>Personal Development Plans (PDPs) identify:</a:t>
            </a:r>
          </a:p>
          <a:p>
            <a:pPr marL="285750" indent="-285750">
              <a:spcBef>
                <a:spcPts val="600"/>
              </a:spcBef>
              <a:buClr>
                <a:srgbClr val="2154AC"/>
              </a:buClr>
              <a:buFont typeface="Arial" panose="020B0604020202020204" pitchFamily="34" charset="0"/>
              <a:buChar char="■"/>
            </a:pPr>
            <a:r>
              <a:rPr lang="en-GB" sz="2200" b="1" dirty="0" smtClean="0">
                <a:latin typeface="Arial" panose="020B0604020202020204" pitchFamily="34" charset="0"/>
                <a:cs typeface="Arial" panose="020B0604020202020204" pitchFamily="34" charset="0"/>
              </a:rPr>
              <a:t>The areas you need to develop</a:t>
            </a:r>
            <a:endParaRPr lang="en-GB" sz="2200" b="1" dirty="0">
              <a:latin typeface="Arial" panose="020B0604020202020204" pitchFamily="34" charset="0"/>
              <a:cs typeface="Arial" panose="020B0604020202020204" pitchFamily="34" charset="0"/>
            </a:endParaRPr>
          </a:p>
          <a:p>
            <a:pPr marL="285750" indent="-285750">
              <a:spcBef>
                <a:spcPts val="600"/>
              </a:spcBef>
              <a:buClr>
                <a:srgbClr val="2154AC"/>
              </a:buClr>
              <a:buFont typeface="Arial" panose="020B0604020202020204" pitchFamily="34" charset="0"/>
              <a:buChar char="■"/>
            </a:pPr>
            <a:r>
              <a:rPr lang="en-GB" sz="2200" b="1" dirty="0">
                <a:latin typeface="Arial" panose="020B0604020202020204" pitchFamily="34" charset="0"/>
                <a:cs typeface="Arial" panose="020B0604020202020204" pitchFamily="34" charset="0"/>
              </a:rPr>
              <a:t>What you want to achieve</a:t>
            </a:r>
          </a:p>
          <a:p>
            <a:pPr marL="285750" indent="-285750">
              <a:spcBef>
                <a:spcPts val="600"/>
              </a:spcBef>
              <a:buClr>
                <a:srgbClr val="2154AC"/>
              </a:buClr>
              <a:buFont typeface="Arial" panose="020B0604020202020204" pitchFamily="34" charset="0"/>
              <a:buChar char="■"/>
            </a:pPr>
            <a:r>
              <a:rPr lang="en-GB" sz="2200" b="1" dirty="0">
                <a:latin typeface="Arial" panose="020B0604020202020204" pitchFamily="34" charset="0"/>
                <a:cs typeface="Arial" panose="020B0604020202020204" pitchFamily="34" charset="0"/>
              </a:rPr>
              <a:t>How and when you will achieve </a:t>
            </a:r>
            <a:r>
              <a:rPr lang="en-GB" sz="2200" b="1" dirty="0" smtClean="0">
                <a:latin typeface="Arial" panose="020B0604020202020204" pitchFamily="34" charset="0"/>
                <a:cs typeface="Arial" panose="020B0604020202020204" pitchFamily="34" charset="0"/>
              </a:rPr>
              <a:t>it.</a:t>
            </a:r>
            <a:endParaRPr lang="en-GB" sz="22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50774" y="1254556"/>
            <a:ext cx="3443843" cy="4800877"/>
          </a:xfrm>
          <a:prstGeom prst="rect">
            <a:avLst/>
          </a:prstGeom>
        </p:spPr>
      </p:pic>
    </p:spTree>
    <p:extLst>
      <p:ext uri="{BB962C8B-B14F-4D97-AF65-F5344CB8AC3E}">
        <p14:creationId xmlns:p14="http://schemas.microsoft.com/office/powerpoint/2010/main" val="71027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500"/>
                                        <p:tgtEl>
                                          <p:spTgt spid="4">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fade">
                                      <p:cBhvr>
                                        <p:cTn id="20" dur="500"/>
                                        <p:tgtEl>
                                          <p:spTgt spid="4">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fade">
                                      <p:cBhvr>
                                        <p:cTn id="2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4" y="63452"/>
            <a:ext cx="8639293" cy="920234"/>
          </a:xfrm>
        </p:spPr>
        <p:txBody>
          <a:bodyPr/>
          <a:lstStyle/>
          <a:p>
            <a:r>
              <a:rPr lang="en-GB" dirty="0"/>
              <a:t>Contributing to your PDP</a:t>
            </a:r>
          </a:p>
        </p:txBody>
      </p:sp>
      <p:sp>
        <p:nvSpPr>
          <p:cNvPr id="4" name="Rectangle 3"/>
          <p:cNvSpPr/>
          <p:nvPr/>
        </p:nvSpPr>
        <p:spPr>
          <a:xfrm>
            <a:off x="255323" y="1265574"/>
            <a:ext cx="8639293" cy="1200329"/>
          </a:xfrm>
          <a:prstGeom prst="rect">
            <a:avLst/>
          </a:prstGeom>
        </p:spPr>
        <p:txBody>
          <a:bodyPr wrap="square">
            <a:spAutoFit/>
          </a:bodyPr>
          <a:lstStyle/>
          <a:p>
            <a:r>
              <a:rPr lang="en-GB" sz="2400" b="1" dirty="0">
                <a:latin typeface="Arial" panose="020B0604020202020204" pitchFamily="34" charset="0"/>
                <a:cs typeface="Arial" panose="020B0604020202020204" pitchFamily="34" charset="0"/>
              </a:rPr>
              <a:t>To get the most out of a PDP workers should be prepared to contribute to the discussion.  Workers should ask themselves:</a:t>
            </a:r>
          </a:p>
        </p:txBody>
      </p:sp>
      <p:sp>
        <p:nvSpPr>
          <p:cNvPr id="3" name="Rectangle 2"/>
          <p:cNvSpPr/>
          <p:nvPr/>
        </p:nvSpPr>
        <p:spPr>
          <a:xfrm>
            <a:off x="-201880" y="2674870"/>
            <a:ext cx="9619013" cy="3281753"/>
          </a:xfrm>
          <a:prstGeom prst="rect">
            <a:avLst/>
          </a:prstGeom>
          <a:solidFill>
            <a:srgbClr val="2154AC">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276103" y="3270515"/>
            <a:ext cx="8639293" cy="2308324"/>
          </a:xfrm>
          <a:prstGeom prst="rect">
            <a:avLst/>
          </a:prstGeom>
        </p:spPr>
        <p:txBody>
          <a:bodyPr wrap="square">
            <a:spAutoFit/>
          </a:bodyPr>
          <a:lstStyle/>
          <a:p>
            <a:pPr marL="342900" indent="-342900">
              <a:buClr>
                <a:srgbClr val="2154AC"/>
              </a:buClr>
              <a:buFont typeface="Arial" panose="020B0604020202020204" pitchFamily="34" charset="0"/>
              <a:buChar char="■"/>
            </a:pPr>
            <a:r>
              <a:rPr lang="en-GB" sz="2400" b="1" dirty="0">
                <a:solidFill>
                  <a:srgbClr val="002060"/>
                </a:solidFill>
                <a:latin typeface="Arial" panose="020B0604020202020204" pitchFamily="34" charset="0"/>
                <a:cs typeface="Arial" panose="020B0604020202020204" pitchFamily="34" charset="0"/>
              </a:rPr>
              <a:t>Do I have the skills and knowledge that I need for my current role</a:t>
            </a:r>
            <a:r>
              <a:rPr lang="en-GB" sz="2400" b="1" dirty="0" smtClean="0">
                <a:solidFill>
                  <a:srgbClr val="002060"/>
                </a:solidFill>
                <a:latin typeface="Arial" panose="020B0604020202020204" pitchFamily="34" charset="0"/>
                <a:cs typeface="Arial" panose="020B0604020202020204" pitchFamily="34" charset="0"/>
              </a:rPr>
              <a:t>?</a:t>
            </a:r>
          </a:p>
          <a:p>
            <a:pPr marL="342900" indent="-342900">
              <a:buClr>
                <a:srgbClr val="2154AC"/>
              </a:buClr>
              <a:buFont typeface="Arial" panose="020B0604020202020204" pitchFamily="34" charset="0"/>
              <a:buChar char="■"/>
            </a:pPr>
            <a:r>
              <a:rPr lang="en-GB" sz="2400" b="1" dirty="0">
                <a:solidFill>
                  <a:srgbClr val="002060"/>
                </a:solidFill>
                <a:latin typeface="Arial" panose="020B0604020202020204" pitchFamily="34" charset="0"/>
                <a:cs typeface="Arial" panose="020B0604020202020204" pitchFamily="34" charset="0"/>
              </a:rPr>
              <a:t>What development opportunities are available </a:t>
            </a:r>
            <a:r>
              <a:rPr lang="en-GB" sz="2400" b="1" dirty="0" smtClean="0">
                <a:solidFill>
                  <a:srgbClr val="002060"/>
                </a:solidFill>
                <a:latin typeface="Arial" panose="020B0604020202020204" pitchFamily="34" charset="0"/>
                <a:cs typeface="Arial" panose="020B0604020202020204" pitchFamily="34" charset="0"/>
              </a:rPr>
              <a:t/>
            </a:r>
            <a:br>
              <a:rPr lang="en-GB" sz="2400" b="1" dirty="0" smtClean="0">
                <a:solidFill>
                  <a:srgbClr val="002060"/>
                </a:solidFill>
                <a:latin typeface="Arial" panose="020B0604020202020204" pitchFamily="34" charset="0"/>
                <a:cs typeface="Arial" panose="020B0604020202020204" pitchFamily="34" charset="0"/>
              </a:rPr>
            </a:br>
            <a:r>
              <a:rPr lang="en-GB" sz="2400" b="1" dirty="0" smtClean="0">
                <a:solidFill>
                  <a:srgbClr val="002060"/>
                </a:solidFill>
                <a:latin typeface="Arial" panose="020B0604020202020204" pitchFamily="34" charset="0"/>
                <a:cs typeface="Arial" panose="020B0604020202020204" pitchFamily="34" charset="0"/>
              </a:rPr>
              <a:t>in my role?</a:t>
            </a:r>
          </a:p>
          <a:p>
            <a:pPr marL="342900" indent="-342900">
              <a:buClr>
                <a:srgbClr val="2154AC"/>
              </a:buClr>
              <a:buFont typeface="Arial" panose="020B0604020202020204" pitchFamily="34" charset="0"/>
              <a:buChar char="■"/>
            </a:pPr>
            <a:r>
              <a:rPr lang="en-GB" sz="2400" b="1" dirty="0">
                <a:solidFill>
                  <a:srgbClr val="002060"/>
                </a:solidFill>
                <a:latin typeface="Arial" panose="020B0604020202020204" pitchFamily="34" charset="0"/>
                <a:cs typeface="Arial" panose="020B0604020202020204" pitchFamily="34" charset="0"/>
              </a:rPr>
              <a:t>What are my ambitions and goals</a:t>
            </a:r>
            <a:r>
              <a:rPr lang="en-GB" sz="2400" b="1" dirty="0" smtClean="0">
                <a:solidFill>
                  <a:srgbClr val="002060"/>
                </a:solidFill>
                <a:latin typeface="Arial" panose="020B0604020202020204" pitchFamily="34" charset="0"/>
                <a:cs typeface="Arial" panose="020B0604020202020204" pitchFamily="34" charset="0"/>
              </a:rPr>
              <a:t>?</a:t>
            </a:r>
          </a:p>
          <a:p>
            <a:pPr marL="342900" indent="-342900">
              <a:buClr>
                <a:srgbClr val="2154AC"/>
              </a:buClr>
              <a:buFont typeface="Arial" panose="020B0604020202020204" pitchFamily="34" charset="0"/>
              <a:buChar char="■"/>
            </a:pPr>
            <a:r>
              <a:rPr lang="en-GB" sz="2400" b="1" dirty="0">
                <a:solidFill>
                  <a:srgbClr val="002060"/>
                </a:solidFill>
                <a:latin typeface="Arial" panose="020B0604020202020204" pitchFamily="34" charset="0"/>
                <a:cs typeface="Arial" panose="020B0604020202020204" pitchFamily="34" charset="0"/>
              </a:rPr>
              <a:t>Am I making the right choices to get me there</a:t>
            </a:r>
            <a:r>
              <a:rPr lang="en-GB" sz="2400" b="1" dirty="0" smtClean="0">
                <a:solidFill>
                  <a:srgbClr val="002060"/>
                </a:solidFill>
                <a:latin typeface="Arial" panose="020B0604020202020204" pitchFamily="34" charset="0"/>
                <a:cs typeface="Arial" panose="020B0604020202020204" pitchFamily="34" charset="0"/>
              </a:rPr>
              <a:t>?</a:t>
            </a:r>
            <a:endParaRPr lang="en-GB"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92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4" y="63452"/>
            <a:ext cx="8639293" cy="920234"/>
          </a:xfrm>
        </p:spPr>
        <p:txBody>
          <a:bodyPr/>
          <a:lstStyle/>
          <a:p>
            <a:r>
              <a:rPr lang="en-GB" dirty="0"/>
              <a:t>Agreeing a personal development plan</a:t>
            </a:r>
          </a:p>
        </p:txBody>
      </p:sp>
      <p:sp>
        <p:nvSpPr>
          <p:cNvPr id="3" name="Rectangle 2"/>
          <p:cNvSpPr/>
          <p:nvPr/>
        </p:nvSpPr>
        <p:spPr>
          <a:xfrm>
            <a:off x="184074" y="1921080"/>
            <a:ext cx="2691245" cy="138025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smtClean="0">
                <a:latin typeface="Arial" panose="020B0604020202020204" pitchFamily="34" charset="0"/>
                <a:cs typeface="Arial" panose="020B0604020202020204" pitchFamily="34" charset="0"/>
              </a:rPr>
              <a:t>Agreeing your aims and objectives</a:t>
            </a:r>
            <a:endParaRPr lang="en-GB" b="1" dirty="0">
              <a:latin typeface="Arial" panose="020B0604020202020204" pitchFamily="34" charset="0"/>
              <a:cs typeface="Arial" panose="020B0604020202020204" pitchFamily="34" charset="0"/>
            </a:endParaRPr>
          </a:p>
        </p:txBody>
      </p:sp>
      <p:sp>
        <p:nvSpPr>
          <p:cNvPr id="4" name="Rectangle 3"/>
          <p:cNvSpPr/>
          <p:nvPr/>
        </p:nvSpPr>
        <p:spPr>
          <a:xfrm>
            <a:off x="184074" y="1306090"/>
            <a:ext cx="2691245" cy="61499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Step 1</a:t>
            </a:r>
            <a:endParaRPr lang="en-GB" sz="2000" b="1"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3217719" y="1921079"/>
            <a:ext cx="2691245" cy="138025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smtClean="0">
                <a:latin typeface="Arial" panose="020B0604020202020204" pitchFamily="34" charset="0"/>
                <a:cs typeface="Arial" panose="020B0604020202020204" pitchFamily="34" charset="0"/>
              </a:rPr>
              <a:t>Plan activities to meet the objectives</a:t>
            </a:r>
            <a:endParaRPr lang="en-GB" b="1" dirty="0">
              <a:latin typeface="Arial" panose="020B0604020202020204" pitchFamily="34" charset="0"/>
              <a:cs typeface="Arial" panose="020B0604020202020204" pitchFamily="34" charset="0"/>
            </a:endParaRPr>
          </a:p>
        </p:txBody>
      </p:sp>
      <p:sp>
        <p:nvSpPr>
          <p:cNvPr id="6" name="Rectangle 5"/>
          <p:cNvSpPr/>
          <p:nvPr/>
        </p:nvSpPr>
        <p:spPr>
          <a:xfrm>
            <a:off x="3217719" y="1306089"/>
            <a:ext cx="2691245" cy="61499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Step 2</a:t>
            </a:r>
            <a:endParaRPr lang="en-GB" sz="2000" b="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6274622" y="1921080"/>
            <a:ext cx="2691245" cy="138025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smtClean="0">
                <a:latin typeface="Arial" panose="020B0604020202020204" pitchFamily="34" charset="0"/>
                <a:cs typeface="Arial" panose="020B0604020202020204" pitchFamily="34" charset="0"/>
              </a:rPr>
              <a:t>Set timescale to achieve outcomes </a:t>
            </a:r>
            <a:br>
              <a:rPr lang="en-GB" b="1" dirty="0" smtClean="0">
                <a:latin typeface="Arial" panose="020B0604020202020204" pitchFamily="34" charset="0"/>
                <a:cs typeface="Arial" panose="020B0604020202020204" pitchFamily="34" charset="0"/>
              </a:rPr>
            </a:br>
            <a:r>
              <a:rPr lang="en-GB" b="1" dirty="0" smtClean="0">
                <a:latin typeface="Arial" panose="020B0604020202020204" pitchFamily="34" charset="0"/>
                <a:cs typeface="Arial" panose="020B0604020202020204" pitchFamily="34" charset="0"/>
              </a:rPr>
              <a:t>and review</a:t>
            </a:r>
            <a:endParaRPr lang="en-GB" b="1" dirty="0">
              <a:latin typeface="Arial" panose="020B0604020202020204" pitchFamily="34" charset="0"/>
              <a:cs typeface="Arial" panose="020B0604020202020204" pitchFamily="34" charset="0"/>
            </a:endParaRPr>
          </a:p>
        </p:txBody>
      </p:sp>
      <p:sp>
        <p:nvSpPr>
          <p:cNvPr id="8" name="Rectangle 7"/>
          <p:cNvSpPr/>
          <p:nvPr/>
        </p:nvSpPr>
        <p:spPr>
          <a:xfrm>
            <a:off x="6274622" y="1306090"/>
            <a:ext cx="2691245" cy="61499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Step 3</a:t>
            </a:r>
            <a:endParaRPr lang="en-GB" sz="2000" b="1" dirty="0">
              <a:solidFill>
                <a:srgbClr val="002060"/>
              </a:solidFill>
              <a:latin typeface="Arial" panose="020B0604020202020204" pitchFamily="34" charset="0"/>
              <a:cs typeface="Arial" panose="020B0604020202020204" pitchFamily="34" charset="0"/>
            </a:endParaRPr>
          </a:p>
        </p:txBody>
      </p:sp>
      <p:sp>
        <p:nvSpPr>
          <p:cNvPr id="9" name="Rectangle 8"/>
          <p:cNvSpPr/>
          <p:nvPr/>
        </p:nvSpPr>
        <p:spPr>
          <a:xfrm>
            <a:off x="184073" y="3788230"/>
            <a:ext cx="2691245" cy="2266206"/>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b="1" dirty="0" smtClean="0">
                <a:latin typeface="Arial" panose="020B0604020202020204" pitchFamily="34" charset="0"/>
                <a:cs typeface="Arial" panose="020B0604020202020204" pitchFamily="34" charset="0"/>
              </a:rPr>
              <a:t>The following people will be involved…</a:t>
            </a:r>
          </a:p>
          <a:p>
            <a:pPr marL="285750" indent="-285750">
              <a:buClr>
                <a:schemeClr val="bg1"/>
              </a:buClr>
              <a:buFont typeface="Arial" panose="020B0604020202020204" pitchFamily="34" charset="0"/>
              <a:buChar char="■"/>
            </a:pPr>
            <a:r>
              <a:rPr lang="en-GB" b="1" dirty="0" smtClean="0">
                <a:latin typeface="Arial" panose="020B0604020202020204" pitchFamily="34" charset="0"/>
                <a:cs typeface="Arial" panose="020B0604020202020204" pitchFamily="34" charset="0"/>
              </a:rPr>
              <a:t>You </a:t>
            </a:r>
          </a:p>
          <a:p>
            <a:pPr marL="285750" indent="-285750">
              <a:buClr>
                <a:schemeClr val="bg1"/>
              </a:buClr>
              <a:buFont typeface="Arial" panose="020B0604020202020204" pitchFamily="34" charset="0"/>
              <a:buChar char="■"/>
            </a:pPr>
            <a:r>
              <a:rPr lang="en-GB" b="1" dirty="0" smtClean="0">
                <a:latin typeface="Arial" panose="020B0604020202020204" pitchFamily="34" charset="0"/>
                <a:cs typeface="Arial" panose="020B0604020202020204" pitchFamily="34" charset="0"/>
              </a:rPr>
              <a:t>Your manager</a:t>
            </a:r>
            <a:endParaRPr lang="en-GB" b="1" dirty="0">
              <a:latin typeface="Arial" panose="020B0604020202020204" pitchFamily="34" charset="0"/>
              <a:cs typeface="Arial" panose="020B0604020202020204" pitchFamily="34" charset="0"/>
            </a:endParaRPr>
          </a:p>
        </p:txBody>
      </p:sp>
      <p:sp>
        <p:nvSpPr>
          <p:cNvPr id="11" name="Rectangle 10"/>
          <p:cNvSpPr/>
          <p:nvPr/>
        </p:nvSpPr>
        <p:spPr>
          <a:xfrm>
            <a:off x="3195456" y="3788230"/>
            <a:ext cx="2691245" cy="2266206"/>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b="1" dirty="0" smtClean="0">
                <a:latin typeface="Arial" panose="020B0604020202020204" pitchFamily="34" charset="0"/>
                <a:cs typeface="Arial" panose="020B0604020202020204" pitchFamily="34" charset="0"/>
              </a:rPr>
              <a:t>The following people will be involved…</a:t>
            </a:r>
          </a:p>
          <a:p>
            <a:pPr marL="285750" indent="-285750">
              <a:buClr>
                <a:schemeClr val="bg1"/>
              </a:buClr>
              <a:buFont typeface="Arial" panose="020B0604020202020204" pitchFamily="34" charset="0"/>
              <a:buChar char="■"/>
            </a:pPr>
            <a:r>
              <a:rPr lang="en-GB" b="1" dirty="0" smtClean="0">
                <a:latin typeface="Arial" panose="020B0604020202020204" pitchFamily="34" charset="0"/>
                <a:cs typeface="Arial" panose="020B0604020202020204" pitchFamily="34" charset="0"/>
              </a:rPr>
              <a:t>You </a:t>
            </a:r>
          </a:p>
          <a:p>
            <a:pPr marL="285750" indent="-285750">
              <a:buClr>
                <a:schemeClr val="bg1"/>
              </a:buClr>
              <a:buFont typeface="Arial" panose="020B0604020202020204" pitchFamily="34" charset="0"/>
              <a:buChar char="■"/>
            </a:pPr>
            <a:r>
              <a:rPr lang="en-GB" b="1" dirty="0" smtClean="0">
                <a:latin typeface="Arial" panose="020B0604020202020204" pitchFamily="34" charset="0"/>
                <a:cs typeface="Arial" panose="020B0604020202020204" pitchFamily="34" charset="0"/>
              </a:rPr>
              <a:t>Your colleagues</a:t>
            </a:r>
          </a:p>
          <a:p>
            <a:pPr marL="285750" indent="-285750">
              <a:buClr>
                <a:schemeClr val="bg1"/>
              </a:buClr>
              <a:buFont typeface="Arial" panose="020B0604020202020204" pitchFamily="34" charset="0"/>
              <a:buChar char="■"/>
            </a:pPr>
            <a:r>
              <a:rPr lang="en-GB" b="1" dirty="0" smtClean="0">
                <a:latin typeface="Arial" panose="020B0604020202020204" pitchFamily="34" charset="0"/>
                <a:cs typeface="Arial" panose="020B0604020202020204" pitchFamily="34" charset="0"/>
              </a:rPr>
              <a:t>Trainers</a:t>
            </a:r>
          </a:p>
          <a:p>
            <a:pPr marL="285750" indent="-285750">
              <a:buClr>
                <a:schemeClr val="bg1"/>
              </a:buClr>
              <a:buFont typeface="Arial" panose="020B0604020202020204" pitchFamily="34" charset="0"/>
              <a:buChar char="■"/>
            </a:pPr>
            <a:r>
              <a:rPr lang="en-GB" b="1" dirty="0" smtClean="0">
                <a:latin typeface="Arial" panose="020B0604020202020204" pitchFamily="34" charset="0"/>
                <a:cs typeface="Arial" panose="020B0604020202020204" pitchFamily="34" charset="0"/>
              </a:rPr>
              <a:t>Mentors</a:t>
            </a:r>
            <a:endParaRPr lang="en-GB" b="1" dirty="0">
              <a:latin typeface="Arial" panose="020B0604020202020204" pitchFamily="34" charset="0"/>
              <a:cs typeface="Arial" panose="020B0604020202020204" pitchFamily="34" charset="0"/>
            </a:endParaRPr>
          </a:p>
        </p:txBody>
      </p:sp>
      <p:sp>
        <p:nvSpPr>
          <p:cNvPr id="13" name="Rectangle 12"/>
          <p:cNvSpPr/>
          <p:nvPr/>
        </p:nvSpPr>
        <p:spPr>
          <a:xfrm>
            <a:off x="6274621" y="3788230"/>
            <a:ext cx="2691245" cy="2266206"/>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b="1" dirty="0" smtClean="0">
                <a:latin typeface="Arial" panose="020B0604020202020204" pitchFamily="34" charset="0"/>
                <a:cs typeface="Arial" panose="020B0604020202020204" pitchFamily="34" charset="0"/>
              </a:rPr>
              <a:t>The following people will be involved…</a:t>
            </a:r>
          </a:p>
          <a:p>
            <a:pPr marL="285750" indent="-285750">
              <a:buClr>
                <a:schemeClr val="bg1"/>
              </a:buClr>
              <a:buFont typeface="Arial" panose="020B0604020202020204" pitchFamily="34" charset="0"/>
              <a:buChar char="■"/>
            </a:pPr>
            <a:r>
              <a:rPr lang="en-GB" b="1" dirty="0" smtClean="0">
                <a:latin typeface="Arial" panose="020B0604020202020204" pitchFamily="34" charset="0"/>
                <a:cs typeface="Arial" panose="020B0604020202020204" pitchFamily="34" charset="0"/>
              </a:rPr>
              <a:t>You </a:t>
            </a:r>
          </a:p>
          <a:p>
            <a:pPr marL="285750" indent="-285750">
              <a:buClr>
                <a:schemeClr val="bg1"/>
              </a:buClr>
              <a:buFont typeface="Arial" panose="020B0604020202020204" pitchFamily="34" charset="0"/>
              <a:buChar char="■"/>
            </a:pPr>
            <a:r>
              <a:rPr lang="en-GB" b="1" dirty="0" smtClean="0">
                <a:latin typeface="Arial" panose="020B0604020202020204" pitchFamily="34" charset="0"/>
                <a:cs typeface="Arial" panose="020B0604020202020204" pitchFamily="34" charset="0"/>
              </a:rPr>
              <a:t>Your colleagues</a:t>
            </a:r>
          </a:p>
          <a:p>
            <a:pPr marL="285750" indent="-285750">
              <a:buClr>
                <a:schemeClr val="bg1"/>
              </a:buClr>
              <a:buFont typeface="Arial" panose="020B0604020202020204" pitchFamily="34" charset="0"/>
              <a:buChar char="■"/>
            </a:pPr>
            <a:r>
              <a:rPr lang="en-GB" b="1" dirty="0" smtClean="0">
                <a:latin typeface="Arial" panose="020B0604020202020204" pitchFamily="34" charset="0"/>
                <a:cs typeface="Arial" panose="020B0604020202020204" pitchFamily="34" charset="0"/>
              </a:rPr>
              <a:t>Your manager</a:t>
            </a:r>
            <a:endParaRPr lang="en-GB" b="1" dirty="0">
              <a:latin typeface="Arial" panose="020B0604020202020204" pitchFamily="34" charset="0"/>
              <a:cs typeface="Arial" panose="020B0604020202020204" pitchFamily="34" charset="0"/>
            </a:endParaRPr>
          </a:p>
        </p:txBody>
      </p:sp>
      <p:sp>
        <p:nvSpPr>
          <p:cNvPr id="14" name="Down Arrow 13"/>
          <p:cNvSpPr/>
          <p:nvPr/>
        </p:nvSpPr>
        <p:spPr>
          <a:xfrm>
            <a:off x="1235036" y="3360719"/>
            <a:ext cx="380010" cy="356261"/>
          </a:xfrm>
          <a:prstGeom prst="downArrow">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Down Arrow 14"/>
          <p:cNvSpPr/>
          <p:nvPr/>
        </p:nvSpPr>
        <p:spPr>
          <a:xfrm>
            <a:off x="4351073" y="3358740"/>
            <a:ext cx="380010" cy="356261"/>
          </a:xfrm>
          <a:prstGeom prst="downArrow">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Down Arrow 15"/>
          <p:cNvSpPr/>
          <p:nvPr/>
        </p:nvSpPr>
        <p:spPr>
          <a:xfrm>
            <a:off x="7430238" y="3358740"/>
            <a:ext cx="380010" cy="356261"/>
          </a:xfrm>
          <a:prstGeom prst="downArrow">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Down Arrow 16"/>
          <p:cNvSpPr/>
          <p:nvPr/>
        </p:nvSpPr>
        <p:spPr>
          <a:xfrm rot="16200000">
            <a:off x="2854787" y="2429249"/>
            <a:ext cx="380010" cy="338942"/>
          </a:xfrm>
          <a:prstGeom prst="downArrow">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Down Arrow 17"/>
          <p:cNvSpPr/>
          <p:nvPr/>
        </p:nvSpPr>
        <p:spPr>
          <a:xfrm rot="16200000">
            <a:off x="5891396" y="2391643"/>
            <a:ext cx="380010" cy="338942"/>
          </a:xfrm>
          <a:prstGeom prst="downArrow">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 name="Picture 19"/>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Tree>
    <p:extLst>
      <p:ext uri="{BB962C8B-B14F-4D97-AF65-F5344CB8AC3E}">
        <p14:creationId xmlns:p14="http://schemas.microsoft.com/office/powerpoint/2010/main" val="336974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1" grpId="0" animBg="1"/>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Core </a:t>
            </a:r>
            <a:r>
              <a:rPr lang="en-GB" dirty="0" smtClean="0"/>
              <a:t>skills are…</a:t>
            </a:r>
            <a:endParaRPr lang="en-GB" dirty="0"/>
          </a:p>
        </p:txBody>
      </p:sp>
      <p:sp>
        <p:nvSpPr>
          <p:cNvPr id="4" name="Rectangle 3"/>
          <p:cNvSpPr/>
          <p:nvPr/>
        </p:nvSpPr>
        <p:spPr>
          <a:xfrm>
            <a:off x="235035" y="1269744"/>
            <a:ext cx="2840674" cy="818553"/>
          </a:xfrm>
          <a:prstGeom prst="rect">
            <a:avLst/>
          </a:prstGeom>
          <a:solidFill>
            <a:schemeClr val="accent1">
              <a:lumMod val="60000"/>
              <a:lumOff val="40000"/>
            </a:schemeClr>
          </a:solid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rgbClr val="002060"/>
                </a:solidFill>
                <a:latin typeface="Arial" panose="020B0604020202020204" pitchFamily="34" charset="0"/>
                <a:cs typeface="Arial" panose="020B0604020202020204" pitchFamily="34" charset="0"/>
              </a:rPr>
              <a:t>Literacy</a:t>
            </a:r>
            <a:endParaRPr lang="en-GB" sz="2000" b="1"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230085" y="2094967"/>
            <a:ext cx="2845624" cy="3620179"/>
          </a:xfrm>
          <a:prstGeom prst="rect">
            <a:avLst/>
          </a:pr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Reading and contributing to care plans</a:t>
            </a: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Recording data clearly </a:t>
            </a: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Filling out forms</a:t>
            </a: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Writing </a:t>
            </a:r>
            <a:r>
              <a:rPr lang="en-GB" dirty="0" smtClean="0">
                <a:solidFill>
                  <a:srgbClr val="002060"/>
                </a:solidFill>
                <a:latin typeface="Arial" panose="020B0604020202020204" pitchFamily="34" charset="0"/>
                <a:cs typeface="Arial" panose="020B0604020202020204" pitchFamily="34" charset="0"/>
              </a:rPr>
              <a:t>emails </a:t>
            </a:r>
            <a:endParaRPr lang="en-GB" dirty="0">
              <a:solidFill>
                <a:srgbClr val="002060"/>
              </a:solidFill>
              <a:latin typeface="Arial" panose="020B0604020202020204" pitchFamily="34" charset="0"/>
              <a:cs typeface="Arial" panose="020B0604020202020204" pitchFamily="34" charset="0"/>
            </a:endParaRP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Taking notes</a:t>
            </a: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Reading and understanding agreed ways of working</a:t>
            </a:r>
          </a:p>
          <a:p>
            <a:pPr>
              <a:buClr>
                <a:srgbClr val="002060"/>
              </a:buClr>
            </a:pPr>
            <a:endParaRPr lang="en-GB" dirty="0">
              <a:solidFill>
                <a:srgbClr val="002060"/>
              </a:solidFill>
            </a:endParaRPr>
          </a:p>
        </p:txBody>
      </p:sp>
      <p:sp>
        <p:nvSpPr>
          <p:cNvPr id="6" name="Rectangle 5"/>
          <p:cNvSpPr/>
          <p:nvPr/>
        </p:nvSpPr>
        <p:spPr>
          <a:xfrm>
            <a:off x="3226377" y="1269743"/>
            <a:ext cx="2691245" cy="818553"/>
          </a:xfrm>
          <a:prstGeom prst="rect">
            <a:avLst/>
          </a:prstGeom>
          <a:solidFill>
            <a:schemeClr val="accent1">
              <a:lumMod val="60000"/>
              <a:lumOff val="40000"/>
            </a:schemeClr>
          </a:solid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rgbClr val="002060"/>
                </a:solidFill>
                <a:latin typeface="Arial" panose="020B0604020202020204" pitchFamily="34" charset="0"/>
                <a:cs typeface="Arial" panose="020B0604020202020204" pitchFamily="34" charset="0"/>
              </a:rPr>
              <a:t>Numeracy</a:t>
            </a:r>
            <a:endParaRPr lang="en-GB" sz="2000" b="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3221427" y="2094966"/>
            <a:ext cx="2691245" cy="3620179"/>
          </a:xfrm>
          <a:prstGeom prst="rect">
            <a:avLst/>
          </a:pr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Recording a person’s temperature or blood pressure</a:t>
            </a: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Monitoring weight loss or weight gain</a:t>
            </a: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Recording the amount of fluids drunk</a:t>
            </a: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Measuring medicine dosage</a:t>
            </a:r>
          </a:p>
          <a:p>
            <a:pPr algn="ctr">
              <a:buClr>
                <a:srgbClr val="002060"/>
              </a:buClr>
            </a:pPr>
            <a:endParaRPr lang="en-GB" dirty="0">
              <a:solidFill>
                <a:srgbClr val="002060"/>
              </a:solidFill>
            </a:endParaRPr>
          </a:p>
        </p:txBody>
      </p:sp>
      <p:sp>
        <p:nvSpPr>
          <p:cNvPr id="8" name="Rectangle 7"/>
          <p:cNvSpPr/>
          <p:nvPr/>
        </p:nvSpPr>
        <p:spPr>
          <a:xfrm>
            <a:off x="6061366" y="1269742"/>
            <a:ext cx="2848099" cy="818553"/>
          </a:xfrm>
          <a:prstGeom prst="rect">
            <a:avLst/>
          </a:prstGeom>
          <a:solidFill>
            <a:schemeClr val="accent1">
              <a:lumMod val="60000"/>
              <a:lumOff val="40000"/>
            </a:schemeClr>
          </a:solid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rgbClr val="002060"/>
                </a:solidFill>
                <a:latin typeface="Arial" panose="020B0604020202020204" pitchFamily="34" charset="0"/>
                <a:cs typeface="Arial" panose="020B0604020202020204" pitchFamily="34" charset="0"/>
              </a:rPr>
              <a:t>Communication skills</a:t>
            </a:r>
            <a:endParaRPr lang="en-GB" sz="2000" b="1" dirty="0">
              <a:solidFill>
                <a:srgbClr val="002060"/>
              </a:solidFill>
              <a:latin typeface="Arial" panose="020B0604020202020204" pitchFamily="34" charset="0"/>
              <a:cs typeface="Arial" panose="020B0604020202020204" pitchFamily="34" charset="0"/>
            </a:endParaRPr>
          </a:p>
        </p:txBody>
      </p:sp>
      <p:sp>
        <p:nvSpPr>
          <p:cNvPr id="9" name="Rectangle 8"/>
          <p:cNvSpPr/>
          <p:nvPr/>
        </p:nvSpPr>
        <p:spPr>
          <a:xfrm>
            <a:off x="6056416" y="2094965"/>
            <a:ext cx="2848099" cy="3620179"/>
          </a:xfrm>
          <a:prstGeom prst="rect">
            <a:avLst/>
          </a:pr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Discussing care and support with individuals</a:t>
            </a: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Discussing tasks with your manager or with colleagues</a:t>
            </a: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Discussing and agreeing your Personal Development Plan with your manager</a:t>
            </a:r>
          </a:p>
          <a:p>
            <a:pPr marL="285750" indent="-285750">
              <a:buClr>
                <a:srgbClr val="002060"/>
              </a:buClr>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Participating in team meetings, supervision and appraisal</a:t>
            </a:r>
          </a:p>
          <a:p>
            <a:pPr algn="ctr">
              <a:buClr>
                <a:srgbClr val="002060"/>
              </a:buClr>
            </a:pPr>
            <a:endParaRPr lang="en-GB" dirty="0">
              <a:solidFill>
                <a:srgbClr val="002060"/>
              </a:solidFill>
            </a:endParaRPr>
          </a:p>
        </p:txBody>
      </p:sp>
      <p:sp>
        <p:nvSpPr>
          <p:cNvPr id="10" name="Content Placeholder 2"/>
          <p:cNvSpPr txBox="1">
            <a:spLocks/>
          </p:cNvSpPr>
          <p:nvPr/>
        </p:nvSpPr>
        <p:spPr>
          <a:xfrm>
            <a:off x="230085" y="5798271"/>
            <a:ext cx="8674430" cy="9361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200" b="1" dirty="0" smtClean="0">
                <a:latin typeface="Arial" panose="020B0604020202020204" pitchFamily="34" charset="0"/>
                <a:cs typeface="Arial" panose="020B0604020202020204" pitchFamily="34" charset="0"/>
              </a:rPr>
              <a:t>Materials are available on and offline to check and develop </a:t>
            </a:r>
            <a:br>
              <a:rPr lang="en-GB" sz="2200" b="1" dirty="0" smtClean="0">
                <a:latin typeface="Arial" panose="020B0604020202020204" pitchFamily="34" charset="0"/>
                <a:cs typeface="Arial" panose="020B0604020202020204" pitchFamily="34" charset="0"/>
              </a:rPr>
            </a:br>
            <a:r>
              <a:rPr lang="en-GB" sz="2200" b="1" dirty="0" smtClean="0">
                <a:latin typeface="Arial" panose="020B0604020202020204" pitchFamily="34" charset="0"/>
                <a:cs typeface="Arial" panose="020B0604020202020204" pitchFamily="34" charset="0"/>
              </a:rPr>
              <a:t>core skills.</a:t>
            </a:r>
            <a:endParaRPr lang="en-GB" sz="2200" b="1" dirty="0">
              <a:latin typeface="Arial" panose="020B0604020202020204" pitchFamily="34" charset="0"/>
              <a:cs typeface="Arial" panose="020B0604020202020204" pitchFamily="34" charset="0"/>
            </a:endParaRPr>
          </a:p>
        </p:txBody>
      </p:sp>
      <p:pic>
        <p:nvPicPr>
          <p:cNvPr id="11" name="Picture 10"/>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Tree>
    <p:extLst>
      <p:ext uri="{BB962C8B-B14F-4D97-AF65-F5344CB8AC3E}">
        <p14:creationId xmlns:p14="http://schemas.microsoft.com/office/powerpoint/2010/main" val="418907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Reflection</a:t>
            </a:r>
          </a:p>
        </p:txBody>
      </p:sp>
      <p:sp>
        <p:nvSpPr>
          <p:cNvPr id="3" name="Content Placeholder 2"/>
          <p:cNvSpPr>
            <a:spLocks noGrp="1"/>
          </p:cNvSpPr>
          <p:nvPr>
            <p:ph idx="1"/>
          </p:nvPr>
        </p:nvSpPr>
        <p:spPr>
          <a:xfrm>
            <a:off x="255325" y="1320673"/>
            <a:ext cx="4316676" cy="4528932"/>
          </a:xfrm>
        </p:spPr>
        <p:txBody>
          <a:bodyPr/>
          <a:lstStyle/>
          <a:p>
            <a:pPr marL="0" indent="0">
              <a:buNone/>
            </a:pPr>
            <a:r>
              <a:rPr lang="en-GB" dirty="0"/>
              <a:t>Reflecting on past experiences can help to continually develop skills and understanding.</a:t>
            </a:r>
          </a:p>
          <a:p>
            <a:pPr marL="540000" lvl="1" indent="-514350">
              <a:buFont typeface="Arial" panose="020B0604020202020204" pitchFamily="34" charset="0"/>
              <a:buChar char="■"/>
            </a:pPr>
            <a:r>
              <a:rPr lang="en-GB" dirty="0"/>
              <a:t>Carry out a task </a:t>
            </a:r>
          </a:p>
          <a:p>
            <a:pPr marL="540000" lvl="1" indent="-514350">
              <a:buFont typeface="Arial" panose="020B0604020202020204" pitchFamily="34" charset="0"/>
              <a:buChar char="■"/>
            </a:pPr>
            <a:r>
              <a:rPr lang="en-GB" dirty="0"/>
              <a:t>Look back on a situation or activity</a:t>
            </a:r>
          </a:p>
          <a:p>
            <a:pPr marL="540000" lvl="1" indent="-514350">
              <a:buFont typeface="Arial" panose="020B0604020202020204" pitchFamily="34" charset="0"/>
              <a:buChar char="■"/>
            </a:pPr>
            <a:r>
              <a:rPr lang="en-GB" dirty="0"/>
              <a:t>Think about what was done and what happened</a:t>
            </a:r>
          </a:p>
          <a:p>
            <a:pPr marL="540000" lvl="1" indent="-514350">
              <a:buFont typeface="Arial" panose="020B0604020202020204" pitchFamily="34" charset="0"/>
              <a:buChar char="■"/>
            </a:pPr>
            <a:r>
              <a:rPr lang="en-GB" dirty="0"/>
              <a:t>Think about what you could do </a:t>
            </a:r>
            <a:r>
              <a:rPr lang="en-GB" dirty="0" smtClean="0"/>
              <a:t>differently.</a:t>
            </a:r>
            <a:endParaRPr lang="en-GB" dirty="0"/>
          </a:p>
          <a:p>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46260" t="7806" r="3636" b="4981"/>
          <a:stretch/>
        </p:blipFill>
        <p:spPr>
          <a:xfrm>
            <a:off x="4572001" y="1271733"/>
            <a:ext cx="4286991" cy="4974688"/>
          </a:xfrm>
          <a:prstGeom prst="rect">
            <a:avLst/>
          </a:prstGeom>
        </p:spPr>
      </p:pic>
      <p:pic>
        <p:nvPicPr>
          <p:cNvPr id="5" name="Picture 4"/>
          <p:cNvPicPr>
            <a:picLocks/>
          </p:cNvPicPr>
          <p:nvPr/>
        </p:nvPicPr>
        <p:blipFill rotWithShape="1">
          <a:blip r:embed="rId4"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Tree>
    <p:extLst>
      <p:ext uri="{BB962C8B-B14F-4D97-AF65-F5344CB8AC3E}">
        <p14:creationId xmlns:p14="http://schemas.microsoft.com/office/powerpoint/2010/main" val="261189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Feedback</a:t>
            </a:r>
          </a:p>
        </p:txBody>
      </p:sp>
      <p:sp>
        <p:nvSpPr>
          <p:cNvPr id="3" name="Content Placeholder 2"/>
          <p:cNvSpPr>
            <a:spLocks noGrp="1"/>
          </p:cNvSpPr>
          <p:nvPr>
            <p:ph idx="1"/>
          </p:nvPr>
        </p:nvSpPr>
        <p:spPr>
          <a:xfrm>
            <a:off x="255325" y="1273173"/>
            <a:ext cx="8627418" cy="804076"/>
          </a:xfrm>
        </p:spPr>
        <p:txBody>
          <a:bodyPr/>
          <a:lstStyle/>
          <a:p>
            <a:pPr marL="0" indent="0">
              <a:spcBef>
                <a:spcPts val="0"/>
              </a:spcBef>
              <a:buNone/>
            </a:pPr>
            <a:r>
              <a:rPr lang="en-GB" dirty="0"/>
              <a:t>Feedback from others can help you to understand what others think of the way that you work.</a:t>
            </a:r>
          </a:p>
          <a:p>
            <a:endParaRPr lang="en-GB" dirty="0"/>
          </a:p>
        </p:txBody>
      </p:sp>
      <p:sp>
        <p:nvSpPr>
          <p:cNvPr id="5" name="Rectangle 4"/>
          <p:cNvSpPr/>
          <p:nvPr/>
        </p:nvSpPr>
        <p:spPr>
          <a:xfrm>
            <a:off x="230083" y="2243500"/>
            <a:ext cx="4121235"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Formal</a:t>
            </a:r>
            <a:endParaRPr lang="en-GB" sz="2000" b="1"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225133" y="2651175"/>
            <a:ext cx="4121235" cy="193429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a:latin typeface="Arial" panose="020B0604020202020204" pitchFamily="34" charset="0"/>
                <a:cs typeface="Arial" panose="020B0604020202020204" pitchFamily="34" charset="0"/>
              </a:rPr>
              <a:t>Formal feedback is usually given in writing. This might be part of an assessment or appraisal or on a comments sheet</a:t>
            </a:r>
            <a:r>
              <a:rPr lang="en-GB" b="1" dirty="0" smtClean="0">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p:txBody>
      </p:sp>
      <p:sp>
        <p:nvSpPr>
          <p:cNvPr id="7" name="Rectangle 6"/>
          <p:cNvSpPr/>
          <p:nvPr/>
        </p:nvSpPr>
        <p:spPr>
          <a:xfrm>
            <a:off x="4761513" y="2248083"/>
            <a:ext cx="4121235"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Informal</a:t>
            </a:r>
            <a:endParaRPr lang="en-GB" sz="2000" b="1"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4756563" y="2655758"/>
            <a:ext cx="4121235" cy="193429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b="1" dirty="0">
                <a:latin typeface="Arial" panose="020B0604020202020204" pitchFamily="34" charset="0"/>
                <a:cs typeface="Arial" panose="020B0604020202020204" pitchFamily="34" charset="0"/>
              </a:rPr>
              <a:t>Informal feedback happens in </a:t>
            </a:r>
            <a:r>
              <a:rPr lang="en-GB" b="1" dirty="0" smtClean="0">
                <a:latin typeface="Arial" panose="020B0604020202020204" pitchFamily="34" charset="0"/>
                <a:cs typeface="Arial" panose="020B0604020202020204" pitchFamily="34" charset="0"/>
              </a:rPr>
              <a:t/>
            </a:r>
            <a:br>
              <a:rPr lang="en-GB" b="1" dirty="0" smtClean="0">
                <a:latin typeface="Arial" panose="020B0604020202020204" pitchFamily="34" charset="0"/>
                <a:cs typeface="Arial" panose="020B0604020202020204" pitchFamily="34" charset="0"/>
              </a:rPr>
            </a:br>
            <a:r>
              <a:rPr lang="en-GB" b="1" dirty="0" smtClean="0">
                <a:latin typeface="Arial" panose="020B0604020202020204" pitchFamily="34" charset="0"/>
                <a:cs typeface="Arial" panose="020B0604020202020204" pitchFamily="34" charset="0"/>
              </a:rPr>
              <a:t>day-to-day </a:t>
            </a:r>
            <a:r>
              <a:rPr lang="en-GB" b="1" dirty="0">
                <a:latin typeface="Arial" panose="020B0604020202020204" pitchFamily="34" charset="0"/>
                <a:cs typeface="Arial" panose="020B0604020202020204" pitchFamily="34" charset="0"/>
              </a:rPr>
              <a:t>discussion with work colleagues, managers or the individuals that you provide care and support for.</a:t>
            </a:r>
          </a:p>
        </p:txBody>
      </p:sp>
      <p:sp>
        <p:nvSpPr>
          <p:cNvPr id="9" name="Rectangle 8"/>
          <p:cNvSpPr/>
          <p:nvPr/>
        </p:nvSpPr>
        <p:spPr>
          <a:xfrm>
            <a:off x="230084" y="4800132"/>
            <a:ext cx="4572000" cy="1677382"/>
          </a:xfrm>
          <a:prstGeom prst="rect">
            <a:avLst/>
          </a:prstGeom>
        </p:spPr>
        <p:txBody>
          <a:bodyPr>
            <a:spAutoFit/>
          </a:bodyPr>
          <a:lstStyle/>
          <a:p>
            <a:pPr lvl="0">
              <a:spcBef>
                <a:spcPts val="600"/>
              </a:spcBef>
            </a:pPr>
            <a:r>
              <a:rPr lang="en-GB" sz="2200" b="1" dirty="0">
                <a:solidFill>
                  <a:srgbClr val="002060"/>
                </a:solidFill>
                <a:latin typeface="Arial" panose="020B0604020202020204" pitchFamily="34" charset="0"/>
                <a:cs typeface="Arial" panose="020B0604020202020204" pitchFamily="34" charset="0"/>
              </a:rPr>
              <a:t>Feedback should be:</a:t>
            </a:r>
          </a:p>
          <a:p>
            <a:pPr marL="342900" lvl="0" indent="-342900">
              <a:spcBef>
                <a:spcPts val="600"/>
              </a:spcBef>
              <a:buClr>
                <a:srgbClr val="2154AC"/>
              </a:buClr>
              <a:buFont typeface="Arial" panose="020B0604020202020204" pitchFamily="34" charset="0"/>
              <a:buChar char="■"/>
            </a:pPr>
            <a:r>
              <a:rPr lang="en-GB" sz="2200" b="1" dirty="0">
                <a:solidFill>
                  <a:prstClr val="black"/>
                </a:solidFill>
                <a:latin typeface="Arial" panose="020B0604020202020204" pitchFamily="34" charset="0"/>
                <a:cs typeface="Arial" panose="020B0604020202020204" pitchFamily="34" charset="0"/>
              </a:rPr>
              <a:t>Timely</a:t>
            </a:r>
          </a:p>
          <a:p>
            <a:pPr marL="342900" lvl="0" indent="-342900">
              <a:spcBef>
                <a:spcPts val="600"/>
              </a:spcBef>
              <a:buClr>
                <a:srgbClr val="2154AC"/>
              </a:buClr>
              <a:buFont typeface="Arial" panose="020B0604020202020204" pitchFamily="34" charset="0"/>
              <a:buChar char="■"/>
            </a:pPr>
            <a:r>
              <a:rPr lang="en-GB" sz="2200" b="1" dirty="0">
                <a:solidFill>
                  <a:prstClr val="black"/>
                </a:solidFill>
                <a:latin typeface="Arial" panose="020B0604020202020204" pitchFamily="34" charset="0"/>
                <a:cs typeface="Arial" panose="020B0604020202020204" pitchFamily="34" charset="0"/>
              </a:rPr>
              <a:t>Positive </a:t>
            </a:r>
          </a:p>
          <a:p>
            <a:pPr marL="342900" lvl="0" indent="-342900">
              <a:spcBef>
                <a:spcPts val="600"/>
              </a:spcBef>
              <a:buClr>
                <a:srgbClr val="2154AC"/>
              </a:buClr>
              <a:buFont typeface="Arial" panose="020B0604020202020204" pitchFamily="34" charset="0"/>
              <a:buChar char="■"/>
            </a:pPr>
            <a:r>
              <a:rPr lang="en-GB" sz="2200" b="1" dirty="0" smtClean="0">
                <a:solidFill>
                  <a:prstClr val="black"/>
                </a:solidFill>
                <a:latin typeface="Arial" panose="020B0604020202020204" pitchFamily="34" charset="0"/>
                <a:cs typeface="Arial" panose="020B0604020202020204" pitchFamily="34" charset="0"/>
              </a:rPr>
              <a:t>Constructive.</a:t>
            </a:r>
            <a:endParaRPr lang="en-GB" sz="22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834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500"/>
                                        <p:tgtEl>
                                          <p:spTgt spid="9">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500"/>
                                        <p:tgtEl>
                                          <p:spTgt spid="9">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4" y="87202"/>
            <a:ext cx="8366161" cy="920234"/>
          </a:xfrm>
        </p:spPr>
        <p:txBody>
          <a:bodyPr>
            <a:normAutofit/>
          </a:bodyPr>
          <a:lstStyle/>
          <a:p>
            <a:r>
              <a:rPr lang="en-GB" dirty="0"/>
              <a:t>Continuing </a:t>
            </a:r>
            <a:r>
              <a:rPr lang="en-GB" dirty="0" smtClean="0"/>
              <a:t>professional development</a:t>
            </a:r>
            <a:endParaRPr lang="en-GB" dirty="0"/>
          </a:p>
        </p:txBody>
      </p:sp>
      <p:sp>
        <p:nvSpPr>
          <p:cNvPr id="3" name="Content Placeholder 2"/>
          <p:cNvSpPr>
            <a:spLocks noGrp="1"/>
          </p:cNvSpPr>
          <p:nvPr>
            <p:ph idx="1"/>
          </p:nvPr>
        </p:nvSpPr>
        <p:spPr>
          <a:xfrm>
            <a:off x="255324" y="1267508"/>
            <a:ext cx="8615543" cy="2384428"/>
          </a:xfrm>
        </p:spPr>
        <p:txBody>
          <a:bodyPr/>
          <a:lstStyle/>
          <a:p>
            <a:pPr marL="0" indent="0">
              <a:buNone/>
            </a:pPr>
            <a:r>
              <a:rPr lang="en-GB" dirty="0"/>
              <a:t>Continuing Professional Development (CPD) is the ongoing process </a:t>
            </a:r>
            <a:r>
              <a:rPr lang="en-GB" dirty="0" smtClean="0"/>
              <a:t>of </a:t>
            </a:r>
            <a:r>
              <a:rPr lang="en-GB" dirty="0"/>
              <a:t>updating skills and knowledge.</a:t>
            </a:r>
          </a:p>
          <a:p>
            <a:pPr lvl="1"/>
            <a:r>
              <a:rPr lang="en-GB" dirty="0"/>
              <a:t>Induction</a:t>
            </a:r>
          </a:p>
          <a:p>
            <a:pPr lvl="1"/>
            <a:r>
              <a:rPr lang="en-GB" dirty="0"/>
              <a:t>Ongoing development</a:t>
            </a:r>
          </a:p>
          <a:p>
            <a:pPr lvl="1"/>
            <a:r>
              <a:rPr lang="en-GB" dirty="0"/>
              <a:t>Refresher training</a:t>
            </a:r>
          </a:p>
          <a:p>
            <a:pPr marL="0" indent="0">
              <a:buNone/>
            </a:pPr>
            <a:r>
              <a:rPr lang="en-GB" dirty="0">
                <a:solidFill>
                  <a:srgbClr val="002060"/>
                </a:solidFill>
              </a:rPr>
              <a:t>Completed development should be recorded in a CPD record. </a:t>
            </a:r>
          </a:p>
          <a:p>
            <a:pPr marL="0" indent="0">
              <a:buNone/>
            </a:pPr>
            <a:endParaRPr lang="en-GB" dirty="0"/>
          </a:p>
          <a:p>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42681" b="14108"/>
          <a:stretch/>
        </p:blipFill>
        <p:spPr>
          <a:xfrm>
            <a:off x="285010" y="3800104"/>
            <a:ext cx="8573985" cy="2470049"/>
          </a:xfrm>
          <a:prstGeom prst="rect">
            <a:avLst/>
          </a:prstGeom>
        </p:spPr>
      </p:pic>
    </p:spTree>
    <p:extLst>
      <p:ext uri="{BB962C8B-B14F-4D97-AF65-F5344CB8AC3E}">
        <p14:creationId xmlns:p14="http://schemas.microsoft.com/office/powerpoint/2010/main" val="388818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5059</TotalTime>
  <Words>1700</Words>
  <Application>Microsoft Office PowerPoint</Application>
  <PresentationFormat>On-screen Show (4:3)</PresentationFormat>
  <Paragraphs>217</Paragraphs>
  <Slides>12</Slides>
  <Notes>10</Notes>
  <HiddenSlides>0</HiddenSlides>
  <MMClips>0</MMClips>
  <ScaleCrop>false</ScaleCrop>
  <HeadingPairs>
    <vt:vector size="4" baseType="variant">
      <vt:variant>
        <vt:lpstr>Theme</vt:lpstr>
      </vt:variant>
      <vt:variant>
        <vt:i4>29</vt:i4>
      </vt:variant>
      <vt:variant>
        <vt:lpstr>Slide Titles</vt:lpstr>
      </vt:variant>
      <vt:variant>
        <vt:i4>12</vt:i4>
      </vt:variant>
    </vt:vector>
  </HeadingPairs>
  <TitlesOfParts>
    <vt:vector size="41" baseType="lpstr">
      <vt:lpstr>Custom Design</vt:lpstr>
      <vt:lpstr>1_Custom Design</vt:lpstr>
      <vt:lpstr>Office Theme</vt:lpstr>
      <vt:lpstr>1_Office Theme</vt:lpstr>
      <vt:lpstr>2_Office Theme</vt:lpstr>
      <vt:lpstr>2_Custom Design</vt:lpstr>
      <vt:lpstr>3_Office Theme</vt:lpstr>
      <vt:lpstr>4_Office Theme</vt:lpstr>
      <vt:lpstr>3_Custom Design</vt:lpstr>
      <vt:lpstr>5_Office Theme</vt:lpstr>
      <vt:lpstr>6_Office Theme</vt:lpstr>
      <vt:lpstr>7_Office Theme</vt:lpstr>
      <vt:lpstr>4_Custom Design</vt:lpstr>
      <vt:lpstr>8_Office Theme</vt:lpstr>
      <vt:lpstr>9_Office Theme</vt:lpstr>
      <vt:lpstr>10_Office Theme</vt:lpstr>
      <vt:lpstr>5_Custom Design</vt:lpstr>
      <vt:lpstr>11_Office Theme</vt:lpstr>
      <vt:lpstr>12_Office Theme</vt:lpstr>
      <vt:lpstr>6_Custom Design</vt:lpstr>
      <vt:lpstr>13_Office Theme</vt:lpstr>
      <vt:lpstr>14_Office Theme</vt:lpstr>
      <vt:lpstr>15_Office Theme</vt:lpstr>
      <vt:lpstr>7_Custom Design</vt:lpstr>
      <vt:lpstr>16_Office Theme</vt:lpstr>
      <vt:lpstr>17_Office Theme</vt:lpstr>
      <vt:lpstr>8_Custom Design</vt:lpstr>
      <vt:lpstr>18_Office Theme</vt:lpstr>
      <vt:lpstr>19_Office Theme</vt:lpstr>
      <vt:lpstr>PowerPoint Presentation</vt:lpstr>
      <vt:lpstr>Learning outcomes</vt:lpstr>
      <vt:lpstr>Skills, knowledge and competence</vt:lpstr>
      <vt:lpstr>Contributing to your PDP</vt:lpstr>
      <vt:lpstr>Agreeing a personal development plan</vt:lpstr>
      <vt:lpstr>Core skills are…</vt:lpstr>
      <vt:lpstr>Reflection</vt:lpstr>
      <vt:lpstr>Feedback</vt:lpstr>
      <vt:lpstr>Continuing professional development</vt:lpstr>
      <vt:lpstr>Knowledge check</vt:lpstr>
      <vt:lpstr>Knowledge check</vt:lpstr>
      <vt:lpstr>Knowledge check</vt:lpstr>
    </vt:vector>
  </TitlesOfParts>
  <Company>Highfield.co.uk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Craven</dc:creator>
  <cp:lastModifiedBy>Ellen Dunwell</cp:lastModifiedBy>
  <cp:revision>528</cp:revision>
  <cp:lastPrinted>2015-04-02T14:54:04Z</cp:lastPrinted>
  <dcterms:created xsi:type="dcterms:W3CDTF">2015-01-20T17:14:44Z</dcterms:created>
  <dcterms:modified xsi:type="dcterms:W3CDTF">2015-06-16T14:53:47Z</dcterms:modified>
</cp:coreProperties>
</file>