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7.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8.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9.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0.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1.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2.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3.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4.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5.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6.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8.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2" r:id="rId2"/>
    <p:sldMasterId id="2147483648" r:id="rId3"/>
    <p:sldMasterId id="2147483674" r:id="rId4"/>
    <p:sldMasterId id="2147483686" r:id="rId5"/>
    <p:sldMasterId id="2147483698" r:id="rId6"/>
    <p:sldMasterId id="2147483710" r:id="rId7"/>
    <p:sldMasterId id="2147483722" r:id="rId8"/>
    <p:sldMasterId id="2147483734" r:id="rId9"/>
    <p:sldMasterId id="2147483746" r:id="rId10"/>
    <p:sldMasterId id="2147483758" r:id="rId11"/>
    <p:sldMasterId id="2147483770" r:id="rId12"/>
    <p:sldMasterId id="2147483782" r:id="rId13"/>
    <p:sldMasterId id="2147483794" r:id="rId14"/>
    <p:sldMasterId id="2147483806" r:id="rId15"/>
    <p:sldMasterId id="2147483818" r:id="rId16"/>
    <p:sldMasterId id="2147483830" r:id="rId17"/>
    <p:sldMasterId id="2147483842" r:id="rId18"/>
    <p:sldMasterId id="2147483854" r:id="rId19"/>
    <p:sldMasterId id="2147483866" r:id="rId20"/>
    <p:sldMasterId id="2147483878" r:id="rId21"/>
    <p:sldMasterId id="2147483890" r:id="rId22"/>
    <p:sldMasterId id="2147483902" r:id="rId23"/>
    <p:sldMasterId id="2147483914" r:id="rId24"/>
    <p:sldMasterId id="2147483926" r:id="rId25"/>
    <p:sldMasterId id="2147483938" r:id="rId26"/>
    <p:sldMasterId id="2147483950" r:id="rId27"/>
    <p:sldMasterId id="2147483962" r:id="rId28"/>
    <p:sldMasterId id="2147483974" r:id="rId29"/>
  </p:sldMasterIdLst>
  <p:notesMasterIdLst>
    <p:notesMasterId r:id="rId47"/>
  </p:notesMasterIdLst>
  <p:sldIdLst>
    <p:sldId id="511" r:id="rId30"/>
    <p:sldId id="512" r:id="rId31"/>
    <p:sldId id="513" r:id="rId32"/>
    <p:sldId id="514" r:id="rId33"/>
    <p:sldId id="515" r:id="rId34"/>
    <p:sldId id="516" r:id="rId35"/>
    <p:sldId id="517" r:id="rId36"/>
    <p:sldId id="518" r:id="rId37"/>
    <p:sldId id="519" r:id="rId38"/>
    <p:sldId id="520" r:id="rId39"/>
    <p:sldId id="521" r:id="rId40"/>
    <p:sldId id="522" r:id="rId41"/>
    <p:sldId id="523" r:id="rId42"/>
    <p:sldId id="524" r:id="rId43"/>
    <p:sldId id="525" r:id="rId44"/>
    <p:sldId id="526" r:id="rId45"/>
    <p:sldId id="527" r:id="rId46"/>
  </p:sldIdLst>
  <p:sldSz cx="9144000" cy="6858000" type="screen4x3"/>
  <p:notesSz cx="6794500" cy="9931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PL" initials="R" lastIdx="369" clrIdx="0"/>
  <p:cmAuthor id="1" name="Rachel Craven" initials="RC"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5ECA"/>
    <a:srgbClr val="0066CC"/>
    <a:srgbClr val="FF33CC"/>
    <a:srgbClr val="2154AC"/>
    <a:srgbClr val="0A1432"/>
    <a:srgbClr val="232132"/>
    <a:srgbClr val="3D62AD"/>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3" autoAdjust="0"/>
    <p:restoredTop sz="81295" autoAdjust="0"/>
  </p:normalViewPr>
  <p:slideViewPr>
    <p:cSldViewPr snapToGrid="0" snapToObjects="1">
      <p:cViewPr>
        <p:scale>
          <a:sx n="70" d="100"/>
          <a:sy n="70" d="100"/>
        </p:scale>
        <p:origin x="-1488" y="-186"/>
      </p:cViewPr>
      <p:guideLst>
        <p:guide orient="horz" pos="4319"/>
        <p:guide pos="2895"/>
      </p:guideLst>
    </p:cSldViewPr>
  </p:slideViewPr>
  <p:outlineViewPr>
    <p:cViewPr>
      <p:scale>
        <a:sx n="33" d="100"/>
        <a:sy n="33" d="100"/>
      </p:scale>
      <p:origin x="48" y="143442"/>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showGuides="1">
      <p:cViewPr varScale="1">
        <p:scale>
          <a:sx n="67" d="100"/>
          <a:sy n="67" d="100"/>
        </p:scale>
        <p:origin x="-3228" y="1914"/>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10.xml"/><Relationship Id="rId3" Type="http://schemas.openxmlformats.org/officeDocument/2006/relationships/slideMaster" Target="slideMasters/slideMaster3.xml"/><Relationship Id="rId21" Type="http://schemas.openxmlformats.org/officeDocument/2006/relationships/slideMaster" Target="slideMasters/slideMaster21.xml"/><Relationship Id="rId34" Type="http://schemas.openxmlformats.org/officeDocument/2006/relationships/slide" Target="slides/slide5.xml"/><Relationship Id="rId42" Type="http://schemas.openxmlformats.org/officeDocument/2006/relationships/slide" Target="slides/slide13.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4.xml"/><Relationship Id="rId38" Type="http://schemas.openxmlformats.org/officeDocument/2006/relationships/slide" Target="slides/slide9.xml"/><Relationship Id="rId46"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Master" Target="slideMasters/slideMaster29.xml"/><Relationship Id="rId41"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3.xml"/><Relationship Id="rId37" Type="http://schemas.openxmlformats.org/officeDocument/2006/relationships/slide" Target="slides/slide8.xml"/><Relationship Id="rId40" Type="http://schemas.openxmlformats.org/officeDocument/2006/relationships/slide" Target="slides/slide11.xml"/><Relationship Id="rId45"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7.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2.xml"/><Relationship Id="rId44" Type="http://schemas.openxmlformats.org/officeDocument/2006/relationships/slide" Target="slides/slide15.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1.xml"/><Relationship Id="rId35" Type="http://schemas.openxmlformats.org/officeDocument/2006/relationships/slide" Target="slides/slide6.xml"/><Relationship Id="rId43" Type="http://schemas.openxmlformats.org/officeDocument/2006/relationships/slide" Target="slides/slide14.xml"/><Relationship Id="rId48"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2A7132CF-6D6C-4681-BEE0-5E48578B8E16}" type="datetimeFigureOut">
              <a:rPr lang="en-GB" smtClean="0"/>
              <a:t>16/06/2015</a:t>
            </a:fld>
            <a:endParaRPr lang="en-GB"/>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CBD536BE-7111-426C-AF6B-9B05D67A5FD6}" type="slidenum">
              <a:rPr lang="en-GB" smtClean="0"/>
              <a:t>‹#›</a:t>
            </a:fld>
            <a:endParaRPr lang="en-GB"/>
          </a:p>
        </p:txBody>
      </p:sp>
    </p:spTree>
    <p:extLst>
      <p:ext uri="{BB962C8B-B14F-4D97-AF65-F5344CB8AC3E}">
        <p14:creationId xmlns:p14="http://schemas.microsoft.com/office/powerpoint/2010/main" val="2144220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536BE-7111-426C-AF6B-9B05D67A5FD6}"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935463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Additional Information</a:t>
            </a:r>
          </a:p>
          <a:p>
            <a:endParaRPr lang="en-GB" dirty="0" smtClean="0"/>
          </a:p>
          <a:p>
            <a:r>
              <a:rPr lang="en-GB" dirty="0" smtClean="0"/>
              <a:t>Ask health and social care worker/s for some examples of PPE that can be used to protect them from the spread of pathogens.</a:t>
            </a:r>
          </a:p>
          <a:p>
            <a:endParaRPr lang="en-GB" dirty="0" smtClean="0"/>
          </a:p>
          <a:p>
            <a:r>
              <a:rPr lang="en-GB" b="1" dirty="0" smtClean="0"/>
              <a:t>Answers should include:</a:t>
            </a:r>
          </a:p>
          <a:p>
            <a:pPr marL="171450" indent="-171450">
              <a:buFont typeface="Arial" panose="020B0604020202020204" pitchFamily="34" charset="0"/>
              <a:buChar char="•"/>
            </a:pPr>
            <a:r>
              <a:rPr lang="en-GB" dirty="0" smtClean="0"/>
              <a:t>Enough uniforms for regular changing and washing</a:t>
            </a:r>
          </a:p>
          <a:p>
            <a:pPr marL="171450" indent="-171450">
              <a:buFont typeface="Arial" panose="020B0604020202020204" pitchFamily="34" charset="0"/>
              <a:buChar char="•"/>
            </a:pPr>
            <a:r>
              <a:rPr lang="en-GB" dirty="0" smtClean="0"/>
              <a:t>Disposable aprons to protect clothing and uniforms from contamination from blood and body fluids etc.</a:t>
            </a:r>
          </a:p>
          <a:p>
            <a:pPr marL="171450" indent="-171450">
              <a:buFont typeface="Arial" panose="020B0604020202020204" pitchFamily="34" charset="0"/>
              <a:buChar char="•"/>
            </a:pPr>
            <a:r>
              <a:rPr lang="en-GB" dirty="0" smtClean="0"/>
              <a:t>Skin protecting paper towels and soaps</a:t>
            </a:r>
          </a:p>
          <a:p>
            <a:pPr marL="171450" indent="-171450">
              <a:buFont typeface="Arial" panose="020B0604020202020204" pitchFamily="34" charset="0"/>
              <a:buChar char="•"/>
            </a:pPr>
            <a:r>
              <a:rPr lang="en-GB" dirty="0" smtClean="0"/>
              <a:t>Hand cleansing gels or wipes</a:t>
            </a:r>
          </a:p>
          <a:p>
            <a:pPr marL="171450" indent="-171450">
              <a:buFont typeface="Arial" panose="020B0604020202020204" pitchFamily="34" charset="0"/>
              <a:buChar char="•"/>
            </a:pPr>
            <a:r>
              <a:rPr lang="en-GB" dirty="0" smtClean="0"/>
              <a:t>The correct type of gloves to reduce the risk of cross-contamination of you and the individual you are supporting</a:t>
            </a:r>
          </a:p>
          <a:p>
            <a:pPr marL="171450" indent="-171450">
              <a:buFont typeface="Arial" panose="020B0604020202020204" pitchFamily="34" charset="0"/>
              <a:buChar char="•"/>
            </a:pPr>
            <a:r>
              <a:rPr lang="en-GB" dirty="0" smtClean="0"/>
              <a:t>Masks and respiratory-masks to protect you from breathing in </a:t>
            </a:r>
            <a:r>
              <a:rPr lang="en-GB" smtClean="0"/>
              <a:t>harmful micro-organisms</a:t>
            </a:r>
            <a:endParaRPr lang="en-GB" dirty="0" smtClean="0"/>
          </a:p>
          <a:p>
            <a:pPr marL="171450" indent="-171450">
              <a:buFont typeface="Arial" panose="020B0604020202020204" pitchFamily="34" charset="0"/>
              <a:buChar char="•"/>
            </a:pPr>
            <a:r>
              <a:rPr lang="en-GB" dirty="0" smtClean="0"/>
              <a:t>Goggles, eye protection and face shields – if there is a risk of being splashed with body fluids.</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12</a:t>
            </a:fld>
            <a:endParaRPr lang="en-GB"/>
          </a:p>
        </p:txBody>
      </p:sp>
    </p:spTree>
    <p:extLst>
      <p:ext uri="{BB962C8B-B14F-4D97-AF65-F5344CB8AC3E}">
        <p14:creationId xmlns:p14="http://schemas.microsoft.com/office/powerpoint/2010/main" val="1863671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Additional Information</a:t>
            </a:r>
          </a:p>
          <a:p>
            <a:endParaRPr lang="en-GB" dirty="0" smtClean="0"/>
          </a:p>
          <a:p>
            <a:r>
              <a:rPr lang="en-GB" dirty="0" smtClean="0"/>
              <a:t>Linen refers to anything that is made of cloth including bedding, towels and clothing.</a:t>
            </a:r>
          </a:p>
          <a:p>
            <a:endParaRPr lang="en-GB" dirty="0" smtClean="0"/>
          </a:p>
          <a:p>
            <a:r>
              <a:rPr lang="en-GB" dirty="0" smtClean="0"/>
              <a:t>Once linen has been decontaminated it must be stored separately from contaminated linen to prevent cross-contamination. You must always follow your agreed ways of working. If you have any questions about these you should speak to your manager.</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13</a:t>
            </a:fld>
            <a:endParaRPr lang="en-GB"/>
          </a:p>
        </p:txBody>
      </p:sp>
    </p:spTree>
    <p:extLst>
      <p:ext uri="{BB962C8B-B14F-4D97-AF65-F5344CB8AC3E}">
        <p14:creationId xmlns:p14="http://schemas.microsoft.com/office/powerpoint/2010/main" val="3289902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smtClean="0"/>
              <a:t>Trainer should ask class why they chose the correct answer.</a:t>
            </a:r>
            <a:endParaRPr lang="en-GB" b="1" dirty="0" smtClean="0"/>
          </a:p>
          <a:p>
            <a:endParaRPr lang="en-GB" b="1" dirty="0" smtClean="0"/>
          </a:p>
          <a:p>
            <a:r>
              <a:rPr lang="en-GB" b="1" dirty="0" smtClean="0"/>
              <a:t>Feedback</a:t>
            </a:r>
          </a:p>
          <a:p>
            <a:endParaRPr lang="en-GB" b="0" dirty="0" smtClean="0"/>
          </a:p>
          <a:p>
            <a:r>
              <a:rPr lang="en-GB" b="0" dirty="0" smtClean="0"/>
              <a:t>A – Effective hand washing removes bacteria from the hands but does not kill them.</a:t>
            </a:r>
          </a:p>
          <a:p>
            <a:r>
              <a:rPr lang="en-GB" b="0" dirty="0" smtClean="0"/>
              <a:t>B – For hand washing to be effective every part of your hands are carefully washed, rinsed and dried.</a:t>
            </a:r>
          </a:p>
          <a:p>
            <a:r>
              <a:rPr lang="en-GB" b="0" dirty="0" smtClean="0"/>
              <a:t>C – Hand hygiene must be practiced before putting on gloves and after taking them off. Using gloves does not avoid the need to practise hand hygiene.</a:t>
            </a:r>
          </a:p>
          <a:p>
            <a:r>
              <a:rPr lang="en-GB" b="0" dirty="0" smtClean="0"/>
              <a:t>D – Alcohol gel kills most bacteria however, they are less effective against Clostridium difficile and some viruses that cause vomiting and diarrhoea if hands are visibly dirty.</a:t>
            </a:r>
          </a:p>
        </p:txBody>
      </p:sp>
      <p:sp>
        <p:nvSpPr>
          <p:cNvPr id="4" name="Slide Number Placeholder 3"/>
          <p:cNvSpPr>
            <a:spLocks noGrp="1"/>
          </p:cNvSpPr>
          <p:nvPr>
            <p:ph type="sldNum" sz="quarter" idx="10"/>
          </p:nvPr>
        </p:nvSpPr>
        <p:spPr/>
        <p:txBody>
          <a:bodyPr/>
          <a:lstStyle/>
          <a:p>
            <a:fld id="{CBD536BE-7111-426C-AF6B-9B05D67A5FD6}"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1241561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smtClean="0"/>
              <a:t>Trainer should ask class why they chose the correct answer.</a:t>
            </a:r>
            <a:endParaRPr lang="en-GB" b="1" dirty="0" smtClean="0"/>
          </a:p>
          <a:p>
            <a:endParaRPr lang="en-GB" b="1" dirty="0" smtClean="0"/>
          </a:p>
          <a:p>
            <a:r>
              <a:rPr lang="en-GB" b="1" dirty="0" smtClean="0"/>
              <a:t>Feedback</a:t>
            </a:r>
          </a:p>
          <a:p>
            <a:endParaRPr lang="en-GB" b="0" dirty="0" smtClean="0"/>
          </a:p>
          <a:p>
            <a:r>
              <a:rPr lang="en-GB" b="0" dirty="0" smtClean="0"/>
              <a:t>The correct sequence for effective hand washing is B - Wet hands – apply soap – lather – rub – rinse – dry</a:t>
            </a:r>
          </a:p>
        </p:txBody>
      </p:sp>
      <p:sp>
        <p:nvSpPr>
          <p:cNvPr id="4" name="Slide Number Placeholder 3"/>
          <p:cNvSpPr>
            <a:spLocks noGrp="1"/>
          </p:cNvSpPr>
          <p:nvPr>
            <p:ph type="sldNum" sz="quarter" idx="10"/>
          </p:nvPr>
        </p:nvSpPr>
        <p:spPr/>
        <p:txBody>
          <a:bodyPr/>
          <a:lstStyle/>
          <a:p>
            <a:fld id="{CBD536BE-7111-426C-AF6B-9B05D67A5FD6}"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1241561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smtClean="0"/>
              <a:t>Trainer should ask class why they chose the correct answer.</a:t>
            </a:r>
            <a:endParaRPr lang="en-GB" b="1" smtClean="0"/>
          </a:p>
          <a:p>
            <a:endParaRPr lang="en-GB" b="1" smtClean="0"/>
          </a:p>
          <a:p>
            <a:r>
              <a:rPr lang="en-GB" b="1" dirty="0" smtClean="0"/>
              <a:t>Feedback</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 – RIDDOR requires that some workplace illnesses must be reported however, cold symptoms, an upset stomach and skin infections are not classed as work related illnesses. Workers should contact their manager before reporting for work.</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B – In most instances workers would not need to report to A&amp;E if they have cold symptoms, an upset stomach or skin infections. Workers should contact their manager before reporting for work.</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C – The pathogens that cause cold symptoms, an upset stomach or skin infections can be harmful if transferred to vulnerable groups it is therefore important that workers with these symptoms speak to their manager before going to work</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D – The pathogens that cause cold symptoms, an upset stomach or skin infections can be harmful if transferred to vulnerable groups it is therefore important that workers with these symptoms speak to their manager before going to work</a:t>
            </a:r>
          </a:p>
        </p:txBody>
      </p:sp>
      <p:sp>
        <p:nvSpPr>
          <p:cNvPr id="4" name="Slide Number Placeholder 3"/>
          <p:cNvSpPr>
            <a:spLocks noGrp="1"/>
          </p:cNvSpPr>
          <p:nvPr>
            <p:ph type="sldNum" sz="quarter" idx="10"/>
          </p:nvPr>
        </p:nvSpPr>
        <p:spPr/>
        <p:txBody>
          <a:bodyPr/>
          <a:lstStyle/>
          <a:p>
            <a:fld id="{CBD536BE-7111-426C-AF6B-9B05D67A5FD6}"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793301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536BE-7111-426C-AF6B-9B05D67A5FD6}"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935463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710377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Additional Information</a:t>
            </a:r>
          </a:p>
          <a:p>
            <a:endParaRPr lang="en-GB" dirty="0" smtClean="0"/>
          </a:p>
          <a:p>
            <a:r>
              <a:rPr lang="en-GB" b="1" dirty="0" smtClean="0"/>
              <a:t>Bacteria</a:t>
            </a:r>
            <a:r>
              <a:rPr lang="en-GB" dirty="0" smtClean="0"/>
              <a:t> that can multiply quickly at body temperature and reach harmful levels very fast. Examples of harmful bacteria include </a:t>
            </a:r>
            <a:r>
              <a:rPr lang="en-GB" dirty="0" err="1" smtClean="0"/>
              <a:t>meticillin</a:t>
            </a:r>
            <a:r>
              <a:rPr lang="en-GB" dirty="0" smtClean="0"/>
              <a:t>-resistant Staphylococcus aureus (commonly known as MRSA) and Clostridium difficile (known as </a:t>
            </a:r>
            <a:r>
              <a:rPr lang="en-GB" dirty="0" err="1" smtClean="0"/>
              <a:t>C.Diff</a:t>
            </a:r>
            <a:r>
              <a:rPr lang="en-GB" dirty="0" smtClean="0"/>
              <a:t> or C. Difficile). These two types of bacteria caused, or contributed to, 9000 deaths in hospitals or primary care in 2007.</a:t>
            </a:r>
          </a:p>
          <a:p>
            <a:r>
              <a:rPr lang="en-GB" b="1" dirty="0" smtClean="0"/>
              <a:t>Viruses</a:t>
            </a:r>
            <a:r>
              <a:rPr lang="en-GB" dirty="0" smtClean="0"/>
              <a:t> that can survive on surfaces and in food but can only multiply in living cells. It takes very few virus organisms to cause illness. They can be spread from person-to-person and from environment-to-food. Examples of viruses include Norovirus (also known as ‘winter vomiting disease’) and Influenza (the flu virus).</a:t>
            </a:r>
          </a:p>
          <a:p>
            <a:r>
              <a:rPr lang="en-GB" b="1" dirty="0" smtClean="0"/>
              <a:t>Fungi</a:t>
            </a:r>
            <a:r>
              <a:rPr lang="en-GB" dirty="0" smtClean="0"/>
              <a:t> are organisms which live on hosts that can be alive or dead. Examples of fungal infections include; athlete’s foot and ringworm.</a:t>
            </a:r>
          </a:p>
          <a:p>
            <a:r>
              <a:rPr lang="en-GB" b="1" dirty="0" smtClean="0"/>
              <a:t>Parasites</a:t>
            </a:r>
            <a:r>
              <a:rPr lang="en-GB" dirty="0" smtClean="0"/>
              <a:t> live on or in another plant or animal, known as the host. Scabies is caused by mites that burrow into the skin causing severe itching.</a:t>
            </a:r>
          </a:p>
          <a:p>
            <a:r>
              <a:rPr lang="en-GB" b="1" dirty="0" smtClean="0"/>
              <a:t>Protozoa</a:t>
            </a:r>
            <a:r>
              <a:rPr lang="en-GB" dirty="0" smtClean="0"/>
              <a:t> are single-celled organisms that live in water and damp conditions. Malaria is an example of a disease caused by protozoa.</a:t>
            </a:r>
          </a:p>
          <a:p>
            <a:endParaRPr lang="en-GB" dirty="0" smtClean="0"/>
          </a:p>
          <a:p>
            <a:endParaRPr lang="en-GB" b="1" dirty="0" smtClean="0"/>
          </a:p>
          <a:p>
            <a:r>
              <a:rPr lang="en-GB" b="1" dirty="0" smtClean="0"/>
              <a:t>Hosts </a:t>
            </a:r>
          </a:p>
          <a:p>
            <a:r>
              <a:rPr lang="en-GB" dirty="0" smtClean="0"/>
              <a:t>A host could describe the organism from which the parasite feeds or in which it lives or grows.</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4</a:t>
            </a:fld>
            <a:endParaRPr lang="en-GB"/>
          </a:p>
        </p:txBody>
      </p:sp>
    </p:spTree>
    <p:extLst>
      <p:ext uri="{BB962C8B-B14F-4D97-AF65-F5344CB8AC3E}">
        <p14:creationId xmlns:p14="http://schemas.microsoft.com/office/powerpoint/2010/main" val="1323255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Activity</a:t>
            </a:r>
          </a:p>
          <a:p>
            <a:endParaRPr lang="en-GB" dirty="0" smtClean="0"/>
          </a:p>
          <a:p>
            <a:r>
              <a:rPr lang="en-GB" dirty="0" smtClean="0"/>
              <a:t>Ask health and social care worker/s for some examples of groups who may be more vulnerable to infection.</a:t>
            </a:r>
          </a:p>
          <a:p>
            <a:endParaRPr lang="en-GB" dirty="0" smtClean="0"/>
          </a:p>
          <a:p>
            <a:r>
              <a:rPr lang="en-GB" b="1" dirty="0" smtClean="0"/>
              <a:t>Answers could include:</a:t>
            </a:r>
          </a:p>
          <a:p>
            <a:r>
              <a:rPr lang="en-GB" b="1" dirty="0" smtClean="0"/>
              <a:t>People with weakened immune systems including:</a:t>
            </a:r>
          </a:p>
          <a:p>
            <a:pPr marL="171450" indent="-171450">
              <a:buFont typeface="Arial" panose="020B0604020202020204" pitchFamily="34" charset="0"/>
              <a:buChar char="•"/>
            </a:pPr>
            <a:r>
              <a:rPr lang="en-GB" dirty="0" smtClean="0"/>
              <a:t>Elderly people</a:t>
            </a:r>
          </a:p>
          <a:p>
            <a:pPr marL="171450" indent="-171450">
              <a:buFont typeface="Arial" panose="020B0604020202020204" pitchFamily="34" charset="0"/>
              <a:buChar char="•"/>
            </a:pPr>
            <a:r>
              <a:rPr lang="en-GB" dirty="0" smtClean="0"/>
              <a:t>New born babies </a:t>
            </a:r>
          </a:p>
          <a:p>
            <a:pPr marL="171450" indent="-171450">
              <a:buFont typeface="Arial" panose="020B0604020202020204" pitchFamily="34" charset="0"/>
              <a:buChar char="•"/>
            </a:pPr>
            <a:r>
              <a:rPr lang="en-GB" dirty="0" smtClean="0"/>
              <a:t>People with some long-term health conditions</a:t>
            </a:r>
          </a:p>
          <a:p>
            <a:pPr marL="0" indent="0">
              <a:buFont typeface="Arial" panose="020B0604020202020204" pitchFamily="34" charset="0"/>
              <a:buNone/>
            </a:pPr>
            <a:r>
              <a:rPr lang="en-GB" b="1" dirty="0" smtClean="0"/>
              <a:t>People who have broken skin (portal of entry) including:</a:t>
            </a:r>
          </a:p>
          <a:p>
            <a:pPr marL="171450" indent="-171450">
              <a:buFont typeface="Arial" panose="020B0604020202020204" pitchFamily="34" charset="0"/>
              <a:buChar char="•"/>
            </a:pPr>
            <a:r>
              <a:rPr lang="en-GB" dirty="0" smtClean="0"/>
              <a:t>An open wound</a:t>
            </a:r>
          </a:p>
          <a:p>
            <a:pPr marL="171450" indent="-171450">
              <a:buFont typeface="Arial" panose="020B0604020202020204" pitchFamily="34" charset="0"/>
              <a:buChar char="•"/>
            </a:pPr>
            <a:r>
              <a:rPr lang="en-GB" dirty="0" smtClean="0"/>
              <a:t>A catheter or intravenous drip</a:t>
            </a:r>
          </a:p>
          <a:p>
            <a:pPr marL="171450" indent="-171450">
              <a:buFont typeface="Arial" panose="020B0604020202020204" pitchFamily="34" charset="0"/>
              <a:buChar char="•"/>
            </a:pPr>
            <a:r>
              <a:rPr lang="en-GB" dirty="0" smtClean="0"/>
              <a:t>Burns or cuts to the skin</a:t>
            </a:r>
          </a:p>
          <a:p>
            <a:pPr marL="171450" indent="-171450">
              <a:buFont typeface="Arial" panose="020B0604020202020204" pitchFamily="34" charset="0"/>
              <a:buChar char="•"/>
            </a:pPr>
            <a:r>
              <a:rPr lang="en-GB" dirty="0" smtClean="0"/>
              <a:t>Skin conditions such as ulcers </a:t>
            </a:r>
          </a:p>
          <a:p>
            <a:pPr marL="171450" indent="-171450">
              <a:buFont typeface="Arial" panose="020B0604020202020204" pitchFamily="34" charset="0"/>
              <a:buChar char="•"/>
            </a:pPr>
            <a:r>
              <a:rPr lang="en-GB" dirty="0" smtClean="0"/>
              <a:t>People who have poor nutrition or poor general health</a:t>
            </a:r>
          </a:p>
          <a:p>
            <a:pPr marL="0" indent="0">
              <a:buFont typeface="Arial" panose="020B0604020202020204" pitchFamily="34" charset="0"/>
              <a:buNone/>
            </a:pPr>
            <a:endParaRPr lang="en-GB" dirty="0" smtClean="0"/>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5</a:t>
            </a:fld>
            <a:endParaRPr lang="en-GB"/>
          </a:p>
        </p:txBody>
      </p:sp>
    </p:spTree>
    <p:extLst>
      <p:ext uri="{BB962C8B-B14F-4D97-AF65-F5344CB8AC3E}">
        <p14:creationId xmlns:p14="http://schemas.microsoft.com/office/powerpoint/2010/main" val="1188848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Additional Information</a:t>
            </a:r>
          </a:p>
          <a:p>
            <a:endParaRPr lang="en-GB" dirty="0" smtClean="0"/>
          </a:p>
          <a:p>
            <a:r>
              <a:rPr lang="en-GB" b="1" dirty="0" smtClean="0"/>
              <a:t>Causative agent:</a:t>
            </a:r>
            <a:r>
              <a:rPr lang="en-GB" b="1" baseline="0" dirty="0" smtClean="0"/>
              <a:t> </a:t>
            </a:r>
            <a:r>
              <a:rPr lang="en-GB" dirty="0" smtClean="0"/>
              <a:t>This is the harmful germ or pathogen that can cause infection, illness and disease. Examples include bacteria and viruses.</a:t>
            </a:r>
          </a:p>
          <a:p>
            <a:r>
              <a:rPr lang="en-GB" b="1" dirty="0" smtClean="0"/>
              <a:t>Reservoir or source: </a:t>
            </a:r>
            <a:r>
              <a:rPr lang="en-GB" dirty="0" smtClean="0"/>
              <a:t>This is where pathogens live and multiply.</a:t>
            </a:r>
          </a:p>
          <a:p>
            <a:r>
              <a:rPr lang="en-GB" dirty="0" smtClean="0"/>
              <a:t>Remember, that could be in or on a person or animal (host), or in soil or water.</a:t>
            </a:r>
          </a:p>
          <a:p>
            <a:r>
              <a:rPr lang="en-GB" b="1" dirty="0" smtClean="0"/>
              <a:t>Means of exit:</a:t>
            </a:r>
            <a:r>
              <a:rPr lang="en-GB" b="1" baseline="0" dirty="0" smtClean="0"/>
              <a:t> </a:t>
            </a:r>
            <a:r>
              <a:rPr lang="en-GB" dirty="0" smtClean="0"/>
              <a:t>This is how pathogens leave the source. For example, pathogens that live in the respiratory tract (the lungs, throat, etc.) can leave the body through the mouth or nose in saliva or mucus when coughing or sneezing. Other examples of means of exit are broken skin, mucous membranes such as the eyes, via the stomach</a:t>
            </a:r>
            <a:r>
              <a:rPr lang="en-GB" baseline="0" dirty="0" smtClean="0"/>
              <a:t> </a:t>
            </a:r>
            <a:r>
              <a:rPr lang="en-GB" dirty="0" smtClean="0"/>
              <a:t>and via the intestines and anus.</a:t>
            </a:r>
          </a:p>
          <a:p>
            <a:r>
              <a:rPr lang="en-GB" b="1" dirty="0" smtClean="0"/>
              <a:t>Mode of transmission: </a:t>
            </a:r>
            <a:r>
              <a:rPr lang="en-GB" dirty="0" smtClean="0"/>
              <a:t>It refers to how the pathogen is passed on from one person to another. Contact transmission is the most common route of transmission of pathogens in a health and social care workplace. This can happen by direct (hands) or indirect contact (equipment). Pathogens such as those that cause influenza and chicken pox can stay in the air for a long time and can be breathed in by other people.</a:t>
            </a:r>
          </a:p>
          <a:p>
            <a:r>
              <a:rPr lang="en-GB" b="1" dirty="0" smtClean="0"/>
              <a:t>Portal of entry: </a:t>
            </a:r>
            <a:r>
              <a:rPr lang="en-GB" dirty="0" smtClean="0"/>
              <a:t>This is the way that the pathogen enters the body of the potential host. Pathogens can enter the body by coming into contact with broken skin, being breathed in or eaten, coming into contact with the eyes, nose and mouth or, for example when needles or catheters are inserted.</a:t>
            </a:r>
          </a:p>
          <a:p>
            <a:r>
              <a:rPr lang="en-GB" b="1" dirty="0" smtClean="0"/>
              <a:t>Person at risk:</a:t>
            </a:r>
            <a:r>
              <a:rPr lang="en-GB" b="1" baseline="0" dirty="0" smtClean="0"/>
              <a:t> </a:t>
            </a:r>
            <a:r>
              <a:rPr lang="en-GB" dirty="0" smtClean="0"/>
              <a:t>A person at risk is the individual the pathogen moves to. The risk of a person becoming infected depends on factors such as their general health and the strength of their immune system (which is the body’s system for fighting germs and micro-organisms).</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6</a:t>
            </a:fld>
            <a:endParaRPr lang="en-GB"/>
          </a:p>
        </p:txBody>
      </p:sp>
    </p:spTree>
    <p:extLst>
      <p:ext uri="{BB962C8B-B14F-4D97-AF65-F5344CB8AC3E}">
        <p14:creationId xmlns:p14="http://schemas.microsoft.com/office/powerpoint/2010/main" val="2688434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Activity</a:t>
            </a:r>
          </a:p>
          <a:p>
            <a:r>
              <a:rPr lang="en-GB" dirty="0" smtClean="0"/>
              <a:t>Ask workers to identify some examples of ways of working.</a:t>
            </a:r>
          </a:p>
          <a:p>
            <a:endParaRPr lang="en-GB" dirty="0" smtClean="0"/>
          </a:p>
          <a:p>
            <a:r>
              <a:rPr lang="en-GB" b="1" dirty="0" smtClean="0"/>
              <a:t>Answers should include:</a:t>
            </a:r>
          </a:p>
          <a:p>
            <a:pPr marL="171450" indent="-171450">
              <a:buFont typeface="Arial" panose="020B0604020202020204" pitchFamily="34" charset="0"/>
              <a:buChar char="•"/>
            </a:pPr>
            <a:r>
              <a:rPr lang="en-GB" dirty="0" smtClean="0"/>
              <a:t>Good hand hygiene</a:t>
            </a:r>
          </a:p>
          <a:p>
            <a:pPr marL="171450" indent="-171450">
              <a:buFont typeface="Arial" panose="020B0604020202020204" pitchFamily="34" charset="0"/>
              <a:buChar char="•"/>
            </a:pPr>
            <a:r>
              <a:rPr lang="en-GB" dirty="0" smtClean="0"/>
              <a:t>Safe disposal of waste</a:t>
            </a:r>
          </a:p>
          <a:p>
            <a:pPr marL="171450" indent="-171450">
              <a:buFont typeface="Arial" panose="020B0604020202020204" pitchFamily="34" charset="0"/>
              <a:buChar char="•"/>
            </a:pPr>
            <a:r>
              <a:rPr lang="en-GB" dirty="0" smtClean="0"/>
              <a:t>Safe management of laundry</a:t>
            </a:r>
          </a:p>
          <a:p>
            <a:pPr marL="171450" indent="-171450">
              <a:buFont typeface="Arial" panose="020B0604020202020204" pitchFamily="34" charset="0"/>
              <a:buChar char="•"/>
            </a:pPr>
            <a:r>
              <a:rPr lang="en-GB" dirty="0" smtClean="0"/>
              <a:t>Correct use of Personal Protective Equipment (PPE).</a:t>
            </a:r>
          </a:p>
          <a:p>
            <a:endParaRPr lang="en-GB" dirty="0" smtClean="0"/>
          </a:p>
          <a:p>
            <a:r>
              <a:rPr lang="en-GB" b="1" dirty="0" smtClean="0"/>
              <a:t>Additional information</a:t>
            </a:r>
            <a:endParaRPr lang="en-GB" dirty="0" smtClean="0"/>
          </a:p>
          <a:p>
            <a:r>
              <a:rPr lang="en-GB" dirty="0" smtClean="0"/>
              <a:t>In a workplace it may be necessary to take additional measures when supporting people who are known to be carrying some harmful micro-organisms to protect others from contamination. This can be particularly important if the pathogens travel through air.</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7</a:t>
            </a:fld>
            <a:endParaRPr lang="en-GB"/>
          </a:p>
        </p:txBody>
      </p:sp>
    </p:spTree>
    <p:extLst>
      <p:ext uri="{BB962C8B-B14F-4D97-AF65-F5344CB8AC3E}">
        <p14:creationId xmlns:p14="http://schemas.microsoft.com/office/powerpoint/2010/main" val="1732421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Additional Information</a:t>
            </a:r>
          </a:p>
          <a:p>
            <a:endParaRPr lang="en-GB" dirty="0" smtClean="0"/>
          </a:p>
          <a:p>
            <a:r>
              <a:rPr lang="en-GB" b="1" dirty="0" smtClean="0"/>
              <a:t>Vaccinations: </a:t>
            </a:r>
            <a:r>
              <a:rPr lang="en-GB" dirty="0" smtClean="0"/>
              <a:t>It is your responsibility to keep up to date with your own vaccinations in line with the UK vaccination schedule as it is part of your duty to protect the individual.</a:t>
            </a:r>
          </a:p>
          <a:p>
            <a:r>
              <a:rPr lang="en-GB" b="1" dirty="0" smtClean="0"/>
              <a:t>Illness: </a:t>
            </a:r>
            <a:r>
              <a:rPr lang="en-GB" dirty="0" smtClean="0"/>
              <a:t>If you have cold or flu symptoms, an upset stomach or skin infections, you should speak to your manager before reporting for work. </a:t>
            </a:r>
          </a:p>
          <a:p>
            <a:r>
              <a:rPr lang="en-GB" dirty="0" smtClean="0"/>
              <a:t>If you have diarrhoea or vomiting you should not attend work until you have been free from symptoms for 48 hours.</a:t>
            </a:r>
          </a:p>
          <a:p>
            <a:r>
              <a:rPr lang="en-GB" b="1" dirty="0" smtClean="0"/>
              <a:t>Clothing: </a:t>
            </a:r>
            <a:r>
              <a:rPr lang="en-GB" dirty="0" smtClean="0"/>
              <a:t>Your clothes can become contaminated with harmful micro-organisms. Disposable aprons and over-sleeves should be used when handling anything contaminated with body fluids to protect clothes from contamination. Changing your clothing daily reduces the risk of remaining contaminants being spread to the individuals you provide support for. Uniforms or work clothing should be washed on a hot wash, then tumble-dried or hot ironed, to kill any bacteria present. </a:t>
            </a:r>
          </a:p>
          <a:p>
            <a:r>
              <a:rPr lang="en-GB" b="1" dirty="0" smtClean="0"/>
              <a:t>Personal hygiene: </a:t>
            </a:r>
            <a:r>
              <a:rPr lang="en-GB" dirty="0" smtClean="0"/>
              <a:t>Personal hygiene is extremely important for people who take care of others. Daily washing, showering or bathing will remove most of the micro-organisms on your skin. Hand hygiene is also extremely important. Fingernails should be kept short. Rings (apart from plain wedding bands), wristwatches or bracelets should not be worn as they can make hand washing less effective.</a:t>
            </a:r>
          </a:p>
          <a:p>
            <a:r>
              <a:rPr lang="en-GB" b="1" dirty="0" smtClean="0"/>
              <a:t>Skin health: </a:t>
            </a:r>
            <a:r>
              <a:rPr lang="en-GB" dirty="0" smtClean="0"/>
              <a:t>Micro-organisms can live on the skin. The number of pathogens increases  when skin is damaged. All cuts should be covered with a waterproof dressing. Using hand cream, good quality paper towels and soaps can help to protect the skin.</a:t>
            </a:r>
          </a:p>
          <a:p>
            <a:r>
              <a:rPr lang="en-GB" b="1" dirty="0" smtClean="0"/>
              <a:t>Good hand habits: </a:t>
            </a:r>
            <a:r>
              <a:rPr lang="en-GB" dirty="0" smtClean="0"/>
              <a:t>Having good hand habits means not touching areas that can be a source of pathogens more than you need to. These areas include your nose, hair and mouth, and not biting nails. This also applies to work practices such as using  foot operated bins rather than lifting bin lids with your hands.</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8</a:t>
            </a:fld>
            <a:endParaRPr lang="en-GB"/>
          </a:p>
        </p:txBody>
      </p:sp>
    </p:spTree>
    <p:extLst>
      <p:ext uri="{BB962C8B-B14F-4D97-AF65-F5344CB8AC3E}">
        <p14:creationId xmlns:p14="http://schemas.microsoft.com/office/powerpoint/2010/main" val="3655555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Additional information</a:t>
            </a:r>
          </a:p>
          <a:p>
            <a:endParaRPr lang="en-GB" dirty="0" smtClean="0"/>
          </a:p>
          <a:p>
            <a:r>
              <a:rPr lang="en-GB" dirty="0" smtClean="0"/>
              <a:t>Alcohol rubs are less effective against Clostridium difficile and some viruses that cause vomiting and diarrhoea if hands are visibly dirty.</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9</a:t>
            </a:fld>
            <a:endParaRPr lang="en-GB"/>
          </a:p>
        </p:txBody>
      </p:sp>
    </p:spTree>
    <p:extLst>
      <p:ext uri="{BB962C8B-B14F-4D97-AF65-F5344CB8AC3E}">
        <p14:creationId xmlns:p14="http://schemas.microsoft.com/office/powerpoint/2010/main" val="2724653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Additional information</a:t>
            </a:r>
          </a:p>
          <a:p>
            <a:endParaRPr lang="en-GB" dirty="0" smtClean="0"/>
          </a:p>
          <a:p>
            <a:r>
              <a:rPr lang="en-GB" dirty="0" smtClean="0"/>
              <a:t>Hands and wrists should be thoroughly dried using paper towels or a hand dryer. Rubbing and lathering your hands should take around 20 seconds.</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11</a:t>
            </a:fld>
            <a:endParaRPr lang="en-GB"/>
          </a:p>
        </p:txBody>
      </p:sp>
    </p:spTree>
    <p:extLst>
      <p:ext uri="{BB962C8B-B14F-4D97-AF65-F5344CB8AC3E}">
        <p14:creationId xmlns:p14="http://schemas.microsoft.com/office/powerpoint/2010/main" val="1650574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D5CB028-CC36-4A1C-A144-B7B9ED7BCAB0}" type="datetimeFigureOut">
              <a:rPr lang="en-GB" smtClean="0"/>
              <a:t>16/06/2015</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9E164B5-AC44-493B-B3F8-54C8C987F077}" type="slidenum">
              <a:rPr lang="en-GB" smtClean="0"/>
              <a:t>‹#›</a:t>
            </a:fld>
            <a:endParaRPr lang="en-GB"/>
          </a:p>
        </p:txBody>
      </p:sp>
    </p:spTree>
    <p:extLst>
      <p:ext uri="{BB962C8B-B14F-4D97-AF65-F5344CB8AC3E}">
        <p14:creationId xmlns:p14="http://schemas.microsoft.com/office/powerpoint/2010/main" val="320946268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16/06/2015</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39173606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760327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36200184"/>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64779457"/>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75820112"/>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425264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0434032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087599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225424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929656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57746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16/06/2015</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1861072617"/>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839304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967961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97589958"/>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38204348"/>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23058050"/>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848431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4246543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221953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822325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20740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16/06/2015</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3308977488"/>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4663744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032721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075654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729561899"/>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667195066"/>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078227297"/>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1598385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85330386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6891025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805952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6/16/2015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3955587342"/>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28145782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2303314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771782825"/>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753303686"/>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44561676"/>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29450520"/>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45440932"/>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1659242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873600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2318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6/16/2015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4106458365"/>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6308384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6549600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2539198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8882913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0370479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26946792"/>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99751136"/>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87765612"/>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0617357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49947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6/16/2015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3142643687"/>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1428523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9430804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9034219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3490012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4239868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8200824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01534936"/>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44140541"/>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51831387"/>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16124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6/16/2015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172567780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642740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8086488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5896455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418046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5816003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1750575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1085961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290266213"/>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908336429"/>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29752155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6/16/2015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232785334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74447431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6873631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8670259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45712493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1858226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56027778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521636102"/>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495441529"/>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44326184"/>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310269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6/16/2015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231982701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0830475"/>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9728108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3733954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2770895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9866343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2281393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464222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7546294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5661645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2697815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6/16/2015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413025974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78596528"/>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72728673"/>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9968260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816576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7064590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5122478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4576148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1279497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9559527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12740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16/06/2015</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427882782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6/16/2015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116836138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454362795"/>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970291972"/>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712391709"/>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30648282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07993061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13126439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52754616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92200982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01881754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76932784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6/16/2015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272452104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784607457"/>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77938681"/>
      </p:ext>
    </p:extLst>
  </p:cSld>
  <p:clrMapOvr>
    <a:masterClrMapping/>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4517355"/>
      </p:ext>
    </p:extLst>
  </p:cSld>
  <p:clrMapOvr>
    <a:masterClrMapping/>
  </p:clrMapOvr>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58066666"/>
      </p:ext>
    </p:extLst>
  </p:cSld>
  <p:clrMapOvr>
    <a:masterClrMapping/>
  </p:clrMapOvr>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1577111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5398778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4270783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1149659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1038479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34417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6/16/2015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189104773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724287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6237226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74904258"/>
      </p:ext>
    </p:extLst>
  </p:cSld>
  <p:clrMapOvr>
    <a:masterClrMapping/>
  </p:clrMapOvr>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0139385"/>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69122459"/>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5699016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0621545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9232643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4780386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231424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6/16/2015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29608730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8339634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9995813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8586174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73150115"/>
      </p:ext>
    </p:extLst>
  </p:cSld>
  <p:clrMapOvr>
    <a:masterClrMapping/>
  </p:clrMapOvr>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0620391"/>
      </p:ext>
    </p:extLst>
  </p:cSld>
  <p:clrMapOvr>
    <a:masterClrMapping/>
  </p:clrMapOvr>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77072044"/>
      </p:ext>
    </p:extLst>
  </p:cSld>
  <p:clrMapOvr>
    <a:masterClrMapping/>
  </p:clrMapOvr>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8285541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550293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3477569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813138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99092858"/>
      </p:ext>
    </p:extLst>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0858950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2932456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6209840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5471344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129981423"/>
      </p:ext>
    </p:extLst>
  </p:cSld>
  <p:clrMapOvr>
    <a:masterClrMapping/>
  </p:clrMapOvr>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60951143"/>
      </p:ext>
    </p:extLst>
  </p:cSld>
  <p:clrMapOvr>
    <a:masterClrMapping/>
  </p:clrMapOvr>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724282522"/>
      </p:ext>
    </p:extLst>
  </p:cSld>
  <p:clrMapOvr>
    <a:masterClrMapping/>
  </p:clrMapOvr>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01000356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48430612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5949217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77308543"/>
      </p:ext>
    </p:extLst>
  </p:cSld>
  <p:clrMapOvr>
    <a:masterClrMapping/>
  </p:clrMapOvr>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2294591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94825142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31558156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800980311"/>
      </p:ext>
    </p:extLst>
  </p:cSld>
  <p:clrMapOvr>
    <a:masterClrMapping/>
  </p:clrMapOvr>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535033748"/>
      </p:ext>
    </p:extLst>
  </p:cSld>
  <p:clrMapOvr>
    <a:masterClrMapping/>
  </p:clrMapOvr>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15926007"/>
      </p:ext>
    </p:extLst>
  </p:cSld>
  <p:clrMapOvr>
    <a:masterClrMapping/>
  </p:clrMapOvr>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80364613"/>
      </p:ext>
    </p:extLst>
  </p:cSld>
  <p:clrMapOvr>
    <a:masterClrMapping/>
  </p:clrMapOvr>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09669803"/>
      </p:ext>
    </p:extLst>
  </p:cSld>
  <p:clrMapOvr>
    <a:masterClrMapping/>
  </p:clrMapOvr>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8656249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693634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9746688"/>
      </p:ext>
    </p:extLst>
  </p:cSld>
  <p:clrMapOvr>
    <a:masterClrMapping/>
  </p:clrMapOvr>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0508633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021856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7016345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5475440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5548357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6882856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8631891"/>
      </p:ext>
    </p:extLst>
  </p:cSld>
  <p:clrMapOvr>
    <a:masterClrMapping/>
  </p:clrMapOvr>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70725372"/>
      </p:ext>
    </p:extLst>
  </p:cSld>
  <p:clrMapOvr>
    <a:masterClrMapping/>
  </p:clrMapOvr>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70837787"/>
      </p:ext>
    </p:extLst>
  </p:cSld>
  <p:clrMapOvr>
    <a:masterClrMapping/>
  </p:clrMapOvr>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683379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4166162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7105026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0683626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061286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9943955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8736473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2752947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7886856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585625328"/>
      </p:ext>
    </p:extLst>
  </p:cSld>
  <p:clrMapOvr>
    <a:masterClrMapping/>
  </p:clrMapOvr>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409309767"/>
      </p:ext>
    </p:extLst>
  </p:cSld>
  <p:clrMapOvr>
    <a:masterClrMapping/>
  </p:clrMapOvr>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87377305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8333855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67103195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83071876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81966985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20130873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92660872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81566737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367158403"/>
      </p:ext>
    </p:extLst>
  </p:cSld>
  <p:clrMapOvr>
    <a:masterClrMapping/>
  </p:clrMapOvr>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651213828"/>
      </p:ext>
    </p:extLst>
  </p:cSld>
  <p:clrMapOvr>
    <a:masterClrMapping/>
  </p:clrMapOvr>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1893015"/>
      </p:ext>
    </p:extLst>
  </p:cSld>
  <p:clrMapOvr>
    <a:masterClrMapping/>
  </p:clrMapOvr>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0699454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7158333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55932493"/>
      </p:ext>
    </p:extLst>
  </p:cSld>
  <p:clrMapOvr>
    <a:masterClrMapping/>
  </p:clrMapOvr>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8496352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494386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8083825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0386260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0224628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3388922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9224021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9702138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2182698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16/06/2015</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63542814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2439491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3261130"/>
      </p:ext>
    </p:extLst>
  </p:cSld>
  <p:clrMapOvr>
    <a:masterClrMapping/>
  </p:clrMapOvr>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33939996"/>
      </p:ext>
    </p:extLst>
  </p:cSld>
  <p:clrMapOvr>
    <a:masterClrMapping/>
  </p:clrMapOvr>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3359756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5673096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2245726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4806893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9249521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8592752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7103138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96203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625643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812509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322350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006617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96185322"/>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6531831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0525686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883240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25097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16/06/2015</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275229744"/>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665808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588728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521352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542283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888197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103645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610340033"/>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479147296"/>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27206391"/>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817125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16/06/2015</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1706409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7731027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3691118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6105793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256650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7038669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60814256"/>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077930101"/>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34991023"/>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06486124"/>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2657587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16/06/2015</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23832791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549047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457955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161668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373316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564136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232295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53794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657196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36113087"/>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7400234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16/06/2015</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11997901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07484977"/>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845225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441330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024755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583501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641762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489232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770807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812016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72320473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16/06/2015</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34591692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38983650"/>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370243505"/>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5387458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8017433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5819403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7796483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7815108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7311304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543829923"/>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3583849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16/06/2015</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7297062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47623645"/>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11004795"/>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42740409"/>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845511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887317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665126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549063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374748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222049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362645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 Target="../slides/slide1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 Target="../slides/slide12.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1.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 Target="../slides/slide12.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2.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 Target="../slides/slide12.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3.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 Target="../slides/slide12.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4.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 Target="../slides/slide1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5.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 Target="../slides/slide12.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6.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 Target="../slides/slide12.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7.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image" Target="../media/image2.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 Target="../slides/slide12.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8.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image" Target="../media/image2.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 Target="../slides/slide12.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9.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 Target="../slides/slide1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 Target="../slides/slide12.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20.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image" Target="../media/image2.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slide" Target="../slides/slide12.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1.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image" Target="../media/image2.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 Target="../slides/slide12.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2.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image" Target="../media/image2.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 Target="../slides/slide12.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3.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image" Target="../media/image2.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slide" Target="../slides/slide12.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4.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image" Target="../media/image2.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slide" Target="../slides/slide1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5.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image" Target="../media/image2.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slide" Target="../slides/slide12.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6.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 Id="rId14" Type="http://schemas.openxmlformats.org/officeDocument/2006/relationships/image" Target="../media/image2.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slide" Target="../slides/slide12.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7.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 Id="rId14" Type="http://schemas.openxmlformats.org/officeDocument/2006/relationships/image" Target="../media/image2.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slide" Target="../slides/slide12.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8.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image" Target="../media/image2.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slide" Target="../slides/slide12.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29.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 Target="../slides/slide1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 Target="../slides/slide1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 Target="../slides/slide1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 Target="../slides/slide12.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 Target="../slides/slide12.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 Target="../slides/slide12.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 Target="../slides/slide12.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Rectangle 17"/>
          <p:cNvSpPr/>
          <p:nvPr/>
        </p:nvSpPr>
        <p:spPr>
          <a:xfrm>
            <a:off x="259308" y="570017"/>
            <a:ext cx="5037088" cy="2964414"/>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Care Certificate Logo_final.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90590" y="265446"/>
            <a:ext cx="3605909" cy="3605909"/>
          </a:xfrm>
          <a:prstGeom prst="rect">
            <a:avLst/>
          </a:prstGeom>
        </p:spPr>
      </p:pic>
      <p:sp>
        <p:nvSpPr>
          <p:cNvPr id="8" name="Title 1"/>
          <p:cNvSpPr txBox="1">
            <a:spLocks/>
          </p:cNvSpPr>
          <p:nvPr/>
        </p:nvSpPr>
        <p:spPr>
          <a:xfrm>
            <a:off x="365400" y="461639"/>
            <a:ext cx="6902666" cy="3049042"/>
          </a:xfrm>
          <a:prstGeom prst="rect">
            <a:avLst/>
          </a:prstGeom>
        </p:spPr>
        <p:txBody>
          <a:bodyPr vert="horz" lIns="91440" tIns="45720" rIns="91440" bIns="45720" rtlCol="0" anchor="ctr">
            <a:normAutofit/>
          </a:bodyPr>
          <a:lstStyle>
            <a:lvl1pPr algn="r" defTabSz="457200" rtl="0" eaLnBrk="1" latinLnBrk="0" hangingPunct="1">
              <a:spcBef>
                <a:spcPct val="0"/>
              </a:spcBef>
              <a:buNone/>
              <a:defRPr sz="4000" b="1" kern="1200">
                <a:solidFill>
                  <a:srgbClr val="2154AC"/>
                </a:solidFill>
                <a:latin typeface="+mj-lt"/>
                <a:ea typeface="+mj-ea"/>
                <a:cs typeface="+mj-cs"/>
              </a:defRPr>
            </a:lvl1pPr>
          </a:lstStyle>
          <a:p>
            <a:pPr algn="l"/>
            <a:r>
              <a:rPr lang="en-US" sz="5400" dirty="0" smtClean="0">
                <a:solidFill>
                  <a:srgbClr val="0070C0"/>
                </a:solidFill>
                <a:latin typeface="Arial" panose="020B0604020202020204" pitchFamily="34" charset="0"/>
                <a:cs typeface="Arial" panose="020B0604020202020204" pitchFamily="34" charset="0"/>
              </a:rPr>
              <a:t>THE CARE CERTIFICATE</a:t>
            </a:r>
          </a:p>
          <a:p>
            <a:pPr algn="l"/>
            <a:endParaRPr lang="en-US" sz="1500" dirty="0" smtClean="0">
              <a:solidFill>
                <a:srgbClr val="232132"/>
              </a:solidFill>
              <a:latin typeface="Arial" panose="020B0604020202020204" pitchFamily="34" charset="0"/>
              <a:cs typeface="Arial" panose="020B0604020202020204" pitchFamily="34" charset="0"/>
            </a:endParaRPr>
          </a:p>
          <a:p>
            <a:pPr algn="l"/>
            <a:r>
              <a:rPr lang="en-US" sz="3700" b="0" i="0" dirty="0" smtClean="0">
                <a:solidFill>
                  <a:schemeClr val="tx2">
                    <a:lumMod val="75000"/>
                  </a:schemeClr>
                </a:solidFill>
                <a:latin typeface="Arial" panose="020B0604020202020204" pitchFamily="34" charset="0"/>
                <a:cs typeface="Arial" panose="020B0604020202020204" pitchFamily="34" charset="0"/>
              </a:rPr>
              <a:t>Training Presentation</a:t>
            </a:r>
            <a:endParaRPr lang="en-US" sz="3700" b="0" i="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5292428"/>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72187401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21968609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334843107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
            <a:ext cx="9144000" cy="6858000"/>
          </a:xfrm>
          <a:prstGeom prst="rect">
            <a:avLst/>
          </a:prstGeom>
          <a:gradFill>
            <a:gsLst>
              <a:gs pos="11000">
                <a:srgbClr val="002060"/>
              </a:gs>
              <a:gs pos="92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Placeholder 1"/>
          <p:cNvSpPr txBox="1">
            <a:spLocks/>
          </p:cNvSpPr>
          <p:nvPr/>
        </p:nvSpPr>
        <p:spPr>
          <a:xfrm>
            <a:off x="163442" y="1668488"/>
            <a:ext cx="6843002" cy="552173"/>
          </a:xfrm>
          <a:prstGeom prst="rect">
            <a:avLst/>
          </a:prstGeom>
        </p:spPr>
        <p:txBody>
          <a:bodyPr vert="horz" lIns="91440" tIns="45720" rIns="91440" bIns="45720" rtlCol="0" anchor="t">
            <a:norm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b="0" dirty="0" smtClean="0">
                <a:solidFill>
                  <a:srgbClr val="002060"/>
                </a:solidFill>
              </a:rPr>
              <a:t>The CARE CERTIFICATE</a:t>
            </a:r>
            <a:endParaRPr lang="en-GB" sz="2400" b="0" dirty="0" smtClean="0">
              <a:solidFill>
                <a:srgbClr val="002060"/>
              </a:solidFill>
            </a:endParaRPr>
          </a:p>
        </p:txBody>
      </p:sp>
      <p:sp>
        <p:nvSpPr>
          <p:cNvPr id="20" name="Text Box 28"/>
          <p:cNvSpPr txBox="1">
            <a:spLocks noChangeArrowheads="1"/>
          </p:cNvSpPr>
          <p:nvPr/>
        </p:nvSpPr>
        <p:spPr bwMode="auto">
          <a:xfrm>
            <a:off x="5212676" y="6385713"/>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prstClr val="white"/>
                </a:solidFill>
                <a:latin typeface="Arial" panose="020B0604020202020204" pitchFamily="34" charset="0"/>
                <a:cs typeface="Arial" panose="020B0604020202020204" pitchFamily="34" charset="0"/>
              </a:rPr>
              <a:pPr algn="ctr" eaLnBrk="0" hangingPunct="0"/>
              <a:t>‹#›</a:t>
            </a:fld>
            <a:endParaRPr lang="en-GB" sz="1300" b="1" dirty="0">
              <a:solidFill>
                <a:prstClr val="white"/>
              </a:solidFill>
              <a:latin typeface="Arial" panose="020B0604020202020204" pitchFamily="34" charset="0"/>
              <a:cs typeface="Arial" panose="020B0604020202020204" pitchFamily="34" charset="0"/>
            </a:endParaRPr>
          </a:p>
        </p:txBody>
      </p:sp>
      <p:sp>
        <p:nvSpPr>
          <p:cNvPr id="21" name="Chevron 20">
            <a:hlinkClick r:id="" action="ppaction://hlinkshowjump?jump=nextslide"/>
          </p:cNvPr>
          <p:cNvSpPr/>
          <p:nvPr/>
        </p:nvSpPr>
        <p:spPr>
          <a:xfrm>
            <a:off x="4855998"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2" name="Chevron 21">
            <a:hlinkClick r:id="" action="ppaction://hlinkshowjump?jump=previousslide"/>
          </p:cNvPr>
          <p:cNvSpPr/>
          <p:nvPr/>
        </p:nvSpPr>
        <p:spPr>
          <a:xfrm rot="10800000">
            <a:off x="4041585"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8" name="Picture 7">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chemeClr val="bg1"/>
            </a:solidFill>
          </a:ln>
        </p:spPr>
      </p:pic>
    </p:spTree>
    <p:extLst>
      <p:ext uri="{BB962C8B-B14F-4D97-AF65-F5344CB8AC3E}">
        <p14:creationId xmlns:p14="http://schemas.microsoft.com/office/powerpoint/2010/main" val="3108173094"/>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iming>
    <p:tnLst>
      <p:par>
        <p:cTn id="1" dur="indefinite" restart="never" nodeType="tmRoot"/>
      </p:par>
    </p:tnLst>
  </p:timing>
  <p:txStyles>
    <p:title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1557039145"/>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1002107109"/>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3394140898"/>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
            <a:ext cx="9144000" cy="6858000"/>
          </a:xfrm>
          <a:prstGeom prst="rect">
            <a:avLst/>
          </a:prstGeom>
          <a:gradFill>
            <a:gsLst>
              <a:gs pos="11000">
                <a:srgbClr val="002060"/>
              </a:gs>
              <a:gs pos="92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Placeholder 1"/>
          <p:cNvSpPr txBox="1">
            <a:spLocks/>
          </p:cNvSpPr>
          <p:nvPr/>
        </p:nvSpPr>
        <p:spPr>
          <a:xfrm>
            <a:off x="163442" y="1668488"/>
            <a:ext cx="6843002" cy="552173"/>
          </a:xfrm>
          <a:prstGeom prst="rect">
            <a:avLst/>
          </a:prstGeom>
        </p:spPr>
        <p:txBody>
          <a:bodyPr vert="horz" lIns="91440" tIns="45720" rIns="91440" bIns="45720" rtlCol="0" anchor="t">
            <a:norm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b="0" dirty="0" smtClean="0">
                <a:solidFill>
                  <a:srgbClr val="002060"/>
                </a:solidFill>
              </a:rPr>
              <a:t>The CARE CERTIFICATE</a:t>
            </a:r>
            <a:endParaRPr lang="en-GB" sz="2400" b="0" dirty="0" smtClean="0">
              <a:solidFill>
                <a:srgbClr val="002060"/>
              </a:solidFill>
            </a:endParaRPr>
          </a:p>
        </p:txBody>
      </p:sp>
      <p:sp>
        <p:nvSpPr>
          <p:cNvPr id="20" name="Text Box 28"/>
          <p:cNvSpPr txBox="1">
            <a:spLocks noChangeArrowheads="1"/>
          </p:cNvSpPr>
          <p:nvPr/>
        </p:nvSpPr>
        <p:spPr bwMode="auto">
          <a:xfrm>
            <a:off x="5212676" y="6385713"/>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prstClr val="white"/>
                </a:solidFill>
                <a:latin typeface="Arial" panose="020B0604020202020204" pitchFamily="34" charset="0"/>
                <a:cs typeface="Arial" panose="020B0604020202020204" pitchFamily="34" charset="0"/>
              </a:rPr>
              <a:pPr algn="ctr" eaLnBrk="0" hangingPunct="0"/>
              <a:t>‹#›</a:t>
            </a:fld>
            <a:endParaRPr lang="en-GB" sz="1300" b="1" dirty="0">
              <a:solidFill>
                <a:prstClr val="white"/>
              </a:solidFill>
              <a:latin typeface="Arial" panose="020B0604020202020204" pitchFamily="34" charset="0"/>
              <a:cs typeface="Arial" panose="020B0604020202020204" pitchFamily="34" charset="0"/>
            </a:endParaRPr>
          </a:p>
        </p:txBody>
      </p:sp>
      <p:sp>
        <p:nvSpPr>
          <p:cNvPr id="21" name="Chevron 20">
            <a:hlinkClick r:id="" action="ppaction://hlinkshowjump?jump=nextslide"/>
          </p:cNvPr>
          <p:cNvSpPr/>
          <p:nvPr/>
        </p:nvSpPr>
        <p:spPr>
          <a:xfrm>
            <a:off x="4855998"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2" name="Chevron 21">
            <a:hlinkClick r:id="" action="ppaction://hlinkshowjump?jump=previousslide"/>
          </p:cNvPr>
          <p:cNvSpPr/>
          <p:nvPr/>
        </p:nvSpPr>
        <p:spPr>
          <a:xfrm rot="10800000">
            <a:off x="4041585"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8" name="Picture 7">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chemeClr val="bg1"/>
            </a:solidFill>
          </a:ln>
        </p:spPr>
      </p:pic>
    </p:spTree>
    <p:extLst>
      <p:ext uri="{BB962C8B-B14F-4D97-AF65-F5344CB8AC3E}">
        <p14:creationId xmlns:p14="http://schemas.microsoft.com/office/powerpoint/2010/main" val="2319232896"/>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iming>
    <p:tnLst>
      <p:par>
        <p:cTn id="1" dur="indefinite" restart="never" nodeType="tmRoot"/>
      </p:par>
    </p:tnLst>
  </p:timing>
  <p:txStyles>
    <p:title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4050582434"/>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3461983439"/>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
            <a:ext cx="9144000" cy="6858000"/>
          </a:xfrm>
          <a:prstGeom prst="rect">
            <a:avLst/>
          </a:prstGeom>
          <a:gradFill>
            <a:gsLst>
              <a:gs pos="11000">
                <a:srgbClr val="002060"/>
              </a:gs>
              <a:gs pos="92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Placeholder 1"/>
          <p:cNvSpPr txBox="1">
            <a:spLocks/>
          </p:cNvSpPr>
          <p:nvPr/>
        </p:nvSpPr>
        <p:spPr>
          <a:xfrm>
            <a:off x="163442" y="1668488"/>
            <a:ext cx="6843002" cy="552173"/>
          </a:xfrm>
          <a:prstGeom prst="rect">
            <a:avLst/>
          </a:prstGeom>
        </p:spPr>
        <p:txBody>
          <a:bodyPr vert="horz" lIns="91440" tIns="45720" rIns="91440" bIns="45720" rtlCol="0" anchor="t">
            <a:norm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b="0" dirty="0" smtClean="0">
                <a:solidFill>
                  <a:srgbClr val="002060"/>
                </a:solidFill>
              </a:rPr>
              <a:t>The CARE CERTIFICATE</a:t>
            </a:r>
            <a:endParaRPr lang="en-GB" sz="2400" b="0" dirty="0" smtClean="0">
              <a:solidFill>
                <a:srgbClr val="002060"/>
              </a:solidFill>
            </a:endParaRPr>
          </a:p>
        </p:txBody>
      </p:sp>
      <p:sp>
        <p:nvSpPr>
          <p:cNvPr id="20" name="Text Box 28"/>
          <p:cNvSpPr txBox="1">
            <a:spLocks noChangeArrowheads="1"/>
          </p:cNvSpPr>
          <p:nvPr/>
        </p:nvSpPr>
        <p:spPr bwMode="auto">
          <a:xfrm>
            <a:off x="5212676" y="6385713"/>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lnSpc>
                <a:spcPct val="100000"/>
              </a:lnSpc>
              <a:buFontTx/>
              <a:buNone/>
            </a:pPr>
            <a:fld id="{13EAF074-EBD3-3449-94F7-95AB91E0F6D5}" type="slidenum">
              <a:rPr lang="en-GB" sz="1300" b="1" i="0">
                <a:solidFill>
                  <a:schemeClr val="bg1"/>
                </a:solidFill>
                <a:effectLst/>
                <a:latin typeface="Arial" panose="020B0604020202020204" pitchFamily="34" charset="0"/>
                <a:cs typeface="Arial" panose="020B0604020202020204" pitchFamily="34" charset="0"/>
              </a:rPr>
              <a:pPr algn="ctr" eaLnBrk="0" hangingPunct="0">
                <a:lnSpc>
                  <a:spcPct val="100000"/>
                </a:lnSpc>
                <a:buFontTx/>
                <a:buNone/>
              </a:pPr>
              <a:t>‹#›</a:t>
            </a:fld>
            <a:endParaRPr lang="en-GB" sz="1300" b="1" i="0" dirty="0">
              <a:solidFill>
                <a:schemeClr val="bg1"/>
              </a:solidFill>
              <a:effectLst/>
              <a:latin typeface="Arial" panose="020B0604020202020204" pitchFamily="34" charset="0"/>
              <a:cs typeface="Arial" panose="020B0604020202020204" pitchFamily="34" charset="0"/>
            </a:endParaRPr>
          </a:p>
        </p:txBody>
      </p:sp>
      <p:sp>
        <p:nvSpPr>
          <p:cNvPr id="21" name="Chevron 20">
            <a:hlinkClick r:id="" action="ppaction://hlinkshowjump?jump=nextslide"/>
          </p:cNvPr>
          <p:cNvSpPr/>
          <p:nvPr/>
        </p:nvSpPr>
        <p:spPr>
          <a:xfrm>
            <a:off x="4855998"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2" name="Chevron 21">
            <a:hlinkClick r:id="" action="ppaction://hlinkshowjump?jump=previousslide"/>
          </p:cNvPr>
          <p:cNvSpPr/>
          <p:nvPr/>
        </p:nvSpPr>
        <p:spPr>
          <a:xfrm rot="10800000">
            <a:off x="4041585"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8" name="Picture 7">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chemeClr val="bg1"/>
            </a:solidFill>
          </a:ln>
        </p:spPr>
      </p:pic>
    </p:spTree>
    <p:extLst>
      <p:ext uri="{BB962C8B-B14F-4D97-AF65-F5344CB8AC3E}">
        <p14:creationId xmlns:p14="http://schemas.microsoft.com/office/powerpoint/2010/main" val="125679983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iming>
    <p:tnLst>
      <p:par>
        <p:cTn id="1" dur="indefinite" restart="never" nodeType="tmRoot"/>
      </p:par>
    </p:tnLst>
  </p:timing>
  <p:txStyles>
    <p:title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
            <a:ext cx="9144000" cy="6858000"/>
          </a:xfrm>
          <a:prstGeom prst="rect">
            <a:avLst/>
          </a:prstGeom>
          <a:gradFill>
            <a:gsLst>
              <a:gs pos="11000">
                <a:srgbClr val="002060"/>
              </a:gs>
              <a:gs pos="92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Placeholder 1"/>
          <p:cNvSpPr txBox="1">
            <a:spLocks/>
          </p:cNvSpPr>
          <p:nvPr/>
        </p:nvSpPr>
        <p:spPr>
          <a:xfrm>
            <a:off x="163442" y="1668488"/>
            <a:ext cx="6843002" cy="552173"/>
          </a:xfrm>
          <a:prstGeom prst="rect">
            <a:avLst/>
          </a:prstGeom>
        </p:spPr>
        <p:txBody>
          <a:bodyPr vert="horz" lIns="91440" tIns="45720" rIns="91440" bIns="45720" rtlCol="0" anchor="t">
            <a:norm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b="0" dirty="0" smtClean="0">
                <a:solidFill>
                  <a:srgbClr val="002060"/>
                </a:solidFill>
              </a:rPr>
              <a:t>The CARE CERTIFICATE</a:t>
            </a:r>
            <a:endParaRPr lang="en-GB" sz="2400" b="0" dirty="0" smtClean="0">
              <a:solidFill>
                <a:srgbClr val="002060"/>
              </a:solidFill>
            </a:endParaRPr>
          </a:p>
        </p:txBody>
      </p:sp>
      <p:sp>
        <p:nvSpPr>
          <p:cNvPr id="20" name="Text Box 28"/>
          <p:cNvSpPr txBox="1">
            <a:spLocks noChangeArrowheads="1"/>
          </p:cNvSpPr>
          <p:nvPr/>
        </p:nvSpPr>
        <p:spPr bwMode="auto">
          <a:xfrm>
            <a:off x="5212676" y="6385713"/>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prstClr val="white"/>
                </a:solidFill>
                <a:latin typeface="Arial" panose="020B0604020202020204" pitchFamily="34" charset="0"/>
                <a:cs typeface="Arial" panose="020B0604020202020204" pitchFamily="34" charset="0"/>
              </a:rPr>
              <a:pPr algn="ctr" eaLnBrk="0" hangingPunct="0"/>
              <a:t>‹#›</a:t>
            </a:fld>
            <a:endParaRPr lang="en-GB" sz="1300" b="1" dirty="0">
              <a:solidFill>
                <a:prstClr val="white"/>
              </a:solidFill>
              <a:latin typeface="Arial" panose="020B0604020202020204" pitchFamily="34" charset="0"/>
              <a:cs typeface="Arial" panose="020B0604020202020204" pitchFamily="34" charset="0"/>
            </a:endParaRPr>
          </a:p>
        </p:txBody>
      </p:sp>
      <p:sp>
        <p:nvSpPr>
          <p:cNvPr id="21" name="Chevron 20">
            <a:hlinkClick r:id="" action="ppaction://hlinkshowjump?jump=nextslide"/>
          </p:cNvPr>
          <p:cNvSpPr/>
          <p:nvPr/>
        </p:nvSpPr>
        <p:spPr>
          <a:xfrm>
            <a:off x="4855998"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2" name="Chevron 21">
            <a:hlinkClick r:id="" action="ppaction://hlinkshowjump?jump=previousslide"/>
          </p:cNvPr>
          <p:cNvSpPr/>
          <p:nvPr/>
        </p:nvSpPr>
        <p:spPr>
          <a:xfrm rot="10800000">
            <a:off x="4041585"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8" name="Picture 7">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chemeClr val="bg1"/>
            </a:solidFill>
          </a:ln>
        </p:spPr>
      </p:pic>
    </p:spTree>
    <p:extLst>
      <p:ext uri="{BB962C8B-B14F-4D97-AF65-F5344CB8AC3E}">
        <p14:creationId xmlns:p14="http://schemas.microsoft.com/office/powerpoint/2010/main" val="1124841069"/>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iming>
    <p:tnLst>
      <p:par>
        <p:cTn id="1" dur="indefinite" restart="never" nodeType="tmRoot"/>
      </p:par>
    </p:tnLst>
  </p:timing>
  <p:txStyles>
    <p:title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666942701"/>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2617990452"/>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2981120610"/>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
            <a:ext cx="9144000" cy="6858000"/>
          </a:xfrm>
          <a:prstGeom prst="rect">
            <a:avLst/>
          </a:prstGeom>
          <a:gradFill>
            <a:gsLst>
              <a:gs pos="11000">
                <a:srgbClr val="002060"/>
              </a:gs>
              <a:gs pos="92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Placeholder 1"/>
          <p:cNvSpPr txBox="1">
            <a:spLocks/>
          </p:cNvSpPr>
          <p:nvPr/>
        </p:nvSpPr>
        <p:spPr>
          <a:xfrm>
            <a:off x="163442" y="1668488"/>
            <a:ext cx="6843002" cy="552173"/>
          </a:xfrm>
          <a:prstGeom prst="rect">
            <a:avLst/>
          </a:prstGeom>
        </p:spPr>
        <p:txBody>
          <a:bodyPr vert="horz" lIns="91440" tIns="45720" rIns="91440" bIns="45720" rtlCol="0" anchor="t">
            <a:norm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b="0" dirty="0" smtClean="0">
                <a:solidFill>
                  <a:srgbClr val="002060"/>
                </a:solidFill>
              </a:rPr>
              <a:t>The CARE CERTIFICATE</a:t>
            </a:r>
            <a:endParaRPr lang="en-GB" sz="2400" b="0" dirty="0" smtClean="0">
              <a:solidFill>
                <a:srgbClr val="002060"/>
              </a:solidFill>
            </a:endParaRPr>
          </a:p>
        </p:txBody>
      </p:sp>
      <p:sp>
        <p:nvSpPr>
          <p:cNvPr id="20" name="Text Box 28"/>
          <p:cNvSpPr txBox="1">
            <a:spLocks noChangeArrowheads="1"/>
          </p:cNvSpPr>
          <p:nvPr/>
        </p:nvSpPr>
        <p:spPr bwMode="auto">
          <a:xfrm>
            <a:off x="5212676" y="6385713"/>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prstClr val="white"/>
                </a:solidFill>
                <a:latin typeface="Arial" panose="020B0604020202020204" pitchFamily="34" charset="0"/>
                <a:cs typeface="Arial" panose="020B0604020202020204" pitchFamily="34" charset="0"/>
              </a:rPr>
              <a:pPr algn="ctr" eaLnBrk="0" hangingPunct="0"/>
              <a:t>‹#›</a:t>
            </a:fld>
            <a:endParaRPr lang="en-GB" sz="1300" b="1" dirty="0">
              <a:solidFill>
                <a:prstClr val="white"/>
              </a:solidFill>
              <a:latin typeface="Arial" panose="020B0604020202020204" pitchFamily="34" charset="0"/>
              <a:cs typeface="Arial" panose="020B0604020202020204" pitchFamily="34" charset="0"/>
            </a:endParaRPr>
          </a:p>
        </p:txBody>
      </p:sp>
      <p:sp>
        <p:nvSpPr>
          <p:cNvPr id="21" name="Chevron 20">
            <a:hlinkClick r:id="" action="ppaction://hlinkshowjump?jump=nextslide"/>
          </p:cNvPr>
          <p:cNvSpPr/>
          <p:nvPr/>
        </p:nvSpPr>
        <p:spPr>
          <a:xfrm>
            <a:off x="4855998"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2" name="Chevron 21">
            <a:hlinkClick r:id="" action="ppaction://hlinkshowjump?jump=previousslide"/>
          </p:cNvPr>
          <p:cNvSpPr/>
          <p:nvPr/>
        </p:nvSpPr>
        <p:spPr>
          <a:xfrm rot="10800000">
            <a:off x="4041585"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8" name="Picture 7">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chemeClr val="bg1"/>
            </a:solidFill>
          </a:ln>
        </p:spPr>
      </p:pic>
    </p:spTree>
    <p:extLst>
      <p:ext uri="{BB962C8B-B14F-4D97-AF65-F5344CB8AC3E}">
        <p14:creationId xmlns:p14="http://schemas.microsoft.com/office/powerpoint/2010/main" val="3851680926"/>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iming>
    <p:tnLst>
      <p:par>
        <p:cTn id="1" dur="indefinite" restart="never" nodeType="tmRoot"/>
      </p:par>
    </p:tnLst>
  </p:timing>
  <p:txStyles>
    <p:title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99194317"/>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3787535166"/>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
            <a:ext cx="9144000" cy="6858000"/>
          </a:xfrm>
          <a:prstGeom prst="rect">
            <a:avLst/>
          </a:prstGeom>
          <a:gradFill>
            <a:gsLst>
              <a:gs pos="11000">
                <a:srgbClr val="002060"/>
              </a:gs>
              <a:gs pos="92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Placeholder 1"/>
          <p:cNvSpPr txBox="1">
            <a:spLocks/>
          </p:cNvSpPr>
          <p:nvPr/>
        </p:nvSpPr>
        <p:spPr>
          <a:xfrm>
            <a:off x="163442" y="1668488"/>
            <a:ext cx="6843002" cy="552173"/>
          </a:xfrm>
          <a:prstGeom prst="rect">
            <a:avLst/>
          </a:prstGeom>
        </p:spPr>
        <p:txBody>
          <a:bodyPr vert="horz" lIns="91440" tIns="45720" rIns="91440" bIns="45720" rtlCol="0" anchor="t">
            <a:norm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b="0" dirty="0" smtClean="0">
                <a:solidFill>
                  <a:srgbClr val="002060"/>
                </a:solidFill>
              </a:rPr>
              <a:t>The CARE CERTIFICATE</a:t>
            </a:r>
            <a:endParaRPr lang="en-GB" sz="2400" b="0" dirty="0" smtClean="0">
              <a:solidFill>
                <a:srgbClr val="002060"/>
              </a:solidFill>
            </a:endParaRPr>
          </a:p>
        </p:txBody>
      </p:sp>
      <p:sp>
        <p:nvSpPr>
          <p:cNvPr id="20" name="Text Box 28"/>
          <p:cNvSpPr txBox="1">
            <a:spLocks noChangeArrowheads="1"/>
          </p:cNvSpPr>
          <p:nvPr/>
        </p:nvSpPr>
        <p:spPr bwMode="auto">
          <a:xfrm>
            <a:off x="5212676" y="6385713"/>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prstClr val="white"/>
                </a:solidFill>
                <a:latin typeface="Arial" panose="020B0604020202020204" pitchFamily="34" charset="0"/>
                <a:cs typeface="Arial" panose="020B0604020202020204" pitchFamily="34" charset="0"/>
              </a:rPr>
              <a:pPr algn="ctr" eaLnBrk="0" hangingPunct="0"/>
              <a:t>‹#›</a:t>
            </a:fld>
            <a:endParaRPr lang="en-GB" sz="1300" b="1" dirty="0">
              <a:solidFill>
                <a:prstClr val="white"/>
              </a:solidFill>
              <a:latin typeface="Arial" panose="020B0604020202020204" pitchFamily="34" charset="0"/>
              <a:cs typeface="Arial" panose="020B0604020202020204" pitchFamily="34" charset="0"/>
            </a:endParaRPr>
          </a:p>
        </p:txBody>
      </p:sp>
      <p:sp>
        <p:nvSpPr>
          <p:cNvPr id="21" name="Chevron 20">
            <a:hlinkClick r:id="" action="ppaction://hlinkshowjump?jump=nextslide"/>
          </p:cNvPr>
          <p:cNvSpPr/>
          <p:nvPr/>
        </p:nvSpPr>
        <p:spPr>
          <a:xfrm>
            <a:off x="4855998"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2" name="Chevron 21">
            <a:hlinkClick r:id="" action="ppaction://hlinkshowjump?jump=previousslide"/>
          </p:cNvPr>
          <p:cNvSpPr/>
          <p:nvPr/>
        </p:nvSpPr>
        <p:spPr>
          <a:xfrm rot="10800000">
            <a:off x="4041585"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8" name="Picture 7">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chemeClr val="bg1"/>
            </a:solidFill>
          </a:ln>
        </p:spPr>
      </p:pic>
    </p:spTree>
    <p:extLst>
      <p:ext uri="{BB962C8B-B14F-4D97-AF65-F5344CB8AC3E}">
        <p14:creationId xmlns:p14="http://schemas.microsoft.com/office/powerpoint/2010/main" val="1603961227"/>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timing>
    <p:tnLst>
      <p:par>
        <p:cTn id="1" dur="indefinite" restart="never" nodeType="tmRoot"/>
      </p:par>
    </p:tnLst>
  </p:timing>
  <p:txStyles>
    <p:title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503254670"/>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269439833"/>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lnSpc>
                <a:spcPct val="100000"/>
              </a:lnSpc>
              <a:buFontTx/>
              <a:buNone/>
            </a:pPr>
            <a:fld id="{13EAF074-EBD3-3449-94F7-95AB91E0F6D5}" type="slidenum">
              <a:rPr lang="en-GB" sz="1300" b="1" i="0">
                <a:solidFill>
                  <a:srgbClr val="002060"/>
                </a:solidFill>
                <a:effectLst/>
                <a:latin typeface="Arial" panose="020B0604020202020204" pitchFamily="34" charset="0"/>
                <a:cs typeface="Arial" panose="020B0604020202020204" pitchFamily="34" charset="0"/>
              </a:rPr>
              <a:pPr algn="ctr" eaLnBrk="0" hangingPunct="0">
                <a:lnSpc>
                  <a:spcPct val="100000"/>
                </a:lnSpc>
                <a:buFontTx/>
                <a:buNone/>
              </a:pPr>
              <a:t>‹#›</a:t>
            </a:fld>
            <a:endParaRPr lang="en-GB" sz="1300" b="1" i="0" dirty="0">
              <a:solidFill>
                <a:srgbClr val="002060"/>
              </a:solidFill>
              <a:effectLst/>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2226563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7" name="Chevron 16">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8" name="Chevron 17">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21" name="Picture 20">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214794046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383852838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
            <a:ext cx="9144000" cy="6858000"/>
          </a:xfrm>
          <a:prstGeom prst="rect">
            <a:avLst/>
          </a:prstGeom>
          <a:gradFill>
            <a:gsLst>
              <a:gs pos="11000">
                <a:srgbClr val="002060"/>
              </a:gs>
              <a:gs pos="92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Placeholder 1"/>
          <p:cNvSpPr txBox="1">
            <a:spLocks/>
          </p:cNvSpPr>
          <p:nvPr/>
        </p:nvSpPr>
        <p:spPr>
          <a:xfrm>
            <a:off x="163442" y="1668488"/>
            <a:ext cx="6843002" cy="552173"/>
          </a:xfrm>
          <a:prstGeom prst="rect">
            <a:avLst/>
          </a:prstGeom>
        </p:spPr>
        <p:txBody>
          <a:bodyPr vert="horz" lIns="91440" tIns="45720" rIns="91440" bIns="45720" rtlCol="0" anchor="t">
            <a:norm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b="0" dirty="0" smtClean="0">
                <a:solidFill>
                  <a:srgbClr val="002060"/>
                </a:solidFill>
              </a:rPr>
              <a:t>The CARE CERTIFICATE</a:t>
            </a:r>
            <a:endParaRPr lang="en-GB" sz="2400" b="0" dirty="0" smtClean="0">
              <a:solidFill>
                <a:srgbClr val="002060"/>
              </a:solidFill>
            </a:endParaRPr>
          </a:p>
        </p:txBody>
      </p:sp>
      <p:sp>
        <p:nvSpPr>
          <p:cNvPr id="20" name="Text Box 28"/>
          <p:cNvSpPr txBox="1">
            <a:spLocks noChangeArrowheads="1"/>
          </p:cNvSpPr>
          <p:nvPr/>
        </p:nvSpPr>
        <p:spPr bwMode="auto">
          <a:xfrm>
            <a:off x="5212676" y="6385713"/>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prstClr val="white"/>
                </a:solidFill>
                <a:latin typeface="Arial" panose="020B0604020202020204" pitchFamily="34" charset="0"/>
                <a:cs typeface="Arial" panose="020B0604020202020204" pitchFamily="34" charset="0"/>
              </a:rPr>
              <a:pPr algn="ctr" eaLnBrk="0" hangingPunct="0"/>
              <a:t>‹#›</a:t>
            </a:fld>
            <a:endParaRPr lang="en-GB" sz="1300" b="1" dirty="0">
              <a:solidFill>
                <a:prstClr val="white"/>
              </a:solidFill>
              <a:latin typeface="Arial" panose="020B0604020202020204" pitchFamily="34" charset="0"/>
              <a:cs typeface="Arial" panose="020B0604020202020204" pitchFamily="34" charset="0"/>
            </a:endParaRPr>
          </a:p>
        </p:txBody>
      </p:sp>
      <p:sp>
        <p:nvSpPr>
          <p:cNvPr id="21" name="Chevron 20">
            <a:hlinkClick r:id="" action="ppaction://hlinkshowjump?jump=nextslide"/>
          </p:cNvPr>
          <p:cNvSpPr/>
          <p:nvPr/>
        </p:nvSpPr>
        <p:spPr>
          <a:xfrm>
            <a:off x="4855998"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2" name="Chevron 21">
            <a:hlinkClick r:id="" action="ppaction://hlinkshowjump?jump=previousslide"/>
          </p:cNvPr>
          <p:cNvSpPr/>
          <p:nvPr/>
        </p:nvSpPr>
        <p:spPr>
          <a:xfrm rot="10800000">
            <a:off x="4041585"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8" name="Picture 7">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chemeClr val="bg1"/>
            </a:solidFill>
          </a:ln>
        </p:spPr>
      </p:pic>
    </p:spTree>
    <p:extLst>
      <p:ext uri="{BB962C8B-B14F-4D97-AF65-F5344CB8AC3E}">
        <p14:creationId xmlns:p14="http://schemas.microsoft.com/office/powerpoint/2010/main" val="359702638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iming>
    <p:tnLst>
      <p:par>
        <p:cTn id="1" dur="indefinite" restart="never" nodeType="tmRoot"/>
      </p:par>
    </p:tnLst>
  </p:timing>
  <p:txStyles>
    <p:title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211427670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306417193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
            <a:ext cx="9144000" cy="6858000"/>
          </a:xfrm>
          <a:prstGeom prst="rect">
            <a:avLst/>
          </a:prstGeom>
          <a:gradFill>
            <a:gsLst>
              <a:gs pos="11000">
                <a:srgbClr val="002060"/>
              </a:gs>
              <a:gs pos="92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Placeholder 1"/>
          <p:cNvSpPr txBox="1">
            <a:spLocks/>
          </p:cNvSpPr>
          <p:nvPr/>
        </p:nvSpPr>
        <p:spPr>
          <a:xfrm>
            <a:off x="163442" y="1668488"/>
            <a:ext cx="6843002" cy="552173"/>
          </a:xfrm>
          <a:prstGeom prst="rect">
            <a:avLst/>
          </a:prstGeom>
        </p:spPr>
        <p:txBody>
          <a:bodyPr vert="horz" lIns="91440" tIns="45720" rIns="91440" bIns="45720" rtlCol="0" anchor="t">
            <a:norm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b="0" dirty="0" smtClean="0">
                <a:solidFill>
                  <a:srgbClr val="002060"/>
                </a:solidFill>
              </a:rPr>
              <a:t>The CARE CERTIFICATE</a:t>
            </a:r>
            <a:endParaRPr lang="en-GB" sz="2400" b="0" dirty="0" smtClean="0">
              <a:solidFill>
                <a:srgbClr val="002060"/>
              </a:solidFill>
            </a:endParaRPr>
          </a:p>
        </p:txBody>
      </p:sp>
      <p:sp>
        <p:nvSpPr>
          <p:cNvPr id="20" name="Text Box 28"/>
          <p:cNvSpPr txBox="1">
            <a:spLocks noChangeArrowheads="1"/>
          </p:cNvSpPr>
          <p:nvPr/>
        </p:nvSpPr>
        <p:spPr bwMode="auto">
          <a:xfrm>
            <a:off x="5212676" y="6385713"/>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prstClr val="white"/>
                </a:solidFill>
                <a:latin typeface="Arial" panose="020B0604020202020204" pitchFamily="34" charset="0"/>
                <a:cs typeface="Arial" panose="020B0604020202020204" pitchFamily="34" charset="0"/>
              </a:rPr>
              <a:pPr algn="ctr" eaLnBrk="0" hangingPunct="0"/>
              <a:t>‹#›</a:t>
            </a:fld>
            <a:endParaRPr lang="en-GB" sz="1300" b="1" dirty="0">
              <a:solidFill>
                <a:prstClr val="white"/>
              </a:solidFill>
              <a:latin typeface="Arial" panose="020B0604020202020204" pitchFamily="34" charset="0"/>
              <a:cs typeface="Arial" panose="020B0604020202020204" pitchFamily="34" charset="0"/>
            </a:endParaRPr>
          </a:p>
        </p:txBody>
      </p:sp>
      <p:sp>
        <p:nvSpPr>
          <p:cNvPr id="21" name="Chevron 20">
            <a:hlinkClick r:id="" action="ppaction://hlinkshowjump?jump=nextslide"/>
          </p:cNvPr>
          <p:cNvSpPr/>
          <p:nvPr/>
        </p:nvSpPr>
        <p:spPr>
          <a:xfrm>
            <a:off x="4855998"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2" name="Chevron 21">
            <a:hlinkClick r:id="" action="ppaction://hlinkshowjump?jump=previousslide"/>
          </p:cNvPr>
          <p:cNvSpPr/>
          <p:nvPr/>
        </p:nvSpPr>
        <p:spPr>
          <a:xfrm rot="10800000">
            <a:off x="4041585"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8" name="Picture 7">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chemeClr val="bg1"/>
            </a:solidFill>
          </a:ln>
        </p:spPr>
      </p:pic>
    </p:spTree>
    <p:extLst>
      <p:ext uri="{BB962C8B-B14F-4D97-AF65-F5344CB8AC3E}">
        <p14:creationId xmlns:p14="http://schemas.microsoft.com/office/powerpoint/2010/main" val="419940517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iming>
    <p:tnLst>
      <p:par>
        <p:cTn id="1" dur="indefinite" restart="never" nodeType="tmRoot"/>
      </p:par>
    </p:tnLst>
  </p:timing>
  <p:txStyles>
    <p:title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9.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8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9.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8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8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00.xml"/><Relationship Id="rId6" Type="http://schemas.openxmlformats.org/officeDocument/2006/relationships/image" Target="../media/image13.png"/><Relationship Id="rId5" Type="http://schemas.openxmlformats.org/officeDocument/2006/relationships/image" Target="../media/image19.png"/><Relationship Id="rId10" Type="http://schemas.openxmlformats.org/officeDocument/2006/relationships/image" Target="../media/image17.png"/><Relationship Id="rId4" Type="http://schemas.openxmlformats.org/officeDocument/2006/relationships/image" Target="../media/image18.png"/><Relationship Id="rId9"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89.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8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89.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89.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89.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8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2819" y="2627416"/>
            <a:ext cx="9221186" cy="1752600"/>
          </a:xfrm>
        </p:spPr>
        <p:txBody>
          <a:bodyPr/>
          <a:lstStyle/>
          <a:p>
            <a:pPr algn="l"/>
            <a:r>
              <a:rPr lang="en-GB" sz="6000" b="1" dirty="0" smtClean="0">
                <a:solidFill>
                  <a:schemeClr val="bg1"/>
                </a:solidFill>
                <a:latin typeface="Arial" panose="020B0604020202020204" pitchFamily="34" charset="0"/>
                <a:cs typeface="Arial" panose="020B0604020202020204" pitchFamily="34" charset="0"/>
              </a:rPr>
              <a:t>Infection Prevention </a:t>
            </a:r>
          </a:p>
          <a:p>
            <a:pPr algn="l"/>
            <a:r>
              <a:rPr lang="en-GB" sz="6000" b="1" dirty="0" smtClean="0">
                <a:solidFill>
                  <a:schemeClr val="bg1"/>
                </a:solidFill>
                <a:latin typeface="Arial" panose="020B0604020202020204" pitchFamily="34" charset="0"/>
                <a:cs typeface="Arial" panose="020B0604020202020204" pitchFamily="34" charset="0"/>
              </a:rPr>
              <a:t>and Control</a:t>
            </a:r>
            <a:endParaRPr lang="en-GB" sz="6000" b="1" dirty="0">
              <a:solidFill>
                <a:schemeClr val="bg1"/>
              </a:solidFill>
              <a:latin typeface="Arial" panose="020B0604020202020204" pitchFamily="34" charset="0"/>
              <a:cs typeface="Arial" panose="020B0604020202020204" pitchFamily="34" charset="0"/>
            </a:endParaRPr>
          </a:p>
        </p:txBody>
      </p:sp>
      <p:sp>
        <p:nvSpPr>
          <p:cNvPr id="6" name="Title Placeholder 1"/>
          <p:cNvSpPr txBox="1">
            <a:spLocks/>
          </p:cNvSpPr>
          <p:nvPr/>
        </p:nvSpPr>
        <p:spPr>
          <a:xfrm>
            <a:off x="4365916" y="5055910"/>
            <a:ext cx="2185060" cy="552173"/>
          </a:xfrm>
          <a:prstGeom prst="rect">
            <a:avLst/>
          </a:prstGeom>
        </p:spPr>
        <p:txBody>
          <a:bodyPr vert="horz" lIns="91440" tIns="45720" rIns="91440" bIns="45720" rtlCol="0" anchor="t">
            <a:no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dirty="0" smtClean="0">
                <a:solidFill>
                  <a:prstClr val="white"/>
                </a:solidFill>
              </a:rPr>
              <a:t>Standard</a:t>
            </a:r>
            <a:endParaRPr lang="en-GB" sz="2400" dirty="0" smtClean="0">
              <a:solidFill>
                <a:prstClr val="white"/>
              </a:solidFill>
            </a:endParaRPr>
          </a:p>
        </p:txBody>
      </p:sp>
      <p:sp>
        <p:nvSpPr>
          <p:cNvPr id="7" name="TextBox 6"/>
          <p:cNvSpPr txBox="1"/>
          <p:nvPr/>
        </p:nvSpPr>
        <p:spPr>
          <a:xfrm>
            <a:off x="5458433" y="3730829"/>
            <a:ext cx="6316842" cy="3939540"/>
          </a:xfrm>
          <a:prstGeom prst="rect">
            <a:avLst/>
          </a:prstGeom>
          <a:noFill/>
        </p:spPr>
        <p:txBody>
          <a:bodyPr wrap="square" rtlCol="0">
            <a:spAutoFit/>
          </a:bodyPr>
          <a:lstStyle/>
          <a:p>
            <a:r>
              <a:rPr lang="en-GB" sz="25000" dirty="0" smtClean="0">
                <a:solidFill>
                  <a:prstClr val="white"/>
                </a:solidFill>
                <a:latin typeface="Arial" panose="020B0604020202020204" pitchFamily="34" charset="0"/>
                <a:cs typeface="Arial" panose="020B0604020202020204" pitchFamily="34" charset="0"/>
              </a:rPr>
              <a:t>15</a:t>
            </a:r>
            <a:endParaRPr lang="en-GB" sz="250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87911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5 moments for hand hygiene</a:t>
            </a:r>
          </a:p>
        </p:txBody>
      </p:sp>
      <p:sp>
        <p:nvSpPr>
          <p:cNvPr id="3" name="Content Placeholder 2"/>
          <p:cNvSpPr>
            <a:spLocks noGrp="1"/>
          </p:cNvSpPr>
          <p:nvPr>
            <p:ph idx="1"/>
          </p:nvPr>
        </p:nvSpPr>
        <p:spPr>
          <a:xfrm>
            <a:off x="255324" y="1320673"/>
            <a:ext cx="8651169" cy="4528932"/>
          </a:xfrm>
        </p:spPr>
        <p:txBody>
          <a:bodyPr/>
          <a:lstStyle/>
          <a:p>
            <a:pPr marL="0" indent="0">
              <a:buNone/>
            </a:pPr>
            <a:r>
              <a:rPr lang="en-GB" dirty="0"/>
              <a:t>The World Health Organisation has identified ‘5  moments’ when health and social care workers should clean their hands. These moments are:</a:t>
            </a:r>
          </a:p>
          <a:p>
            <a:pPr marL="0" indent="0">
              <a:buNone/>
            </a:pPr>
            <a:r>
              <a:rPr lang="en-GB" dirty="0">
                <a:solidFill>
                  <a:srgbClr val="0066CC"/>
                </a:solidFill>
              </a:rPr>
              <a:t>1) Before touching the individual you are </a:t>
            </a:r>
            <a:r>
              <a:rPr lang="en-GB" dirty="0" smtClean="0">
                <a:solidFill>
                  <a:srgbClr val="0066CC"/>
                </a:solidFill>
              </a:rPr>
              <a:t>supporting</a:t>
            </a:r>
            <a:endParaRPr lang="en-GB" dirty="0">
              <a:solidFill>
                <a:srgbClr val="0066CC"/>
              </a:solidFill>
            </a:endParaRPr>
          </a:p>
          <a:p>
            <a:pPr marL="0" indent="0">
              <a:buNone/>
            </a:pPr>
            <a:r>
              <a:rPr lang="en-GB" dirty="0">
                <a:solidFill>
                  <a:srgbClr val="0066CC"/>
                </a:solidFill>
              </a:rPr>
              <a:t>2) Immediately before carrying out a ‘clean’ </a:t>
            </a:r>
            <a:r>
              <a:rPr lang="en-GB" dirty="0" smtClean="0">
                <a:solidFill>
                  <a:srgbClr val="0066CC"/>
                </a:solidFill>
              </a:rPr>
              <a:t>procedure</a:t>
            </a:r>
            <a:endParaRPr lang="en-GB" dirty="0">
              <a:solidFill>
                <a:srgbClr val="0066CC"/>
              </a:solidFill>
            </a:endParaRPr>
          </a:p>
          <a:p>
            <a:pPr marL="0" indent="0">
              <a:buNone/>
            </a:pPr>
            <a:r>
              <a:rPr lang="en-GB" dirty="0">
                <a:solidFill>
                  <a:srgbClr val="0066CC"/>
                </a:solidFill>
              </a:rPr>
              <a:t>3) After exposure to body fluids and after removing </a:t>
            </a:r>
            <a:r>
              <a:rPr lang="en-GB" dirty="0" smtClean="0">
                <a:solidFill>
                  <a:srgbClr val="0066CC"/>
                </a:solidFill>
              </a:rPr>
              <a:t>gloves</a:t>
            </a:r>
            <a:endParaRPr lang="en-GB" dirty="0">
              <a:solidFill>
                <a:srgbClr val="0066CC"/>
              </a:solidFill>
            </a:endParaRPr>
          </a:p>
          <a:p>
            <a:pPr marL="0" indent="0">
              <a:buNone/>
            </a:pPr>
            <a:r>
              <a:rPr lang="en-GB" dirty="0">
                <a:solidFill>
                  <a:srgbClr val="0066CC"/>
                </a:solidFill>
              </a:rPr>
              <a:t>4) After touching the individual you are </a:t>
            </a:r>
            <a:r>
              <a:rPr lang="en-GB" dirty="0" smtClean="0">
                <a:solidFill>
                  <a:srgbClr val="0066CC"/>
                </a:solidFill>
              </a:rPr>
              <a:t>supporting</a:t>
            </a:r>
            <a:endParaRPr lang="en-GB" dirty="0">
              <a:solidFill>
                <a:srgbClr val="0066CC"/>
              </a:solidFill>
            </a:endParaRPr>
          </a:p>
          <a:p>
            <a:pPr marL="0" indent="0">
              <a:buNone/>
            </a:pPr>
            <a:r>
              <a:rPr lang="en-GB" dirty="0">
                <a:solidFill>
                  <a:srgbClr val="0066CC"/>
                </a:solidFill>
              </a:rPr>
              <a:t>5) After touching the area or objects surrounding the individual you are supporting.</a:t>
            </a:r>
          </a:p>
          <a:p>
            <a:endParaRPr lang="en-GB" dirty="0"/>
          </a:p>
        </p:txBody>
      </p:sp>
    </p:spTree>
    <p:extLst>
      <p:ext uri="{BB962C8B-B14F-4D97-AF65-F5344CB8AC3E}">
        <p14:creationId xmlns:p14="http://schemas.microsoft.com/office/powerpoint/2010/main" val="33006549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Effective hand washing</a:t>
            </a:r>
            <a:endParaRPr lang="en-GB" dirty="0"/>
          </a:p>
        </p:txBody>
      </p:sp>
      <p:sp>
        <p:nvSpPr>
          <p:cNvPr id="3" name="Content Placeholder 2"/>
          <p:cNvSpPr>
            <a:spLocks noGrp="1"/>
          </p:cNvSpPr>
          <p:nvPr>
            <p:ph idx="1"/>
          </p:nvPr>
        </p:nvSpPr>
        <p:spPr>
          <a:xfrm>
            <a:off x="255324" y="1261297"/>
            <a:ext cx="8603667" cy="5187005"/>
          </a:xfrm>
        </p:spPr>
        <p:txBody>
          <a:bodyPr>
            <a:normAutofit/>
          </a:bodyPr>
          <a:lstStyle/>
          <a:p>
            <a:pPr marL="0" indent="0">
              <a:buNone/>
            </a:pPr>
            <a:r>
              <a:rPr lang="en-GB" dirty="0"/>
              <a:t>For hand washing to be effective every part of your hands are carefully washed, rinsed and dried. The steps below show you how to ensure that your hands are washed correctly:</a:t>
            </a:r>
          </a:p>
          <a:p>
            <a:pPr marL="0" indent="0">
              <a:buNone/>
            </a:pPr>
            <a:r>
              <a:rPr lang="en-GB" dirty="0">
                <a:solidFill>
                  <a:srgbClr val="0066CC"/>
                </a:solidFill>
              </a:rPr>
              <a:t>1) Wet hands and wrists thoroughly using warm running </a:t>
            </a:r>
            <a:r>
              <a:rPr lang="en-GB" dirty="0" smtClean="0">
                <a:solidFill>
                  <a:srgbClr val="0066CC"/>
                </a:solidFill>
              </a:rPr>
              <a:t>water</a:t>
            </a:r>
            <a:endParaRPr lang="en-GB" dirty="0">
              <a:solidFill>
                <a:srgbClr val="0066CC"/>
              </a:solidFill>
            </a:endParaRPr>
          </a:p>
          <a:p>
            <a:pPr marL="0" indent="0">
              <a:buNone/>
            </a:pPr>
            <a:r>
              <a:rPr lang="en-GB" dirty="0">
                <a:solidFill>
                  <a:srgbClr val="0066CC"/>
                </a:solidFill>
              </a:rPr>
              <a:t>2) Apply liquid or foam </a:t>
            </a:r>
            <a:r>
              <a:rPr lang="en-GB" dirty="0" smtClean="0">
                <a:solidFill>
                  <a:srgbClr val="0066CC"/>
                </a:solidFill>
              </a:rPr>
              <a:t>soap</a:t>
            </a:r>
            <a:endParaRPr lang="en-GB" dirty="0">
              <a:solidFill>
                <a:srgbClr val="0066CC"/>
              </a:solidFill>
            </a:endParaRPr>
          </a:p>
          <a:p>
            <a:pPr marL="0" indent="0">
              <a:buNone/>
            </a:pPr>
            <a:r>
              <a:rPr lang="en-GB" dirty="0">
                <a:solidFill>
                  <a:srgbClr val="0066CC"/>
                </a:solidFill>
              </a:rPr>
              <a:t>3) Produce a good lather; rub palms together, interlock fingers, rub together </a:t>
            </a:r>
            <a:r>
              <a:rPr lang="en-GB" dirty="0" smtClean="0">
                <a:solidFill>
                  <a:srgbClr val="0066CC"/>
                </a:solidFill>
              </a:rPr>
              <a:t>again</a:t>
            </a:r>
            <a:endParaRPr lang="en-GB" dirty="0">
              <a:solidFill>
                <a:srgbClr val="0066CC"/>
              </a:solidFill>
            </a:endParaRPr>
          </a:p>
          <a:p>
            <a:pPr marL="0" indent="0">
              <a:buNone/>
            </a:pPr>
            <a:r>
              <a:rPr lang="en-GB" dirty="0">
                <a:solidFill>
                  <a:srgbClr val="0066CC"/>
                </a:solidFill>
              </a:rPr>
              <a:t>4) Rub palms ensuring fingertips and fingernails are </a:t>
            </a:r>
            <a:r>
              <a:rPr lang="en-GB" dirty="0" smtClean="0">
                <a:solidFill>
                  <a:srgbClr val="0066CC"/>
                </a:solidFill>
              </a:rPr>
              <a:t>cleaned</a:t>
            </a:r>
          </a:p>
          <a:p>
            <a:pPr marL="0" indent="0">
              <a:buNone/>
            </a:pPr>
            <a:r>
              <a:rPr lang="en-GB" dirty="0" smtClean="0">
                <a:solidFill>
                  <a:srgbClr val="0066CC"/>
                </a:solidFill>
              </a:rPr>
              <a:t>Ensure </a:t>
            </a:r>
            <a:r>
              <a:rPr lang="en-GB" dirty="0">
                <a:solidFill>
                  <a:srgbClr val="0066CC"/>
                </a:solidFill>
              </a:rPr>
              <a:t>that the backs of your hands are lathered and </a:t>
            </a:r>
            <a:r>
              <a:rPr lang="en-GB" dirty="0" smtClean="0">
                <a:solidFill>
                  <a:srgbClr val="0066CC"/>
                </a:solidFill>
              </a:rPr>
              <a:t>cleaned</a:t>
            </a:r>
            <a:endParaRPr lang="en-GB" dirty="0">
              <a:solidFill>
                <a:srgbClr val="0066CC"/>
              </a:solidFill>
            </a:endParaRPr>
          </a:p>
          <a:p>
            <a:pPr marL="0" indent="0">
              <a:buNone/>
            </a:pPr>
            <a:r>
              <a:rPr lang="en-GB" dirty="0">
                <a:solidFill>
                  <a:srgbClr val="0066CC"/>
                </a:solidFill>
              </a:rPr>
              <a:t>5) Rub with fingers locked, maintaining a good lather. Ensure that wrists are </a:t>
            </a:r>
            <a:r>
              <a:rPr lang="en-GB" dirty="0" smtClean="0">
                <a:solidFill>
                  <a:srgbClr val="0066CC"/>
                </a:solidFill>
              </a:rPr>
              <a:t>cleaned</a:t>
            </a:r>
            <a:endParaRPr lang="en-GB" dirty="0">
              <a:solidFill>
                <a:srgbClr val="0066CC"/>
              </a:solidFill>
            </a:endParaRPr>
          </a:p>
          <a:p>
            <a:pPr marL="0" indent="0">
              <a:buNone/>
            </a:pPr>
            <a:r>
              <a:rPr lang="en-GB" dirty="0">
                <a:solidFill>
                  <a:srgbClr val="0066CC"/>
                </a:solidFill>
              </a:rPr>
              <a:t>6) Rinse hands thoroughly using running water.</a:t>
            </a:r>
          </a:p>
          <a:p>
            <a:endParaRPr lang="en-GB" dirty="0"/>
          </a:p>
        </p:txBody>
      </p:sp>
    </p:spTree>
    <p:extLst>
      <p:ext uri="{BB962C8B-B14F-4D97-AF65-F5344CB8AC3E}">
        <p14:creationId xmlns:p14="http://schemas.microsoft.com/office/powerpoint/2010/main" val="65768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Personal Protective Equipment (PPE)</a:t>
            </a:r>
          </a:p>
        </p:txBody>
      </p:sp>
      <p:sp>
        <p:nvSpPr>
          <p:cNvPr id="3" name="Content Placeholder 2"/>
          <p:cNvSpPr>
            <a:spLocks noGrp="1"/>
          </p:cNvSpPr>
          <p:nvPr>
            <p:ph idx="1"/>
          </p:nvPr>
        </p:nvSpPr>
        <p:spPr>
          <a:xfrm>
            <a:off x="255325" y="1261298"/>
            <a:ext cx="8229600" cy="4528932"/>
          </a:xfrm>
        </p:spPr>
        <p:txBody>
          <a:bodyPr/>
          <a:lstStyle/>
          <a:p>
            <a:r>
              <a:rPr lang="en-GB" dirty="0"/>
              <a:t>Your employer must provide you with the equipment you need to protect you from harm. That includes:</a:t>
            </a:r>
          </a:p>
          <a:p>
            <a:endParaRPr lang="en-GB" dirty="0"/>
          </a:p>
        </p:txBody>
      </p:sp>
      <p:pic>
        <p:nvPicPr>
          <p:cNvPr id="4" name="Picture 3"/>
          <p:cNvPicPr>
            <a:picLocks/>
          </p:cNvPicPr>
          <p:nvPr/>
        </p:nvPicPr>
        <p:blipFill rotWithShape="1">
          <a:blip r:embed="rId3" cstate="screen">
            <a:extLst>
              <a:ext uri="{28A0092B-C50C-407E-A947-70E740481C1C}">
                <a14:useLocalDpi xmlns:a14="http://schemas.microsoft.com/office/drawing/2010/main"/>
              </a:ext>
            </a:extLst>
          </a:blip>
          <a:srcRect l="-8812" t="-35807" r="-8812" b="-35807"/>
          <a:stretch/>
        </p:blipFill>
        <p:spPr>
          <a:xfrm>
            <a:off x="8110847" y="584501"/>
            <a:ext cx="718859" cy="597960"/>
          </a:xfrm>
          <a:prstGeom prst="ellipse">
            <a:avLst/>
          </a:prstGeom>
          <a:solidFill>
            <a:srgbClr val="002060"/>
          </a:solidFill>
          <a:ln w="31750">
            <a:solidFill>
              <a:schemeClr val="bg1"/>
            </a:solidFill>
          </a:ln>
        </p:spPr>
      </p:pic>
      <p:sp>
        <p:nvSpPr>
          <p:cNvPr id="5" name="Rectangle 4"/>
          <p:cNvSpPr/>
          <p:nvPr/>
        </p:nvSpPr>
        <p:spPr>
          <a:xfrm>
            <a:off x="255321" y="2077435"/>
            <a:ext cx="8651169" cy="550584"/>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200" b="1" dirty="0" smtClean="0">
                <a:solidFill>
                  <a:prstClr val="white"/>
                </a:solidFill>
                <a:latin typeface="Arial" panose="020B0604020202020204" pitchFamily="34" charset="0"/>
                <a:cs typeface="Arial" panose="020B0604020202020204" pitchFamily="34" charset="0"/>
              </a:rPr>
              <a:t>Uniforms</a:t>
            </a:r>
            <a:endParaRPr lang="en-GB" sz="2200" b="1" dirty="0">
              <a:solidFill>
                <a:prstClr val="white"/>
              </a:solidFill>
              <a:latin typeface="Arial" panose="020B0604020202020204" pitchFamily="34" charset="0"/>
              <a:cs typeface="Arial" panose="020B0604020202020204" pitchFamily="34" charset="0"/>
            </a:endParaRPr>
          </a:p>
        </p:txBody>
      </p:sp>
      <p:sp>
        <p:nvSpPr>
          <p:cNvPr id="6" name="Rectangle 5"/>
          <p:cNvSpPr/>
          <p:nvPr/>
        </p:nvSpPr>
        <p:spPr>
          <a:xfrm>
            <a:off x="258353" y="2675519"/>
            <a:ext cx="8651169" cy="550584"/>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200" b="1" dirty="0" smtClean="0">
                <a:solidFill>
                  <a:prstClr val="white"/>
                </a:solidFill>
                <a:latin typeface="Arial" panose="020B0604020202020204" pitchFamily="34" charset="0"/>
                <a:cs typeface="Arial" panose="020B0604020202020204" pitchFamily="34" charset="0"/>
              </a:rPr>
              <a:t>Disposable aprons</a:t>
            </a:r>
            <a:endParaRPr lang="en-GB" sz="2200" b="1" dirty="0">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270228" y="3295378"/>
            <a:ext cx="8651169" cy="550584"/>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200" b="1" dirty="0" smtClean="0">
                <a:solidFill>
                  <a:prstClr val="white"/>
                </a:solidFill>
                <a:latin typeface="Arial" panose="020B0604020202020204" pitchFamily="34" charset="0"/>
                <a:cs typeface="Arial" panose="020B0604020202020204" pitchFamily="34" charset="0"/>
              </a:rPr>
              <a:t>Paper towels and soap</a:t>
            </a:r>
            <a:endParaRPr lang="en-GB" sz="2200" b="1" dirty="0">
              <a:solidFill>
                <a:prstClr val="white"/>
              </a:solidFill>
              <a:latin typeface="Arial" panose="020B0604020202020204" pitchFamily="34" charset="0"/>
              <a:cs typeface="Arial" panose="020B0604020202020204" pitchFamily="34" charset="0"/>
            </a:endParaRPr>
          </a:p>
        </p:txBody>
      </p:sp>
      <p:sp>
        <p:nvSpPr>
          <p:cNvPr id="8" name="Rectangle 7"/>
          <p:cNvSpPr/>
          <p:nvPr/>
        </p:nvSpPr>
        <p:spPr>
          <a:xfrm>
            <a:off x="258414" y="3893462"/>
            <a:ext cx="8651169" cy="550584"/>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200" b="1" dirty="0" smtClean="0">
                <a:solidFill>
                  <a:prstClr val="white"/>
                </a:solidFill>
                <a:latin typeface="Arial" panose="020B0604020202020204" pitchFamily="34" charset="0"/>
                <a:cs typeface="Arial" panose="020B0604020202020204" pitchFamily="34" charset="0"/>
              </a:rPr>
              <a:t>Hand cleansing gel or wipes</a:t>
            </a:r>
            <a:endParaRPr lang="en-GB" sz="2200" b="1" dirty="0">
              <a:solidFill>
                <a:prstClr val="white"/>
              </a:solidFill>
              <a:latin typeface="Arial" panose="020B0604020202020204" pitchFamily="34" charset="0"/>
              <a:cs typeface="Arial" panose="020B0604020202020204" pitchFamily="34" charset="0"/>
            </a:endParaRPr>
          </a:p>
        </p:txBody>
      </p:sp>
      <p:sp>
        <p:nvSpPr>
          <p:cNvPr id="9" name="Rectangle 8"/>
          <p:cNvSpPr/>
          <p:nvPr/>
        </p:nvSpPr>
        <p:spPr>
          <a:xfrm>
            <a:off x="270228" y="4490078"/>
            <a:ext cx="8651169" cy="550584"/>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200" b="1" dirty="0" smtClean="0">
                <a:solidFill>
                  <a:prstClr val="white"/>
                </a:solidFill>
                <a:latin typeface="Arial" panose="020B0604020202020204" pitchFamily="34" charset="0"/>
                <a:cs typeface="Arial" panose="020B0604020202020204" pitchFamily="34" charset="0"/>
              </a:rPr>
              <a:t>Gloves</a:t>
            </a:r>
            <a:endParaRPr lang="en-GB" sz="2200" b="1" dirty="0">
              <a:solidFill>
                <a:prstClr val="white"/>
              </a:solidFill>
              <a:latin typeface="Arial" panose="020B0604020202020204" pitchFamily="34" charset="0"/>
              <a:cs typeface="Arial" panose="020B0604020202020204" pitchFamily="34" charset="0"/>
            </a:endParaRPr>
          </a:p>
        </p:txBody>
      </p:sp>
      <p:sp>
        <p:nvSpPr>
          <p:cNvPr id="10" name="Rectangle 9"/>
          <p:cNvSpPr/>
          <p:nvPr/>
        </p:nvSpPr>
        <p:spPr>
          <a:xfrm>
            <a:off x="258352" y="5088162"/>
            <a:ext cx="8651169" cy="550584"/>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200" b="1" dirty="0" smtClean="0">
                <a:solidFill>
                  <a:prstClr val="white"/>
                </a:solidFill>
                <a:latin typeface="Arial" panose="020B0604020202020204" pitchFamily="34" charset="0"/>
                <a:cs typeface="Arial" panose="020B0604020202020204" pitchFamily="34" charset="0"/>
              </a:rPr>
              <a:t>Masks and respiratory masks</a:t>
            </a:r>
            <a:endParaRPr lang="en-GB" sz="2200" b="1" dirty="0">
              <a:solidFill>
                <a:prstClr val="white"/>
              </a:solidFill>
              <a:latin typeface="Arial" panose="020B0604020202020204" pitchFamily="34" charset="0"/>
              <a:cs typeface="Arial" panose="020B0604020202020204" pitchFamily="34" charset="0"/>
            </a:endParaRPr>
          </a:p>
        </p:txBody>
      </p:sp>
      <p:sp>
        <p:nvSpPr>
          <p:cNvPr id="11" name="Rectangle 10"/>
          <p:cNvSpPr/>
          <p:nvPr/>
        </p:nvSpPr>
        <p:spPr>
          <a:xfrm>
            <a:off x="270228" y="5695230"/>
            <a:ext cx="8651169" cy="550584"/>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200" b="1" dirty="0" smtClean="0">
                <a:solidFill>
                  <a:prstClr val="white"/>
                </a:solidFill>
                <a:latin typeface="Arial" panose="020B0604020202020204" pitchFamily="34" charset="0"/>
                <a:cs typeface="Arial" panose="020B0604020202020204" pitchFamily="34" charset="0"/>
              </a:rPr>
              <a:t>Goggles, eye protection and face shields.</a:t>
            </a:r>
            <a:endParaRPr lang="en-GB" sz="22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87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Soiled linen</a:t>
            </a:r>
            <a:endParaRPr lang="en-GB" dirty="0"/>
          </a:p>
        </p:txBody>
      </p:sp>
      <p:sp>
        <p:nvSpPr>
          <p:cNvPr id="3" name="Content Placeholder 2"/>
          <p:cNvSpPr>
            <a:spLocks noGrp="1"/>
          </p:cNvSpPr>
          <p:nvPr>
            <p:ph idx="1"/>
          </p:nvPr>
        </p:nvSpPr>
        <p:spPr>
          <a:xfrm>
            <a:off x="255324" y="1320672"/>
            <a:ext cx="8603667" cy="4973249"/>
          </a:xfrm>
        </p:spPr>
        <p:txBody>
          <a:bodyPr/>
          <a:lstStyle/>
          <a:p>
            <a:pPr marL="0" indent="0">
              <a:buNone/>
            </a:pPr>
            <a:r>
              <a:rPr lang="en-GB" dirty="0"/>
              <a:t>Linen can become contaminated with harmful micro-organisms and body fluids. Precautions for dealing with contaminated linen include:</a:t>
            </a:r>
          </a:p>
          <a:p>
            <a:r>
              <a:rPr lang="en-GB" dirty="0"/>
              <a:t>Wearing PPE </a:t>
            </a:r>
          </a:p>
          <a:p>
            <a:r>
              <a:rPr lang="en-GB" dirty="0"/>
              <a:t>Washing contaminated linen separately </a:t>
            </a:r>
          </a:p>
          <a:p>
            <a:r>
              <a:rPr lang="en-GB" dirty="0"/>
              <a:t>Washing clothing in 40°C-50°C wash followed by tumble-drying or hot ironing</a:t>
            </a:r>
          </a:p>
          <a:p>
            <a:r>
              <a:rPr lang="en-GB" dirty="0"/>
              <a:t>Washing bedding and towels in a hot wash</a:t>
            </a:r>
          </a:p>
          <a:p>
            <a:r>
              <a:rPr lang="en-GB" dirty="0"/>
              <a:t>Sealing laundry in colour coded bags and moving to the washing area</a:t>
            </a:r>
          </a:p>
          <a:p>
            <a:r>
              <a:rPr lang="en-GB" dirty="0"/>
              <a:t>Washing infected linen immediately if you are supporting people in their own home.</a:t>
            </a:r>
          </a:p>
          <a:p>
            <a:endParaRPr lang="en-GB" dirty="0"/>
          </a:p>
        </p:txBody>
      </p:sp>
    </p:spTree>
    <p:extLst>
      <p:ext uri="{BB962C8B-B14F-4D97-AF65-F5344CB8AC3E}">
        <p14:creationId xmlns:p14="http://schemas.microsoft.com/office/powerpoint/2010/main" val="2786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Knowledge </a:t>
            </a:r>
            <a:r>
              <a:rPr lang="en-GB" dirty="0" smtClean="0"/>
              <a:t>check</a:t>
            </a:r>
            <a:endParaRPr lang="en-GB" dirty="0"/>
          </a:p>
        </p:txBody>
      </p:sp>
      <p:sp>
        <p:nvSpPr>
          <p:cNvPr id="4" name="Rectangle 3"/>
          <p:cNvSpPr/>
          <p:nvPr/>
        </p:nvSpPr>
        <p:spPr>
          <a:xfrm>
            <a:off x="-201880" y="1221187"/>
            <a:ext cx="9619013" cy="987624"/>
          </a:xfrm>
          <a:prstGeom prst="rect">
            <a:avLst/>
          </a:prstGeom>
          <a:solidFill>
            <a:srgbClr val="2154A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 name="Rectangle 5"/>
          <p:cNvSpPr/>
          <p:nvPr/>
        </p:nvSpPr>
        <p:spPr>
          <a:xfrm>
            <a:off x="255324" y="1351024"/>
            <a:ext cx="8639293" cy="769441"/>
          </a:xfrm>
          <a:prstGeom prst="rect">
            <a:avLst/>
          </a:prstGeom>
        </p:spPr>
        <p:txBody>
          <a:bodyPr wrap="square">
            <a:spAutoFit/>
          </a:bodyPr>
          <a:lstStyle/>
          <a:p>
            <a:r>
              <a:rPr lang="en-GB" sz="2200" b="1" dirty="0">
                <a:solidFill>
                  <a:prstClr val="white"/>
                </a:solidFill>
                <a:latin typeface="Arial" panose="020B0604020202020204" pitchFamily="34" charset="0"/>
                <a:cs typeface="Arial" panose="020B0604020202020204" pitchFamily="34" charset="0"/>
              </a:rPr>
              <a:t>Which of the following statements relating to hand hygiene </a:t>
            </a:r>
            <a:r>
              <a:rPr lang="en-GB" sz="2200" b="1" dirty="0" smtClean="0">
                <a:solidFill>
                  <a:prstClr val="white"/>
                </a:solidFill>
                <a:latin typeface="Arial" panose="020B0604020202020204" pitchFamily="34" charset="0"/>
                <a:cs typeface="Arial" panose="020B0604020202020204" pitchFamily="34" charset="0"/>
              </a:rPr>
              <a:t/>
            </a:r>
            <a:br>
              <a:rPr lang="en-GB" sz="2200" b="1" dirty="0" smtClean="0">
                <a:solidFill>
                  <a:prstClr val="white"/>
                </a:solidFill>
                <a:latin typeface="Arial" panose="020B0604020202020204" pitchFamily="34" charset="0"/>
                <a:cs typeface="Arial" panose="020B0604020202020204" pitchFamily="34" charset="0"/>
              </a:rPr>
            </a:br>
            <a:r>
              <a:rPr lang="en-GB" sz="2200" b="1" dirty="0" smtClean="0">
                <a:solidFill>
                  <a:prstClr val="white"/>
                </a:solidFill>
                <a:latin typeface="Arial" panose="020B0604020202020204" pitchFamily="34" charset="0"/>
                <a:cs typeface="Arial" panose="020B0604020202020204" pitchFamily="34" charset="0"/>
              </a:rPr>
              <a:t>is </a:t>
            </a:r>
            <a:r>
              <a:rPr lang="en-GB" sz="2200" b="1" dirty="0">
                <a:solidFill>
                  <a:prstClr val="white"/>
                </a:solidFill>
                <a:latin typeface="Arial" panose="020B0604020202020204" pitchFamily="34" charset="0"/>
                <a:cs typeface="Arial" panose="020B0604020202020204" pitchFamily="34" charset="0"/>
              </a:rPr>
              <a:t>correct?</a:t>
            </a:r>
          </a:p>
        </p:txBody>
      </p:sp>
      <p:sp>
        <p:nvSpPr>
          <p:cNvPr id="11" name="TextBox 10"/>
          <p:cNvSpPr txBox="1"/>
          <p:nvPr/>
        </p:nvSpPr>
        <p:spPr>
          <a:xfrm>
            <a:off x="1046578" y="2872863"/>
            <a:ext cx="7056784" cy="430887"/>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Hand washing kills all bacteria</a:t>
            </a:r>
          </a:p>
        </p:txBody>
      </p:sp>
      <p:sp>
        <p:nvSpPr>
          <p:cNvPr id="12" name="TextBox 11"/>
          <p:cNvSpPr txBox="1"/>
          <p:nvPr/>
        </p:nvSpPr>
        <p:spPr>
          <a:xfrm>
            <a:off x="1067421" y="3665541"/>
            <a:ext cx="4958806" cy="769441"/>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Hand drying is an important part </a:t>
            </a:r>
            <a:r>
              <a:rPr lang="en-GB" sz="2200" b="1" dirty="0" smtClean="0">
                <a:solidFill>
                  <a:prstClr val="black"/>
                </a:solidFill>
                <a:latin typeface="Arial" panose="020B0604020202020204" pitchFamily="34" charset="0"/>
                <a:cs typeface="Arial" panose="020B0604020202020204" pitchFamily="34" charset="0"/>
              </a:rPr>
              <a:t/>
            </a:r>
            <a:br>
              <a:rPr lang="en-GB" sz="2200" b="1" dirty="0" smtClean="0">
                <a:solidFill>
                  <a:prstClr val="black"/>
                </a:solidFill>
                <a:latin typeface="Arial" panose="020B0604020202020204" pitchFamily="34" charset="0"/>
                <a:cs typeface="Arial" panose="020B0604020202020204" pitchFamily="34" charset="0"/>
              </a:rPr>
            </a:br>
            <a:r>
              <a:rPr lang="en-GB" sz="2200" b="1" dirty="0" smtClean="0">
                <a:solidFill>
                  <a:prstClr val="black"/>
                </a:solidFill>
                <a:latin typeface="Arial" panose="020B0604020202020204" pitchFamily="34" charset="0"/>
                <a:cs typeface="Arial" panose="020B0604020202020204" pitchFamily="34" charset="0"/>
              </a:rPr>
              <a:t>of </a:t>
            </a:r>
            <a:r>
              <a:rPr lang="en-GB" sz="2200" b="1" dirty="0">
                <a:solidFill>
                  <a:prstClr val="black"/>
                </a:solidFill>
                <a:latin typeface="Arial" panose="020B0604020202020204" pitchFamily="34" charset="0"/>
                <a:cs typeface="Arial" panose="020B0604020202020204" pitchFamily="34" charset="0"/>
              </a:rPr>
              <a:t>effective hand washing</a:t>
            </a:r>
          </a:p>
        </p:txBody>
      </p:sp>
      <p:sp>
        <p:nvSpPr>
          <p:cNvPr id="13" name="TextBox 12"/>
          <p:cNvSpPr txBox="1"/>
          <p:nvPr/>
        </p:nvSpPr>
        <p:spPr>
          <a:xfrm>
            <a:off x="1067421" y="4620728"/>
            <a:ext cx="7056784" cy="769441"/>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Wearing gloves avoids the need </a:t>
            </a:r>
            <a:r>
              <a:rPr lang="en-GB" sz="2200" b="1" dirty="0" smtClean="0">
                <a:solidFill>
                  <a:prstClr val="black"/>
                </a:solidFill>
                <a:latin typeface="Arial" panose="020B0604020202020204" pitchFamily="34" charset="0"/>
                <a:cs typeface="Arial" panose="020B0604020202020204" pitchFamily="34" charset="0"/>
              </a:rPr>
              <a:t/>
            </a:r>
            <a:br>
              <a:rPr lang="en-GB" sz="2200" b="1" dirty="0" smtClean="0">
                <a:solidFill>
                  <a:prstClr val="black"/>
                </a:solidFill>
                <a:latin typeface="Arial" panose="020B0604020202020204" pitchFamily="34" charset="0"/>
                <a:cs typeface="Arial" panose="020B0604020202020204" pitchFamily="34" charset="0"/>
              </a:rPr>
            </a:br>
            <a:r>
              <a:rPr lang="en-GB" sz="2200" b="1" dirty="0" smtClean="0">
                <a:solidFill>
                  <a:prstClr val="black"/>
                </a:solidFill>
                <a:latin typeface="Arial" panose="020B0604020202020204" pitchFamily="34" charset="0"/>
                <a:cs typeface="Arial" panose="020B0604020202020204" pitchFamily="34" charset="0"/>
              </a:rPr>
              <a:t>to </a:t>
            </a:r>
            <a:r>
              <a:rPr lang="en-GB" sz="2200" b="1" dirty="0">
                <a:solidFill>
                  <a:prstClr val="black"/>
                </a:solidFill>
                <a:latin typeface="Arial" panose="020B0604020202020204" pitchFamily="34" charset="0"/>
                <a:cs typeface="Arial" panose="020B0604020202020204" pitchFamily="34" charset="0"/>
              </a:rPr>
              <a:t>practise hand hygiene</a:t>
            </a:r>
          </a:p>
        </p:txBody>
      </p:sp>
      <p:sp>
        <p:nvSpPr>
          <p:cNvPr id="14" name="TextBox 13"/>
          <p:cNvSpPr txBox="1"/>
          <p:nvPr/>
        </p:nvSpPr>
        <p:spPr>
          <a:xfrm>
            <a:off x="1046578" y="5449834"/>
            <a:ext cx="7056784" cy="769441"/>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Alcohol gel works in the same </a:t>
            </a:r>
            <a:r>
              <a:rPr lang="en-GB" sz="2200" b="1" dirty="0" smtClean="0">
                <a:solidFill>
                  <a:prstClr val="black"/>
                </a:solidFill>
                <a:latin typeface="Arial" panose="020B0604020202020204" pitchFamily="34" charset="0"/>
                <a:cs typeface="Arial" panose="020B0604020202020204" pitchFamily="34" charset="0"/>
              </a:rPr>
              <a:t/>
            </a:r>
            <a:br>
              <a:rPr lang="en-GB" sz="2200" b="1" dirty="0" smtClean="0">
                <a:solidFill>
                  <a:prstClr val="black"/>
                </a:solidFill>
                <a:latin typeface="Arial" panose="020B0604020202020204" pitchFamily="34" charset="0"/>
                <a:cs typeface="Arial" panose="020B0604020202020204" pitchFamily="34" charset="0"/>
              </a:rPr>
            </a:br>
            <a:r>
              <a:rPr lang="en-GB" sz="2200" b="1" dirty="0" smtClean="0">
                <a:solidFill>
                  <a:prstClr val="black"/>
                </a:solidFill>
                <a:latin typeface="Arial" panose="020B0604020202020204" pitchFamily="34" charset="0"/>
                <a:cs typeface="Arial" panose="020B0604020202020204" pitchFamily="34" charset="0"/>
              </a:rPr>
              <a:t>way </a:t>
            </a:r>
            <a:r>
              <a:rPr lang="en-GB" sz="2200" b="1" dirty="0">
                <a:solidFill>
                  <a:prstClr val="black"/>
                </a:solidFill>
                <a:latin typeface="Arial" panose="020B0604020202020204" pitchFamily="34" charset="0"/>
                <a:cs typeface="Arial" panose="020B0604020202020204" pitchFamily="34" charset="0"/>
              </a:rPr>
              <a:t>as hand washing </a:t>
            </a:r>
          </a:p>
        </p:txBody>
      </p:sp>
      <p:grpSp>
        <p:nvGrpSpPr>
          <p:cNvPr id="15" name="Group 14"/>
          <p:cNvGrpSpPr/>
          <p:nvPr/>
        </p:nvGrpSpPr>
        <p:grpSpPr>
          <a:xfrm>
            <a:off x="5543119" y="2953984"/>
            <a:ext cx="3711396" cy="4564662"/>
            <a:chOff x="5469116" y="2420888"/>
            <a:chExt cx="3711396" cy="4564662"/>
          </a:xfrm>
        </p:grpSpPr>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82173">
              <a:off x="5469116" y="2420888"/>
              <a:ext cx="3711396" cy="4564662"/>
            </a:xfrm>
            <a:prstGeom prst="rect">
              <a:avLst/>
            </a:prstGeom>
            <a:effectLst>
              <a:outerShdw blurRad="63500" sx="102000" sy="102000" algn="ctr" rotWithShape="0">
                <a:schemeClr val="tx1">
                  <a:lumMod val="65000"/>
                  <a:lumOff val="35000"/>
                  <a:alpha val="40000"/>
                </a:schemeClr>
              </a:outerShdw>
            </a:effectLst>
          </p:spPr>
        </p:pic>
        <p:pic>
          <p:nvPicPr>
            <p:cNvPr id="17" name="Picture 4" descr="\\DESIGNARCHIVE\Archive\PowerPoints\PPT symbols and documents\ABCD cards\B.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4221" b="7959"/>
            <a:stretch/>
          </p:blipFill>
          <p:spPr bwMode="auto">
            <a:xfrm rot="302735">
              <a:off x="6457181" y="2617595"/>
              <a:ext cx="1902988" cy="2360978"/>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5523" y="2662173"/>
            <a:ext cx="617417" cy="872258"/>
          </a:xfrm>
          <a:prstGeom prst="rect">
            <a:avLst/>
          </a:prstGeom>
        </p:spPr>
      </p:pic>
      <p:pic>
        <p:nvPicPr>
          <p:cNvPr id="19"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5523" y="3606439"/>
            <a:ext cx="617417" cy="872258"/>
          </a:xfrm>
          <a:prstGeom prst="rect">
            <a:avLst/>
          </a:prstGeom>
        </p:spPr>
      </p:pic>
      <p:pic>
        <p:nvPicPr>
          <p:cNvPr id="20" name="Picture 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5523" y="4542543"/>
            <a:ext cx="617417" cy="872258"/>
          </a:xfrm>
          <a:prstGeom prst="rect">
            <a:avLst/>
          </a:prstGeom>
        </p:spPr>
      </p:pic>
      <p:pic>
        <p:nvPicPr>
          <p:cNvPr id="21" name="Picture 2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5523" y="5470485"/>
            <a:ext cx="617417" cy="872258"/>
          </a:xfrm>
          <a:prstGeom prst="rect">
            <a:avLst/>
          </a:prstGeom>
        </p:spPr>
      </p:pic>
      <p:pic>
        <p:nvPicPr>
          <p:cNvPr id="22" name="Picture 21"/>
          <p:cNvPicPr>
            <a:picLocks/>
          </p:cNvPicPr>
          <p:nvPr/>
        </p:nvPicPr>
        <p:blipFill rotWithShape="1">
          <a:blip r:embed="rId9" cstate="screen">
            <a:extLst>
              <a:ext uri="{28A0092B-C50C-407E-A947-70E740481C1C}">
                <a14:useLocalDpi xmlns:a14="http://schemas.microsoft.com/office/drawing/2010/main"/>
              </a:ext>
            </a:extLst>
          </a:blip>
          <a:srcRect l="-27624" t="-13361" r="-27624" b="-13361"/>
          <a:stretch/>
        </p:blipFill>
        <p:spPr>
          <a:xfrm>
            <a:off x="8088925" y="554081"/>
            <a:ext cx="740782" cy="628380"/>
          </a:xfrm>
          <a:prstGeom prst="ellipse">
            <a:avLst/>
          </a:prstGeom>
          <a:solidFill>
            <a:srgbClr val="002060"/>
          </a:solidFill>
          <a:ln w="31750">
            <a:solidFill>
              <a:schemeClr val="bg1"/>
            </a:solidFill>
          </a:ln>
        </p:spPr>
      </p:pic>
      <p:sp>
        <p:nvSpPr>
          <p:cNvPr id="23" name="Rectangle 22"/>
          <p:cNvSpPr/>
          <p:nvPr/>
        </p:nvSpPr>
        <p:spPr>
          <a:xfrm>
            <a:off x="6237027" y="2338198"/>
            <a:ext cx="2657590" cy="405864"/>
          </a:xfrm>
          <a:prstGeom prst="rect">
            <a:avLst/>
          </a:prstGeom>
          <a:solidFill>
            <a:srgbClr val="1C5ECA"/>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Click to reveal </a:t>
            </a:r>
            <a:r>
              <a:rPr lang="en-GB" b="1" dirty="0">
                <a:latin typeface="Arial" panose="020B0604020202020204" pitchFamily="34" charset="0"/>
                <a:cs typeface="Arial" panose="020B0604020202020204" pitchFamily="34" charset="0"/>
              </a:rPr>
              <a:t>a</a:t>
            </a:r>
            <a:r>
              <a:rPr lang="en-GB" b="1" dirty="0" smtClean="0">
                <a:latin typeface="Arial" panose="020B0604020202020204" pitchFamily="34" charset="0"/>
                <a:cs typeface="Arial" panose="020B0604020202020204" pitchFamily="34" charset="0"/>
              </a:rPr>
              <a:t>nswer</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917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8"/>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0"/>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4"/>
                                        </p:tgtEl>
                                        <p:attrNameLst>
                                          <p:attrName>style.visibility</p:attrName>
                                        </p:attrNameLst>
                                      </p:cBhvr>
                                      <p:to>
                                        <p:strVal val="hidden"/>
                                      </p:to>
                                    </p:set>
                                  </p:childTnLst>
                                </p:cTn>
                              </p:par>
                              <p:par>
                                <p:cTn id="47" presetID="2"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3" grpId="0"/>
      <p:bldP spid="13" grpId="1"/>
      <p:bldP spid="14" grpId="0"/>
      <p:bldP spid="14" grpId="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Knowledge </a:t>
            </a:r>
            <a:r>
              <a:rPr lang="en-GB" dirty="0" smtClean="0"/>
              <a:t>check</a:t>
            </a:r>
            <a:endParaRPr lang="en-GB" dirty="0"/>
          </a:p>
        </p:txBody>
      </p:sp>
      <p:sp>
        <p:nvSpPr>
          <p:cNvPr id="4" name="Rectangle 3"/>
          <p:cNvSpPr/>
          <p:nvPr/>
        </p:nvSpPr>
        <p:spPr>
          <a:xfrm>
            <a:off x="-201880" y="1221187"/>
            <a:ext cx="9619013" cy="987624"/>
          </a:xfrm>
          <a:prstGeom prst="rect">
            <a:avLst/>
          </a:prstGeom>
          <a:solidFill>
            <a:srgbClr val="2154A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 name="Rectangle 5"/>
          <p:cNvSpPr/>
          <p:nvPr/>
        </p:nvSpPr>
        <p:spPr>
          <a:xfrm>
            <a:off x="255324" y="1351024"/>
            <a:ext cx="8639293" cy="769441"/>
          </a:xfrm>
          <a:prstGeom prst="rect">
            <a:avLst/>
          </a:prstGeom>
        </p:spPr>
        <p:txBody>
          <a:bodyPr wrap="square">
            <a:spAutoFit/>
          </a:bodyPr>
          <a:lstStyle/>
          <a:p>
            <a:r>
              <a:rPr lang="en-GB" sz="2200" b="1" dirty="0">
                <a:solidFill>
                  <a:prstClr val="white"/>
                </a:solidFill>
                <a:latin typeface="Arial" panose="020B0604020202020204" pitchFamily="34" charset="0"/>
                <a:cs typeface="Arial" panose="020B0604020202020204" pitchFamily="34" charset="0"/>
              </a:rPr>
              <a:t>Which of the following is the correct sequence for effective hand washing?</a:t>
            </a:r>
          </a:p>
        </p:txBody>
      </p:sp>
      <p:sp>
        <p:nvSpPr>
          <p:cNvPr id="11" name="TextBox 10"/>
          <p:cNvSpPr txBox="1"/>
          <p:nvPr/>
        </p:nvSpPr>
        <p:spPr>
          <a:xfrm>
            <a:off x="1046578" y="2706613"/>
            <a:ext cx="7056784" cy="769441"/>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Rinse – lather – rub – </a:t>
            </a:r>
            <a:r>
              <a:rPr lang="en-GB" sz="2200" b="1" dirty="0" smtClean="0">
                <a:solidFill>
                  <a:prstClr val="black"/>
                </a:solidFill>
                <a:latin typeface="Arial" panose="020B0604020202020204" pitchFamily="34" charset="0"/>
                <a:cs typeface="Arial" panose="020B0604020202020204" pitchFamily="34" charset="0"/>
              </a:rPr>
              <a:t/>
            </a:r>
            <a:br>
              <a:rPr lang="en-GB" sz="2200" b="1" dirty="0" smtClean="0">
                <a:solidFill>
                  <a:prstClr val="black"/>
                </a:solidFill>
                <a:latin typeface="Arial" panose="020B0604020202020204" pitchFamily="34" charset="0"/>
                <a:cs typeface="Arial" panose="020B0604020202020204" pitchFamily="34" charset="0"/>
              </a:rPr>
            </a:br>
            <a:r>
              <a:rPr lang="en-GB" sz="2200" b="1" dirty="0" smtClean="0">
                <a:solidFill>
                  <a:prstClr val="black"/>
                </a:solidFill>
                <a:latin typeface="Arial" panose="020B0604020202020204" pitchFamily="34" charset="0"/>
                <a:cs typeface="Arial" panose="020B0604020202020204" pitchFamily="34" charset="0"/>
              </a:rPr>
              <a:t>apply </a:t>
            </a:r>
            <a:r>
              <a:rPr lang="en-GB" sz="2200" b="1" dirty="0">
                <a:solidFill>
                  <a:prstClr val="black"/>
                </a:solidFill>
                <a:latin typeface="Arial" panose="020B0604020202020204" pitchFamily="34" charset="0"/>
                <a:cs typeface="Arial" panose="020B0604020202020204" pitchFamily="34" charset="0"/>
              </a:rPr>
              <a:t>soap – wash – dry</a:t>
            </a:r>
          </a:p>
        </p:txBody>
      </p:sp>
      <p:sp>
        <p:nvSpPr>
          <p:cNvPr id="12" name="TextBox 11"/>
          <p:cNvSpPr txBox="1"/>
          <p:nvPr/>
        </p:nvSpPr>
        <p:spPr>
          <a:xfrm>
            <a:off x="1067421" y="3665541"/>
            <a:ext cx="4958806" cy="769441"/>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Wet hands – apply soap – </a:t>
            </a:r>
            <a:r>
              <a:rPr lang="en-GB" sz="2200" b="1" dirty="0" smtClean="0">
                <a:solidFill>
                  <a:prstClr val="black"/>
                </a:solidFill>
                <a:latin typeface="Arial" panose="020B0604020202020204" pitchFamily="34" charset="0"/>
                <a:cs typeface="Arial" panose="020B0604020202020204" pitchFamily="34" charset="0"/>
              </a:rPr>
              <a:t/>
            </a:r>
            <a:br>
              <a:rPr lang="en-GB" sz="2200" b="1" dirty="0" smtClean="0">
                <a:solidFill>
                  <a:prstClr val="black"/>
                </a:solidFill>
                <a:latin typeface="Arial" panose="020B0604020202020204" pitchFamily="34" charset="0"/>
                <a:cs typeface="Arial" panose="020B0604020202020204" pitchFamily="34" charset="0"/>
              </a:rPr>
            </a:br>
            <a:r>
              <a:rPr lang="en-GB" sz="2200" b="1" dirty="0" smtClean="0">
                <a:solidFill>
                  <a:prstClr val="black"/>
                </a:solidFill>
                <a:latin typeface="Arial" panose="020B0604020202020204" pitchFamily="34" charset="0"/>
                <a:cs typeface="Arial" panose="020B0604020202020204" pitchFamily="34" charset="0"/>
              </a:rPr>
              <a:t>lather </a:t>
            </a:r>
            <a:r>
              <a:rPr lang="en-GB" sz="2200" b="1" dirty="0">
                <a:solidFill>
                  <a:prstClr val="black"/>
                </a:solidFill>
                <a:latin typeface="Arial" panose="020B0604020202020204" pitchFamily="34" charset="0"/>
                <a:cs typeface="Arial" panose="020B0604020202020204" pitchFamily="34" charset="0"/>
              </a:rPr>
              <a:t>– rub – rinse – dry</a:t>
            </a:r>
          </a:p>
        </p:txBody>
      </p:sp>
      <p:sp>
        <p:nvSpPr>
          <p:cNvPr id="13" name="TextBox 12"/>
          <p:cNvSpPr txBox="1"/>
          <p:nvPr/>
        </p:nvSpPr>
        <p:spPr>
          <a:xfrm>
            <a:off x="1067421" y="4596978"/>
            <a:ext cx="7056784" cy="769441"/>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Apply soap – rinse – rub – </a:t>
            </a:r>
            <a:r>
              <a:rPr lang="en-GB" sz="2200" b="1" dirty="0" smtClean="0">
                <a:solidFill>
                  <a:prstClr val="black"/>
                </a:solidFill>
                <a:latin typeface="Arial" panose="020B0604020202020204" pitchFamily="34" charset="0"/>
                <a:cs typeface="Arial" panose="020B0604020202020204" pitchFamily="34" charset="0"/>
              </a:rPr>
              <a:t/>
            </a:r>
            <a:br>
              <a:rPr lang="en-GB" sz="2200" b="1" dirty="0" smtClean="0">
                <a:solidFill>
                  <a:prstClr val="black"/>
                </a:solidFill>
                <a:latin typeface="Arial" panose="020B0604020202020204" pitchFamily="34" charset="0"/>
                <a:cs typeface="Arial" panose="020B0604020202020204" pitchFamily="34" charset="0"/>
              </a:rPr>
            </a:br>
            <a:r>
              <a:rPr lang="en-GB" sz="2200" b="1" dirty="0" smtClean="0">
                <a:solidFill>
                  <a:prstClr val="black"/>
                </a:solidFill>
                <a:latin typeface="Arial" panose="020B0604020202020204" pitchFamily="34" charset="0"/>
                <a:cs typeface="Arial" panose="020B0604020202020204" pitchFamily="34" charset="0"/>
              </a:rPr>
              <a:t>wash </a:t>
            </a:r>
            <a:r>
              <a:rPr lang="en-GB" sz="2200" b="1" dirty="0">
                <a:solidFill>
                  <a:prstClr val="black"/>
                </a:solidFill>
                <a:latin typeface="Arial" panose="020B0604020202020204" pitchFamily="34" charset="0"/>
                <a:cs typeface="Arial" panose="020B0604020202020204" pitchFamily="34" charset="0"/>
              </a:rPr>
              <a:t>– lather – dry</a:t>
            </a:r>
          </a:p>
        </p:txBody>
      </p:sp>
      <p:sp>
        <p:nvSpPr>
          <p:cNvPr id="14" name="TextBox 13"/>
          <p:cNvSpPr txBox="1"/>
          <p:nvPr/>
        </p:nvSpPr>
        <p:spPr>
          <a:xfrm>
            <a:off x="1046578" y="5532959"/>
            <a:ext cx="7056784" cy="769441"/>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Dry – lather – rinse – </a:t>
            </a:r>
            <a:r>
              <a:rPr lang="en-GB" sz="2200" b="1" dirty="0" smtClean="0">
                <a:solidFill>
                  <a:prstClr val="black"/>
                </a:solidFill>
                <a:latin typeface="Arial" panose="020B0604020202020204" pitchFamily="34" charset="0"/>
                <a:cs typeface="Arial" panose="020B0604020202020204" pitchFamily="34" charset="0"/>
              </a:rPr>
              <a:t/>
            </a:r>
            <a:br>
              <a:rPr lang="en-GB" sz="2200" b="1" dirty="0" smtClean="0">
                <a:solidFill>
                  <a:prstClr val="black"/>
                </a:solidFill>
                <a:latin typeface="Arial" panose="020B0604020202020204" pitchFamily="34" charset="0"/>
                <a:cs typeface="Arial" panose="020B0604020202020204" pitchFamily="34" charset="0"/>
              </a:rPr>
            </a:br>
            <a:r>
              <a:rPr lang="en-GB" sz="2200" b="1" dirty="0" smtClean="0">
                <a:solidFill>
                  <a:prstClr val="black"/>
                </a:solidFill>
                <a:latin typeface="Arial" panose="020B0604020202020204" pitchFamily="34" charset="0"/>
                <a:cs typeface="Arial" panose="020B0604020202020204" pitchFamily="34" charset="0"/>
              </a:rPr>
              <a:t>apply </a:t>
            </a:r>
            <a:r>
              <a:rPr lang="en-GB" sz="2200" b="1" dirty="0">
                <a:solidFill>
                  <a:prstClr val="black"/>
                </a:solidFill>
                <a:latin typeface="Arial" panose="020B0604020202020204" pitchFamily="34" charset="0"/>
                <a:cs typeface="Arial" panose="020B0604020202020204" pitchFamily="34" charset="0"/>
              </a:rPr>
              <a:t>soap – wash – rub</a:t>
            </a:r>
          </a:p>
        </p:txBody>
      </p:sp>
      <p:grpSp>
        <p:nvGrpSpPr>
          <p:cNvPr id="15" name="Group 14"/>
          <p:cNvGrpSpPr/>
          <p:nvPr/>
        </p:nvGrpSpPr>
        <p:grpSpPr>
          <a:xfrm>
            <a:off x="5543119" y="2994928"/>
            <a:ext cx="3711396" cy="4564662"/>
            <a:chOff x="5469116" y="2420888"/>
            <a:chExt cx="3711396" cy="4564662"/>
          </a:xfrm>
        </p:grpSpPr>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82173">
              <a:off x="5469116" y="2420888"/>
              <a:ext cx="3711396" cy="4564662"/>
            </a:xfrm>
            <a:prstGeom prst="rect">
              <a:avLst/>
            </a:prstGeom>
            <a:effectLst>
              <a:outerShdw blurRad="63500" sx="102000" sy="102000" algn="ctr" rotWithShape="0">
                <a:schemeClr val="tx1">
                  <a:lumMod val="65000"/>
                  <a:lumOff val="35000"/>
                  <a:alpha val="40000"/>
                </a:schemeClr>
              </a:outerShdw>
            </a:effectLst>
          </p:spPr>
        </p:pic>
        <p:pic>
          <p:nvPicPr>
            <p:cNvPr id="17" name="Picture 4" descr="\\DESIGNARCHIVE\Archive\PowerPoints\PPT symbols and documents\ABCD cards\B.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4221" b="7959"/>
            <a:stretch/>
          </p:blipFill>
          <p:spPr bwMode="auto">
            <a:xfrm rot="302735">
              <a:off x="6457181" y="2617595"/>
              <a:ext cx="1902988" cy="2360978"/>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5523" y="2662173"/>
            <a:ext cx="617417" cy="872258"/>
          </a:xfrm>
          <a:prstGeom prst="rect">
            <a:avLst/>
          </a:prstGeom>
        </p:spPr>
      </p:pic>
      <p:pic>
        <p:nvPicPr>
          <p:cNvPr id="19"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5523" y="3606439"/>
            <a:ext cx="617417" cy="872258"/>
          </a:xfrm>
          <a:prstGeom prst="rect">
            <a:avLst/>
          </a:prstGeom>
        </p:spPr>
      </p:pic>
      <p:pic>
        <p:nvPicPr>
          <p:cNvPr id="20" name="Picture 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5523" y="4542543"/>
            <a:ext cx="617417" cy="872258"/>
          </a:xfrm>
          <a:prstGeom prst="rect">
            <a:avLst/>
          </a:prstGeom>
        </p:spPr>
      </p:pic>
      <p:pic>
        <p:nvPicPr>
          <p:cNvPr id="21" name="Picture 2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5523" y="5470485"/>
            <a:ext cx="617417" cy="872258"/>
          </a:xfrm>
          <a:prstGeom prst="rect">
            <a:avLst/>
          </a:prstGeom>
        </p:spPr>
      </p:pic>
      <p:pic>
        <p:nvPicPr>
          <p:cNvPr id="22" name="Picture 21"/>
          <p:cNvPicPr>
            <a:picLocks/>
          </p:cNvPicPr>
          <p:nvPr/>
        </p:nvPicPr>
        <p:blipFill rotWithShape="1">
          <a:blip r:embed="rId9" cstate="screen">
            <a:extLst>
              <a:ext uri="{28A0092B-C50C-407E-A947-70E740481C1C}">
                <a14:useLocalDpi xmlns:a14="http://schemas.microsoft.com/office/drawing/2010/main"/>
              </a:ext>
            </a:extLst>
          </a:blip>
          <a:srcRect l="-27624" t="-13361" r="-27624" b="-13361"/>
          <a:stretch/>
        </p:blipFill>
        <p:spPr>
          <a:xfrm>
            <a:off x="8088925" y="554081"/>
            <a:ext cx="740782" cy="628380"/>
          </a:xfrm>
          <a:prstGeom prst="ellipse">
            <a:avLst/>
          </a:prstGeom>
          <a:solidFill>
            <a:srgbClr val="002060"/>
          </a:solidFill>
          <a:ln w="31750">
            <a:solidFill>
              <a:schemeClr val="bg1"/>
            </a:solidFill>
          </a:ln>
        </p:spPr>
      </p:pic>
      <p:sp>
        <p:nvSpPr>
          <p:cNvPr id="23" name="Rectangle 22"/>
          <p:cNvSpPr/>
          <p:nvPr/>
        </p:nvSpPr>
        <p:spPr>
          <a:xfrm>
            <a:off x="6237027" y="2338198"/>
            <a:ext cx="2657590" cy="405864"/>
          </a:xfrm>
          <a:prstGeom prst="rect">
            <a:avLst/>
          </a:prstGeom>
          <a:solidFill>
            <a:srgbClr val="1C5ECA"/>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Click to reveal </a:t>
            </a:r>
            <a:r>
              <a:rPr lang="en-GB" b="1" dirty="0">
                <a:latin typeface="Arial" panose="020B0604020202020204" pitchFamily="34" charset="0"/>
                <a:cs typeface="Arial" panose="020B0604020202020204" pitchFamily="34" charset="0"/>
              </a:rPr>
              <a:t>a</a:t>
            </a:r>
            <a:r>
              <a:rPr lang="en-GB" b="1" dirty="0" smtClean="0">
                <a:latin typeface="Arial" panose="020B0604020202020204" pitchFamily="34" charset="0"/>
                <a:cs typeface="Arial" panose="020B0604020202020204" pitchFamily="34" charset="0"/>
              </a:rPr>
              <a:t>nswer</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717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8"/>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0"/>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4"/>
                                        </p:tgtEl>
                                        <p:attrNameLst>
                                          <p:attrName>style.visibility</p:attrName>
                                        </p:attrNameLst>
                                      </p:cBhvr>
                                      <p:to>
                                        <p:strVal val="hidden"/>
                                      </p:to>
                                    </p:set>
                                  </p:childTnLst>
                                </p:cTn>
                              </p:par>
                              <p:par>
                                <p:cTn id="47" presetID="2"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3" grpId="0"/>
      <p:bldP spid="13" grpId="1"/>
      <p:bldP spid="14" grpId="0"/>
      <p:bldP spid="14" grpId="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1880" y="1221187"/>
            <a:ext cx="9619013" cy="1035122"/>
          </a:xfrm>
          <a:prstGeom prst="rect">
            <a:avLst/>
          </a:prstGeom>
          <a:solidFill>
            <a:srgbClr val="2154A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title"/>
          </p:nvPr>
        </p:nvSpPr>
        <p:spPr/>
        <p:txBody>
          <a:bodyPr/>
          <a:lstStyle/>
          <a:p>
            <a:r>
              <a:rPr lang="en-GB" dirty="0"/>
              <a:t>Knowledge </a:t>
            </a:r>
            <a:r>
              <a:rPr lang="en-GB" dirty="0" smtClean="0"/>
              <a:t>check</a:t>
            </a:r>
            <a:endParaRPr lang="en-GB" dirty="0"/>
          </a:p>
        </p:txBody>
      </p:sp>
      <p:sp>
        <p:nvSpPr>
          <p:cNvPr id="3" name="Content Placeholder 2"/>
          <p:cNvSpPr>
            <a:spLocks noGrp="1"/>
          </p:cNvSpPr>
          <p:nvPr>
            <p:ph idx="1"/>
          </p:nvPr>
        </p:nvSpPr>
        <p:spPr>
          <a:xfrm>
            <a:off x="255325" y="1412378"/>
            <a:ext cx="8627418" cy="733761"/>
          </a:xfrm>
        </p:spPr>
        <p:txBody>
          <a:bodyPr>
            <a:normAutofit lnSpcReduction="10000"/>
          </a:bodyPr>
          <a:lstStyle/>
          <a:p>
            <a:pPr marL="0" indent="0">
              <a:buNone/>
            </a:pPr>
            <a:r>
              <a:rPr lang="en-GB" dirty="0">
                <a:solidFill>
                  <a:schemeClr val="bg1"/>
                </a:solidFill>
              </a:rPr>
              <a:t>If a worker has cold symptoms, an upset stomach or skin infections what should they do? </a:t>
            </a:r>
          </a:p>
        </p:txBody>
      </p:sp>
      <p:sp>
        <p:nvSpPr>
          <p:cNvPr id="5" name="TextBox 4"/>
          <p:cNvSpPr txBox="1"/>
          <p:nvPr/>
        </p:nvSpPr>
        <p:spPr>
          <a:xfrm>
            <a:off x="999898" y="2733821"/>
            <a:ext cx="5395656" cy="769441"/>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Report their illness to the Health and Safety Executive (HSE)</a:t>
            </a:r>
          </a:p>
        </p:txBody>
      </p:sp>
      <p:sp>
        <p:nvSpPr>
          <p:cNvPr id="6" name="TextBox 5"/>
          <p:cNvSpPr txBox="1"/>
          <p:nvPr/>
        </p:nvSpPr>
        <p:spPr>
          <a:xfrm>
            <a:off x="999897" y="3686800"/>
            <a:ext cx="5947168" cy="769441"/>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Go to the A&amp;E department of </a:t>
            </a:r>
            <a:r>
              <a:rPr lang="en-GB" sz="2200" b="1" dirty="0" smtClean="0">
                <a:solidFill>
                  <a:prstClr val="black"/>
                </a:solidFill>
                <a:latin typeface="Arial" panose="020B0604020202020204" pitchFamily="34" charset="0"/>
                <a:cs typeface="Arial" panose="020B0604020202020204" pitchFamily="34" charset="0"/>
              </a:rPr>
              <a:t/>
            </a:r>
            <a:br>
              <a:rPr lang="en-GB" sz="2200" b="1" dirty="0" smtClean="0">
                <a:solidFill>
                  <a:prstClr val="black"/>
                </a:solidFill>
                <a:latin typeface="Arial" panose="020B0604020202020204" pitchFamily="34" charset="0"/>
                <a:cs typeface="Arial" panose="020B0604020202020204" pitchFamily="34" charset="0"/>
              </a:rPr>
            </a:br>
            <a:r>
              <a:rPr lang="en-GB" sz="2200" b="1" dirty="0" smtClean="0">
                <a:solidFill>
                  <a:prstClr val="black"/>
                </a:solidFill>
                <a:latin typeface="Arial" panose="020B0604020202020204" pitchFamily="34" charset="0"/>
                <a:cs typeface="Arial" panose="020B0604020202020204" pitchFamily="34" charset="0"/>
              </a:rPr>
              <a:t>the </a:t>
            </a:r>
            <a:r>
              <a:rPr lang="en-GB" sz="2200" b="1" dirty="0">
                <a:solidFill>
                  <a:prstClr val="black"/>
                </a:solidFill>
                <a:latin typeface="Arial" panose="020B0604020202020204" pitchFamily="34" charset="0"/>
                <a:cs typeface="Arial" panose="020B0604020202020204" pitchFamily="34" charset="0"/>
              </a:rPr>
              <a:t>nearest hospital</a:t>
            </a:r>
          </a:p>
        </p:txBody>
      </p:sp>
      <p:sp>
        <p:nvSpPr>
          <p:cNvPr id="7" name="TextBox 6"/>
          <p:cNvSpPr txBox="1"/>
          <p:nvPr/>
        </p:nvSpPr>
        <p:spPr>
          <a:xfrm>
            <a:off x="1013094" y="4890522"/>
            <a:ext cx="5078947" cy="430887"/>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Go to work as normal</a:t>
            </a:r>
          </a:p>
        </p:txBody>
      </p:sp>
      <p:sp>
        <p:nvSpPr>
          <p:cNvPr id="8" name="TextBox 7"/>
          <p:cNvSpPr txBox="1"/>
          <p:nvPr/>
        </p:nvSpPr>
        <p:spPr>
          <a:xfrm>
            <a:off x="999897" y="5519918"/>
            <a:ext cx="6347780" cy="769441"/>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Speak to their manager </a:t>
            </a:r>
            <a:r>
              <a:rPr lang="en-GB" sz="2200" b="1" dirty="0" smtClean="0">
                <a:solidFill>
                  <a:prstClr val="black"/>
                </a:solidFill>
                <a:latin typeface="Arial" panose="020B0604020202020204" pitchFamily="34" charset="0"/>
                <a:cs typeface="Arial" panose="020B0604020202020204" pitchFamily="34" charset="0"/>
              </a:rPr>
              <a:t/>
            </a:r>
            <a:br>
              <a:rPr lang="en-GB" sz="2200" b="1" dirty="0" smtClean="0">
                <a:solidFill>
                  <a:prstClr val="black"/>
                </a:solidFill>
                <a:latin typeface="Arial" panose="020B0604020202020204" pitchFamily="34" charset="0"/>
                <a:cs typeface="Arial" panose="020B0604020202020204" pitchFamily="34" charset="0"/>
              </a:rPr>
            </a:br>
            <a:r>
              <a:rPr lang="en-GB" sz="2200" b="1" dirty="0" smtClean="0">
                <a:solidFill>
                  <a:prstClr val="black"/>
                </a:solidFill>
                <a:latin typeface="Arial" panose="020B0604020202020204" pitchFamily="34" charset="0"/>
                <a:cs typeface="Arial" panose="020B0604020202020204" pitchFamily="34" charset="0"/>
              </a:rPr>
              <a:t>before </a:t>
            </a:r>
            <a:r>
              <a:rPr lang="en-GB" sz="2200" b="1" dirty="0">
                <a:solidFill>
                  <a:prstClr val="black"/>
                </a:solidFill>
                <a:latin typeface="Arial" panose="020B0604020202020204" pitchFamily="34" charset="0"/>
                <a:cs typeface="Arial" panose="020B0604020202020204" pitchFamily="34" charset="0"/>
              </a:rPr>
              <a:t>coming into work</a:t>
            </a:r>
          </a:p>
        </p:txBody>
      </p:sp>
      <p:grpSp>
        <p:nvGrpSpPr>
          <p:cNvPr id="23" name="Group 22"/>
          <p:cNvGrpSpPr/>
          <p:nvPr/>
        </p:nvGrpSpPr>
        <p:grpSpPr>
          <a:xfrm>
            <a:off x="5555604" y="2954340"/>
            <a:ext cx="3711396" cy="4564662"/>
            <a:chOff x="5508104" y="2348880"/>
            <a:chExt cx="3711396" cy="4564662"/>
          </a:xfrm>
        </p:grpSpPr>
        <p:grpSp>
          <p:nvGrpSpPr>
            <p:cNvPr id="24" name="Group 23"/>
            <p:cNvGrpSpPr/>
            <p:nvPr/>
          </p:nvGrpSpPr>
          <p:grpSpPr>
            <a:xfrm>
              <a:off x="5508104" y="2348880"/>
              <a:ext cx="3711396" cy="4564662"/>
              <a:chOff x="4716116" y="2392730"/>
              <a:chExt cx="3711396" cy="4564662"/>
            </a:xfrm>
          </p:grpSpPr>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82173">
                <a:off x="4716116" y="2392730"/>
                <a:ext cx="3711396" cy="4564662"/>
              </a:xfrm>
              <a:prstGeom prst="rect">
                <a:avLst/>
              </a:prstGeom>
              <a:effectLst>
                <a:outerShdw blurRad="63500" sx="102000" sy="102000" algn="ctr" rotWithShape="0">
                  <a:schemeClr val="tx1">
                    <a:lumMod val="65000"/>
                    <a:lumOff val="35000"/>
                    <a:alpha val="40000"/>
                  </a:schemeClr>
                </a:outerShdw>
              </a:effectLst>
            </p:spPr>
          </p:pic>
          <p:pic>
            <p:nvPicPr>
              <p:cNvPr id="27" name="Picture 2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308198">
                <a:off x="5875925" y="2534840"/>
                <a:ext cx="1636750" cy="2465804"/>
              </a:xfrm>
              <a:prstGeom prst="rect">
                <a:avLst/>
              </a:prstGeom>
            </p:spPr>
          </p:pic>
        </p:grpSp>
        <p:pic>
          <p:nvPicPr>
            <p:cNvPr id="25" name="Picture 6" descr="\\DESIGNARCHIVE\Archive\PowerPoints\PPT symbols and documents\ABCD cards\D.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308855">
              <a:off x="6573886" y="2478512"/>
              <a:ext cx="1795805" cy="2537026"/>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9020" y="2712980"/>
            <a:ext cx="617417" cy="872258"/>
          </a:xfrm>
          <a:prstGeom prst="rect">
            <a:avLst/>
          </a:prstGeom>
        </p:spPr>
      </p:pic>
      <p:pic>
        <p:nvPicPr>
          <p:cNvPr id="29"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9020" y="3657246"/>
            <a:ext cx="617417" cy="872258"/>
          </a:xfrm>
          <a:prstGeom prst="rect">
            <a:avLst/>
          </a:prstGeom>
        </p:spPr>
      </p:pic>
      <p:pic>
        <p:nvPicPr>
          <p:cNvPr id="30" name="Picture 2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9020" y="4553588"/>
            <a:ext cx="617417" cy="872258"/>
          </a:xfrm>
          <a:prstGeom prst="rect">
            <a:avLst/>
          </a:prstGeom>
        </p:spPr>
      </p:pic>
      <p:pic>
        <p:nvPicPr>
          <p:cNvPr id="31" name="Picture 3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9020" y="5481530"/>
            <a:ext cx="617417" cy="872258"/>
          </a:xfrm>
          <a:prstGeom prst="rect">
            <a:avLst/>
          </a:prstGeom>
        </p:spPr>
      </p:pic>
      <p:pic>
        <p:nvPicPr>
          <p:cNvPr id="18" name="Picture 17"/>
          <p:cNvPicPr>
            <a:picLocks/>
          </p:cNvPicPr>
          <p:nvPr/>
        </p:nvPicPr>
        <p:blipFill rotWithShape="1">
          <a:blip r:embed="rId10" cstate="screen">
            <a:extLst>
              <a:ext uri="{28A0092B-C50C-407E-A947-70E740481C1C}">
                <a14:useLocalDpi xmlns:a14="http://schemas.microsoft.com/office/drawing/2010/main"/>
              </a:ext>
            </a:extLst>
          </a:blip>
          <a:srcRect l="-27624" t="-13361" r="-27624" b="-13361"/>
          <a:stretch/>
        </p:blipFill>
        <p:spPr>
          <a:xfrm>
            <a:off x="8088925" y="554081"/>
            <a:ext cx="740782" cy="628380"/>
          </a:xfrm>
          <a:prstGeom prst="ellipse">
            <a:avLst/>
          </a:prstGeom>
          <a:solidFill>
            <a:srgbClr val="002060"/>
          </a:solidFill>
          <a:ln w="31750">
            <a:solidFill>
              <a:schemeClr val="bg1"/>
            </a:solidFill>
          </a:ln>
        </p:spPr>
      </p:pic>
      <p:sp>
        <p:nvSpPr>
          <p:cNvPr id="19" name="Rectangle 18"/>
          <p:cNvSpPr/>
          <p:nvPr/>
        </p:nvSpPr>
        <p:spPr>
          <a:xfrm>
            <a:off x="6237027" y="2338198"/>
            <a:ext cx="2657590" cy="405864"/>
          </a:xfrm>
          <a:prstGeom prst="rect">
            <a:avLst/>
          </a:prstGeom>
          <a:solidFill>
            <a:srgbClr val="1C5ECA"/>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Click to reveal </a:t>
            </a:r>
            <a:r>
              <a:rPr lang="en-GB" b="1" dirty="0">
                <a:latin typeface="Arial" panose="020B0604020202020204" pitchFamily="34" charset="0"/>
                <a:cs typeface="Arial" panose="020B0604020202020204" pitchFamily="34" charset="0"/>
              </a:rPr>
              <a:t>a</a:t>
            </a:r>
            <a:r>
              <a:rPr lang="en-GB" b="1" dirty="0" smtClean="0">
                <a:latin typeface="Arial" panose="020B0604020202020204" pitchFamily="34" charset="0"/>
                <a:cs typeface="Arial" panose="020B0604020202020204" pitchFamily="34" charset="0"/>
              </a:rPr>
              <a:t>nswer</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800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8"/>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9"/>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0"/>
                                        </p:tgtEl>
                                        <p:attrNameLst>
                                          <p:attrName>style.visibility</p:attrName>
                                        </p:attrNameLst>
                                      </p:cBhvr>
                                      <p:to>
                                        <p:strVal val="hidden"/>
                                      </p:to>
                                    </p:set>
                                  </p:childTnLst>
                                </p:cTn>
                              </p:par>
                            </p:childTnLst>
                          </p:cTn>
                        </p:par>
                        <p:par>
                          <p:cTn id="29" fill="hold">
                            <p:stCondLst>
                              <p:cond delay="0"/>
                            </p:stCondLst>
                            <p:childTnLst>
                              <p:par>
                                <p:cTn id="30" presetID="1" presetClass="exit" presetSubtype="0" fill="hold" nodeType="afterEffect">
                                  <p:stCondLst>
                                    <p:cond delay="0"/>
                                  </p:stCondLst>
                                  <p:childTnLst>
                                    <p:set>
                                      <p:cBhvr>
                                        <p:cTn id="31" dur="1" fill="hold">
                                          <p:stCondLst>
                                            <p:cond delay="0"/>
                                          </p:stCondLst>
                                        </p:cTn>
                                        <p:tgtEl>
                                          <p:spTgt spid="28"/>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9"/>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30"/>
                                        </p:tgtEl>
                                        <p:attrNameLst>
                                          <p:attrName>style.visibility</p:attrName>
                                        </p:attrNameLst>
                                      </p:cBhvr>
                                      <p:to>
                                        <p:strVal val="hidden"/>
                                      </p:to>
                                    </p:set>
                                  </p:childTnLst>
                                </p:cTn>
                              </p:par>
                              <p:par>
                                <p:cTn id="36" presetID="1" presetClass="exit"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hidden"/>
                                      </p:to>
                                    </p:set>
                                  </p:childTnLst>
                                </p:cTn>
                              </p:par>
                              <p:par>
                                <p:cTn id="38" presetID="1" presetClass="exit"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hidden"/>
                                      </p:to>
                                    </p:set>
                                  </p:childTnLst>
                                </p:cTn>
                              </p:par>
                              <p:par>
                                <p:cTn id="40" presetID="1" presetClass="exit"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hidden"/>
                                      </p:to>
                                    </p:set>
                                  </p:childTnLst>
                                </p:cTn>
                              </p:par>
                              <p:par>
                                <p:cTn id="42" presetID="2" presetClass="entr" presetSubtype="4"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500" fill="hold"/>
                                        <p:tgtEl>
                                          <p:spTgt spid="23"/>
                                        </p:tgtEl>
                                        <p:attrNameLst>
                                          <p:attrName>ppt_x</p:attrName>
                                        </p:attrNameLst>
                                      </p:cBhvr>
                                      <p:tavLst>
                                        <p:tav tm="0">
                                          <p:val>
                                            <p:strVal val="#ppt_x"/>
                                          </p:val>
                                        </p:tav>
                                        <p:tav tm="100000">
                                          <p:val>
                                            <p:strVal val="#ppt_x"/>
                                          </p:val>
                                        </p:tav>
                                      </p:tavLst>
                                    </p:anim>
                                    <p:anim calcmode="lin" valueType="num">
                                      <p:cBhvr additive="base">
                                        <p:cTn id="4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6569" y="3506166"/>
            <a:ext cx="8781800" cy="1752600"/>
          </a:xfrm>
        </p:spPr>
        <p:txBody>
          <a:bodyPr/>
          <a:lstStyle/>
          <a:p>
            <a:r>
              <a:rPr lang="en-GB" sz="6000" b="1" dirty="0" smtClean="0">
                <a:solidFill>
                  <a:schemeClr val="bg1"/>
                </a:solidFill>
                <a:latin typeface="Arial" panose="020B0604020202020204" pitchFamily="34" charset="0"/>
                <a:cs typeface="Arial" panose="020B0604020202020204" pitchFamily="34" charset="0"/>
              </a:rPr>
              <a:t>Thank you for listening</a:t>
            </a:r>
            <a:endParaRPr lang="en-GB" sz="6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89770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Learning outcomes</a:t>
            </a:r>
            <a:endParaRPr lang="en-GB" dirty="0"/>
          </a:p>
        </p:txBody>
      </p:sp>
      <p:sp>
        <p:nvSpPr>
          <p:cNvPr id="4" name="Rectangle 3"/>
          <p:cNvSpPr/>
          <p:nvPr/>
        </p:nvSpPr>
        <p:spPr>
          <a:xfrm>
            <a:off x="255325" y="1246476"/>
            <a:ext cx="8651169" cy="430887"/>
          </a:xfrm>
          <a:prstGeom prst="rect">
            <a:avLst/>
          </a:prstGeom>
        </p:spPr>
        <p:txBody>
          <a:bodyPr wrap="square">
            <a:spAutoFit/>
          </a:bodyPr>
          <a:lstStyle/>
          <a:p>
            <a:pPr>
              <a:spcBef>
                <a:spcPts val="600"/>
              </a:spcBef>
            </a:pPr>
            <a:r>
              <a:rPr lang="en-GB" sz="2200" b="1" dirty="0">
                <a:solidFill>
                  <a:srgbClr val="002060"/>
                </a:solidFill>
                <a:latin typeface="Arial" panose="020B0604020202020204" pitchFamily="34" charset="0"/>
                <a:cs typeface="Arial" panose="020B0604020202020204" pitchFamily="34" charset="0"/>
              </a:rPr>
              <a:t>15.1 </a:t>
            </a:r>
            <a:r>
              <a:rPr lang="en-GB" sz="2200" b="1" dirty="0">
                <a:solidFill>
                  <a:srgbClr val="0066CC"/>
                </a:solidFill>
                <a:latin typeface="Arial" panose="020B0604020202020204" pitchFamily="34" charset="0"/>
                <a:cs typeface="Arial" panose="020B0604020202020204" pitchFamily="34" charset="0"/>
              </a:rPr>
              <a:t>Prevent the spread of infection</a:t>
            </a:r>
            <a:endParaRPr lang="en-GB" sz="2200" b="1" dirty="0" smtClean="0">
              <a:solidFill>
                <a:srgbClr val="0066CC"/>
              </a:solidFill>
              <a:latin typeface="Arial" panose="020B0604020202020204" pitchFamily="34" charset="0"/>
              <a:cs typeface="Arial" panose="020B0604020202020204" pitchFamily="34" charset="0"/>
            </a:endParaRPr>
          </a:p>
        </p:txBody>
      </p:sp>
      <p:sp>
        <p:nvSpPr>
          <p:cNvPr id="6" name="Title Placeholder 1"/>
          <p:cNvSpPr txBox="1">
            <a:spLocks/>
          </p:cNvSpPr>
          <p:nvPr/>
        </p:nvSpPr>
        <p:spPr>
          <a:xfrm>
            <a:off x="4344650" y="5055910"/>
            <a:ext cx="2185060" cy="552173"/>
          </a:xfrm>
          <a:prstGeom prst="rect">
            <a:avLst/>
          </a:prstGeom>
        </p:spPr>
        <p:txBody>
          <a:bodyPr vert="horz" lIns="91440" tIns="45720" rIns="91440" bIns="45720" rtlCol="0" anchor="t">
            <a:no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dirty="0" smtClean="0">
                <a:solidFill>
                  <a:srgbClr val="002060"/>
                </a:solidFill>
              </a:rPr>
              <a:t>Standard</a:t>
            </a:r>
            <a:endParaRPr lang="en-GB" sz="2400" dirty="0" smtClean="0">
              <a:solidFill>
                <a:srgbClr val="002060"/>
              </a:solidFill>
            </a:endParaRPr>
          </a:p>
        </p:txBody>
      </p:sp>
      <p:sp>
        <p:nvSpPr>
          <p:cNvPr id="7" name="TextBox 6"/>
          <p:cNvSpPr txBox="1"/>
          <p:nvPr/>
        </p:nvSpPr>
        <p:spPr>
          <a:xfrm>
            <a:off x="5437167" y="3730829"/>
            <a:ext cx="6316842" cy="3939540"/>
          </a:xfrm>
          <a:prstGeom prst="rect">
            <a:avLst/>
          </a:prstGeom>
          <a:noFill/>
        </p:spPr>
        <p:txBody>
          <a:bodyPr wrap="square" rtlCol="0">
            <a:spAutoFit/>
          </a:bodyPr>
          <a:lstStyle/>
          <a:p>
            <a:r>
              <a:rPr lang="en-GB" sz="25000" dirty="0" smtClean="0">
                <a:solidFill>
                  <a:srgbClr val="002060"/>
                </a:solidFill>
                <a:latin typeface="Arial" panose="020B0604020202020204" pitchFamily="34" charset="0"/>
                <a:cs typeface="Arial" panose="020B0604020202020204" pitchFamily="34" charset="0"/>
              </a:rPr>
              <a:t>15</a:t>
            </a:r>
            <a:endParaRPr lang="en-GB" sz="25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581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Introduction</a:t>
            </a:r>
          </a:p>
        </p:txBody>
      </p:sp>
      <p:sp>
        <p:nvSpPr>
          <p:cNvPr id="3" name="Content Placeholder 2"/>
          <p:cNvSpPr>
            <a:spLocks noGrp="1"/>
          </p:cNvSpPr>
          <p:nvPr>
            <p:ph idx="1"/>
          </p:nvPr>
        </p:nvSpPr>
        <p:spPr>
          <a:xfrm>
            <a:off x="255324" y="1320673"/>
            <a:ext cx="8654759" cy="2007318"/>
          </a:xfrm>
        </p:spPr>
        <p:txBody>
          <a:bodyPr/>
          <a:lstStyle/>
          <a:p>
            <a:r>
              <a:rPr lang="en-GB" dirty="0"/>
              <a:t>Infection and infectious diseases in humans </a:t>
            </a:r>
            <a:r>
              <a:rPr lang="en-GB" dirty="0" smtClean="0"/>
              <a:t>are caused </a:t>
            </a:r>
            <a:r>
              <a:rPr lang="en-GB" dirty="0"/>
              <a:t>when harmful germs, known as pathogens enter the body and </a:t>
            </a:r>
            <a:r>
              <a:rPr lang="en-GB" dirty="0" smtClean="0"/>
              <a:t>multiply</a:t>
            </a:r>
            <a:endParaRPr lang="en-GB" dirty="0"/>
          </a:p>
          <a:p>
            <a:r>
              <a:rPr lang="en-GB" dirty="0"/>
              <a:t>These </a:t>
            </a:r>
            <a:r>
              <a:rPr lang="en-GB" dirty="0" smtClean="0"/>
              <a:t>micro-organisms </a:t>
            </a:r>
            <a:r>
              <a:rPr lang="en-GB" dirty="0"/>
              <a:t>are so small they can only be seen by using a microscope.</a:t>
            </a:r>
          </a:p>
          <a:p>
            <a:endParaRPr lang="en-GB" dirty="0"/>
          </a:p>
        </p:txBody>
      </p:sp>
      <p:grpSp>
        <p:nvGrpSpPr>
          <p:cNvPr id="4" name="Group 3"/>
          <p:cNvGrpSpPr/>
          <p:nvPr/>
        </p:nvGrpSpPr>
        <p:grpSpPr>
          <a:xfrm>
            <a:off x="255325" y="3181222"/>
            <a:ext cx="8613252" cy="1365002"/>
            <a:chOff x="2491369" y="5065540"/>
            <a:chExt cx="8613252" cy="1365002"/>
          </a:xfrm>
        </p:grpSpPr>
        <p:sp>
          <p:nvSpPr>
            <p:cNvPr id="5" name="Rectangle 4"/>
            <p:cNvSpPr/>
            <p:nvPr/>
          </p:nvSpPr>
          <p:spPr>
            <a:xfrm>
              <a:off x="2491369" y="5255096"/>
              <a:ext cx="8613252" cy="117544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1535" y="5065540"/>
              <a:ext cx="957771" cy="498289"/>
            </a:xfrm>
            <a:prstGeom prst="rect">
              <a:avLst/>
            </a:prstGeom>
          </p:spPr>
        </p:pic>
        <p:sp>
          <p:nvSpPr>
            <p:cNvPr id="7" name="TextBox 6"/>
            <p:cNvSpPr txBox="1"/>
            <p:nvPr/>
          </p:nvSpPr>
          <p:spPr>
            <a:xfrm>
              <a:off x="2601535" y="5600160"/>
              <a:ext cx="8348851" cy="615553"/>
            </a:xfrm>
            <a:prstGeom prst="rect">
              <a:avLst/>
            </a:prstGeom>
            <a:noFill/>
          </p:spPr>
          <p:txBody>
            <a:bodyPr wrap="square" rtlCol="0">
              <a:spAutoFit/>
            </a:bodyPr>
            <a:lstStyle/>
            <a:p>
              <a:r>
                <a:rPr lang="en-GB" b="1" dirty="0" smtClean="0">
                  <a:solidFill>
                    <a:srgbClr val="0066CC"/>
                  </a:solidFill>
                  <a:latin typeface="Arial" panose="020B0604020202020204" pitchFamily="34" charset="0"/>
                  <a:cs typeface="Arial" panose="020B0604020202020204" pitchFamily="34" charset="0"/>
                </a:rPr>
                <a:t>Pathogens</a:t>
              </a:r>
            </a:p>
            <a:p>
              <a:r>
                <a:rPr lang="en-GB" sz="1600" dirty="0" smtClean="0">
                  <a:solidFill>
                    <a:prstClr val="black"/>
                  </a:solidFill>
                  <a:latin typeface="Arial" panose="020B0604020202020204" pitchFamily="34" charset="0"/>
                  <a:cs typeface="Arial" panose="020B0604020202020204" pitchFamily="34" charset="0"/>
                </a:rPr>
                <a:t>A pathogen is something that causes a disease.</a:t>
              </a:r>
              <a:endParaRPr lang="en-GB" sz="1600" dirty="0">
                <a:solidFill>
                  <a:prstClr val="black"/>
                </a:solidFill>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t="67597" b="8372"/>
          <a:stretch/>
        </p:blipFill>
        <p:spPr>
          <a:xfrm>
            <a:off x="255324" y="4723971"/>
            <a:ext cx="8654759" cy="1559871"/>
          </a:xfrm>
          <a:prstGeom prst="rect">
            <a:avLst/>
          </a:prstGeom>
        </p:spPr>
      </p:pic>
    </p:spTree>
    <p:extLst>
      <p:ext uri="{BB962C8B-B14F-4D97-AF65-F5344CB8AC3E}">
        <p14:creationId xmlns:p14="http://schemas.microsoft.com/office/powerpoint/2010/main" val="318691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Pathogens</a:t>
            </a:r>
            <a:endParaRPr lang="en-GB" dirty="0"/>
          </a:p>
        </p:txBody>
      </p:sp>
      <p:sp>
        <p:nvSpPr>
          <p:cNvPr id="3" name="Content Placeholder 2"/>
          <p:cNvSpPr>
            <a:spLocks noGrp="1"/>
          </p:cNvSpPr>
          <p:nvPr>
            <p:ph idx="1"/>
          </p:nvPr>
        </p:nvSpPr>
        <p:spPr/>
        <p:txBody>
          <a:bodyPr/>
          <a:lstStyle/>
          <a:p>
            <a:pPr marL="0" indent="0">
              <a:buNone/>
            </a:pPr>
            <a:r>
              <a:rPr lang="en-GB" dirty="0"/>
              <a:t>Pathogenic organisms </a:t>
            </a:r>
            <a:r>
              <a:rPr lang="en-GB" dirty="0" smtClean="0"/>
              <a:t/>
            </a:r>
            <a:br>
              <a:rPr lang="en-GB" dirty="0" smtClean="0"/>
            </a:br>
            <a:r>
              <a:rPr lang="en-GB" dirty="0" smtClean="0"/>
              <a:t>can </a:t>
            </a:r>
            <a:r>
              <a:rPr lang="en-GB" dirty="0"/>
              <a:t>be:</a:t>
            </a:r>
          </a:p>
          <a:p>
            <a:r>
              <a:rPr lang="en-GB" dirty="0"/>
              <a:t>Bacteria</a:t>
            </a:r>
          </a:p>
          <a:p>
            <a:r>
              <a:rPr lang="en-GB" dirty="0"/>
              <a:t>Viruses</a:t>
            </a:r>
          </a:p>
          <a:p>
            <a:r>
              <a:rPr lang="en-GB" dirty="0"/>
              <a:t>Fungi</a:t>
            </a:r>
          </a:p>
          <a:p>
            <a:r>
              <a:rPr lang="en-GB" dirty="0"/>
              <a:t>Parasites</a:t>
            </a:r>
          </a:p>
          <a:p>
            <a:r>
              <a:rPr lang="en-GB" dirty="0" smtClean="0"/>
              <a:t>Protozoa.</a:t>
            </a:r>
            <a:endParaRPr lang="en-GB" dirty="0"/>
          </a:p>
          <a:p>
            <a:endParaRPr lang="en-GB"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3139" t="22668" r="38837" b="5116"/>
          <a:stretch/>
        </p:blipFill>
        <p:spPr>
          <a:xfrm>
            <a:off x="3604437" y="1320672"/>
            <a:ext cx="5305647" cy="4952537"/>
          </a:xfrm>
          <a:prstGeom prst="rect">
            <a:avLst/>
          </a:prstGeom>
        </p:spPr>
      </p:pic>
    </p:spTree>
    <p:extLst>
      <p:ext uri="{BB962C8B-B14F-4D97-AF65-F5344CB8AC3E}">
        <p14:creationId xmlns:p14="http://schemas.microsoft.com/office/powerpoint/2010/main" val="291243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Vulnerable people</a:t>
            </a:r>
            <a:endParaRPr lang="en-GB" dirty="0"/>
          </a:p>
        </p:txBody>
      </p:sp>
      <p:sp>
        <p:nvSpPr>
          <p:cNvPr id="3" name="Content Placeholder 2"/>
          <p:cNvSpPr>
            <a:spLocks noGrp="1"/>
          </p:cNvSpPr>
          <p:nvPr>
            <p:ph idx="1"/>
          </p:nvPr>
        </p:nvSpPr>
        <p:spPr>
          <a:xfrm>
            <a:off x="255324" y="1320673"/>
            <a:ext cx="8888676" cy="4528932"/>
          </a:xfrm>
        </p:spPr>
        <p:txBody>
          <a:bodyPr/>
          <a:lstStyle/>
          <a:p>
            <a:pPr>
              <a:spcBef>
                <a:spcPts val="600"/>
              </a:spcBef>
            </a:pPr>
            <a:r>
              <a:rPr lang="en-GB" dirty="0"/>
              <a:t>Some groups of people may be more vulnerable to infection, for example because of age or ill or general </a:t>
            </a:r>
            <a:r>
              <a:rPr lang="en-GB" dirty="0" smtClean="0"/>
              <a:t>health</a:t>
            </a:r>
            <a:endParaRPr lang="en-GB" dirty="0"/>
          </a:p>
          <a:p>
            <a:pPr>
              <a:spcBef>
                <a:spcPts val="600"/>
              </a:spcBef>
            </a:pPr>
            <a:r>
              <a:rPr lang="en-GB" dirty="0"/>
              <a:t>If these groups become infected the symptoms may be serious and life-threatening. </a:t>
            </a:r>
            <a:r>
              <a:rPr lang="en-GB" dirty="0" smtClean="0"/>
              <a:t>Micro-organisms </a:t>
            </a:r>
            <a:r>
              <a:rPr lang="en-GB" dirty="0"/>
              <a:t>that are resistant to antibiotics can </a:t>
            </a:r>
            <a:r>
              <a:rPr lang="en-GB" dirty="0" smtClean="0"/>
              <a:t>make it </a:t>
            </a:r>
            <a:r>
              <a:rPr lang="en-GB" dirty="0"/>
              <a:t>difficult to treat the illness.</a:t>
            </a:r>
          </a:p>
          <a:p>
            <a:endParaRPr lang="en-GB" dirty="0"/>
          </a:p>
        </p:txBody>
      </p:sp>
      <p:pic>
        <p:nvPicPr>
          <p:cNvPr id="4" name="Picture 3"/>
          <p:cNvPicPr>
            <a:picLocks/>
          </p:cNvPicPr>
          <p:nvPr/>
        </p:nvPicPr>
        <p:blipFill rotWithShape="1">
          <a:blip r:embed="rId3" cstate="screen">
            <a:extLst>
              <a:ext uri="{28A0092B-C50C-407E-A947-70E740481C1C}">
                <a14:useLocalDpi xmlns:a14="http://schemas.microsoft.com/office/drawing/2010/main"/>
              </a:ext>
            </a:extLst>
          </a:blip>
          <a:srcRect l="-8812" t="-35807" r="-8812" b="-35807"/>
          <a:stretch/>
        </p:blipFill>
        <p:spPr>
          <a:xfrm>
            <a:off x="8110847" y="584501"/>
            <a:ext cx="718859" cy="597960"/>
          </a:xfrm>
          <a:prstGeom prst="ellipse">
            <a:avLst/>
          </a:prstGeom>
          <a:solidFill>
            <a:srgbClr val="002060"/>
          </a:solidFill>
          <a:ln w="31750">
            <a:solidFill>
              <a:schemeClr val="bg1"/>
            </a:solidFill>
          </a:ln>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t="25141" b="28156"/>
          <a:stretch/>
        </p:blipFill>
        <p:spPr>
          <a:xfrm>
            <a:off x="255324" y="3336967"/>
            <a:ext cx="8674919" cy="2703870"/>
          </a:xfrm>
          <a:prstGeom prst="rect">
            <a:avLst/>
          </a:prstGeom>
        </p:spPr>
      </p:pic>
    </p:spTree>
    <p:extLst>
      <p:ext uri="{BB962C8B-B14F-4D97-AF65-F5344CB8AC3E}">
        <p14:creationId xmlns:p14="http://schemas.microsoft.com/office/powerpoint/2010/main" val="404631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Chain of infection</a:t>
            </a:r>
            <a:endParaRPr lang="en-GB" dirty="0"/>
          </a:p>
        </p:txBody>
      </p:sp>
      <p:sp>
        <p:nvSpPr>
          <p:cNvPr id="3" name="Content Placeholder 2"/>
          <p:cNvSpPr>
            <a:spLocks noGrp="1"/>
          </p:cNvSpPr>
          <p:nvPr>
            <p:ph idx="1"/>
          </p:nvPr>
        </p:nvSpPr>
        <p:spPr>
          <a:xfrm>
            <a:off x="255326" y="1320673"/>
            <a:ext cx="3509938" cy="1814413"/>
          </a:xfrm>
        </p:spPr>
        <p:txBody>
          <a:bodyPr/>
          <a:lstStyle/>
          <a:p>
            <a:pPr marL="0" indent="0">
              <a:buNone/>
            </a:pPr>
            <a:r>
              <a:rPr lang="en-GB" dirty="0" smtClean="0"/>
              <a:t>In order for the spread of infectious diseases to take place, the ‘chain of infection’ must be completed.</a:t>
            </a: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5263" y="1163791"/>
            <a:ext cx="5295612" cy="5254857"/>
          </a:xfrm>
          <a:prstGeom prst="rect">
            <a:avLst/>
          </a:prstGeom>
        </p:spPr>
      </p:pic>
    </p:spTree>
    <p:extLst>
      <p:ext uri="{BB962C8B-B14F-4D97-AF65-F5344CB8AC3E}">
        <p14:creationId xmlns:p14="http://schemas.microsoft.com/office/powerpoint/2010/main" val="165246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Breaking the chain</a:t>
            </a:r>
            <a:endParaRPr lang="en-GB" dirty="0"/>
          </a:p>
        </p:txBody>
      </p:sp>
      <p:sp>
        <p:nvSpPr>
          <p:cNvPr id="3" name="Content Placeholder 2"/>
          <p:cNvSpPr>
            <a:spLocks noGrp="1"/>
          </p:cNvSpPr>
          <p:nvPr>
            <p:ph idx="1"/>
          </p:nvPr>
        </p:nvSpPr>
        <p:spPr/>
        <p:txBody>
          <a:bodyPr/>
          <a:lstStyle/>
          <a:p>
            <a:r>
              <a:rPr lang="en-GB" dirty="0"/>
              <a:t>Preventing infection means breaking the links in the chain so that an infection cannot </a:t>
            </a:r>
            <a:r>
              <a:rPr lang="en-GB" dirty="0" smtClean="0"/>
              <a:t>spread</a:t>
            </a:r>
            <a:endParaRPr lang="en-GB" dirty="0"/>
          </a:p>
          <a:p>
            <a:r>
              <a:rPr lang="en-GB" dirty="0"/>
              <a:t>Not everybody who carries harmful </a:t>
            </a:r>
            <a:r>
              <a:rPr lang="en-GB" dirty="0" smtClean="0"/>
              <a:t>micro-organisms </a:t>
            </a:r>
            <a:r>
              <a:rPr lang="en-GB" dirty="0"/>
              <a:t>will show </a:t>
            </a:r>
            <a:r>
              <a:rPr lang="en-GB" dirty="0" smtClean="0"/>
              <a:t>symptoms</a:t>
            </a:r>
            <a:endParaRPr lang="en-GB" dirty="0"/>
          </a:p>
          <a:p>
            <a:r>
              <a:rPr lang="en-GB" dirty="0"/>
              <a:t>Examples of standard precautions taken in EVERY situation to reduce the risk of </a:t>
            </a:r>
            <a:r>
              <a:rPr lang="en-GB" dirty="0" smtClean="0"/>
              <a:t>infection:</a:t>
            </a:r>
            <a:endParaRPr lang="en-GB" dirty="0"/>
          </a:p>
          <a:p>
            <a:endParaRPr lang="en-GB" dirty="0"/>
          </a:p>
        </p:txBody>
      </p:sp>
      <p:pic>
        <p:nvPicPr>
          <p:cNvPr id="4" name="Picture 3"/>
          <p:cNvPicPr>
            <a:picLocks/>
          </p:cNvPicPr>
          <p:nvPr/>
        </p:nvPicPr>
        <p:blipFill rotWithShape="1">
          <a:blip r:embed="rId3" cstate="screen">
            <a:extLst>
              <a:ext uri="{28A0092B-C50C-407E-A947-70E740481C1C}">
                <a14:useLocalDpi xmlns:a14="http://schemas.microsoft.com/office/drawing/2010/main"/>
              </a:ext>
            </a:extLst>
          </a:blip>
          <a:srcRect l="-8812" t="-35807" r="-8812" b="-35807"/>
          <a:stretch/>
        </p:blipFill>
        <p:spPr>
          <a:xfrm>
            <a:off x="8110847" y="584501"/>
            <a:ext cx="718859" cy="597960"/>
          </a:xfrm>
          <a:prstGeom prst="ellipse">
            <a:avLst/>
          </a:prstGeom>
          <a:solidFill>
            <a:srgbClr val="002060"/>
          </a:solidFill>
          <a:ln w="31750">
            <a:solidFill>
              <a:schemeClr val="bg1"/>
            </a:solidFill>
          </a:ln>
        </p:spPr>
      </p:pic>
      <p:sp>
        <p:nvSpPr>
          <p:cNvPr id="5" name="Rectangle 4"/>
          <p:cNvSpPr/>
          <p:nvPr/>
        </p:nvSpPr>
        <p:spPr>
          <a:xfrm>
            <a:off x="255322" y="3692474"/>
            <a:ext cx="8651169" cy="550584"/>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200" b="1" dirty="0">
                <a:solidFill>
                  <a:prstClr val="white"/>
                </a:solidFill>
                <a:latin typeface="Arial" panose="020B0604020202020204" pitchFamily="34" charset="0"/>
                <a:cs typeface="Arial" panose="020B0604020202020204" pitchFamily="34" charset="0"/>
              </a:rPr>
              <a:t>Good hand hygiene</a:t>
            </a:r>
          </a:p>
        </p:txBody>
      </p:sp>
      <p:sp>
        <p:nvSpPr>
          <p:cNvPr id="6" name="Rectangle 5"/>
          <p:cNvSpPr/>
          <p:nvPr/>
        </p:nvSpPr>
        <p:spPr>
          <a:xfrm>
            <a:off x="258353" y="4312333"/>
            <a:ext cx="8651169" cy="550584"/>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200" b="1" dirty="0" smtClean="0">
                <a:solidFill>
                  <a:prstClr val="white"/>
                </a:solidFill>
                <a:latin typeface="Arial" panose="020B0604020202020204" pitchFamily="34" charset="0"/>
                <a:cs typeface="Arial" panose="020B0604020202020204" pitchFamily="34" charset="0"/>
              </a:rPr>
              <a:t>Safe disposal of waste</a:t>
            </a:r>
            <a:endParaRPr lang="en-GB" sz="2200" b="1" dirty="0">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243450" y="4945834"/>
            <a:ext cx="8651169" cy="550584"/>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200" b="1" dirty="0" smtClean="0">
                <a:solidFill>
                  <a:prstClr val="white"/>
                </a:solidFill>
                <a:latin typeface="Arial" panose="020B0604020202020204" pitchFamily="34" charset="0"/>
                <a:cs typeface="Arial" panose="020B0604020202020204" pitchFamily="34" charset="0"/>
              </a:rPr>
              <a:t>Safe management of laundry</a:t>
            </a:r>
            <a:endParaRPr lang="en-GB" sz="2200" b="1" dirty="0">
              <a:solidFill>
                <a:prstClr val="white"/>
              </a:solidFill>
              <a:latin typeface="Arial" panose="020B0604020202020204" pitchFamily="34" charset="0"/>
              <a:cs typeface="Arial" panose="020B0604020202020204" pitchFamily="34" charset="0"/>
            </a:endParaRPr>
          </a:p>
        </p:txBody>
      </p:sp>
      <p:sp>
        <p:nvSpPr>
          <p:cNvPr id="8" name="Rectangle 7"/>
          <p:cNvSpPr/>
          <p:nvPr/>
        </p:nvSpPr>
        <p:spPr>
          <a:xfrm>
            <a:off x="246478" y="5553818"/>
            <a:ext cx="8651169" cy="550584"/>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200" b="1" dirty="0" smtClean="0">
                <a:solidFill>
                  <a:prstClr val="white"/>
                </a:solidFill>
                <a:latin typeface="Arial" panose="020B0604020202020204" pitchFamily="34" charset="0"/>
                <a:cs typeface="Arial" panose="020B0604020202020204" pitchFamily="34" charset="0"/>
              </a:rPr>
              <a:t>Correct use of Personal Protective Equipment (PPE).</a:t>
            </a:r>
            <a:endParaRPr lang="en-GB" sz="22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227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Your health and hygiene</a:t>
            </a:r>
            <a:endParaRPr lang="en-GB" dirty="0"/>
          </a:p>
        </p:txBody>
      </p:sp>
      <p:sp>
        <p:nvSpPr>
          <p:cNvPr id="3" name="Content Placeholder 2"/>
          <p:cNvSpPr>
            <a:spLocks noGrp="1"/>
          </p:cNvSpPr>
          <p:nvPr>
            <p:ph idx="1"/>
          </p:nvPr>
        </p:nvSpPr>
        <p:spPr>
          <a:xfrm>
            <a:off x="255324" y="1320673"/>
            <a:ext cx="8651169" cy="4528932"/>
          </a:xfrm>
        </p:spPr>
        <p:txBody>
          <a:bodyPr/>
          <a:lstStyle/>
          <a:p>
            <a:pPr marL="0" indent="0">
              <a:buNone/>
            </a:pPr>
            <a:r>
              <a:rPr lang="en-GB" dirty="0"/>
              <a:t>You have an important role to play in </a:t>
            </a:r>
            <a:r>
              <a:rPr lang="en-GB" dirty="0" smtClean="0"/>
              <a:t/>
            </a:r>
            <a:br>
              <a:rPr lang="en-GB" dirty="0" smtClean="0"/>
            </a:br>
            <a:r>
              <a:rPr lang="en-GB" dirty="0" smtClean="0"/>
              <a:t>preventing </a:t>
            </a:r>
            <a:r>
              <a:rPr lang="en-GB" dirty="0"/>
              <a:t>the spread </a:t>
            </a:r>
            <a:r>
              <a:rPr lang="en-GB" dirty="0" smtClean="0"/>
              <a:t>of infections</a:t>
            </a:r>
            <a:endParaRPr lang="en-GB" dirty="0"/>
          </a:p>
          <a:p>
            <a:r>
              <a:rPr lang="en-GB" dirty="0"/>
              <a:t>Vaccinations</a:t>
            </a:r>
          </a:p>
          <a:p>
            <a:r>
              <a:rPr lang="en-GB" dirty="0"/>
              <a:t>Illness</a:t>
            </a:r>
          </a:p>
          <a:p>
            <a:r>
              <a:rPr lang="en-GB" dirty="0"/>
              <a:t>Clothing</a:t>
            </a:r>
          </a:p>
          <a:p>
            <a:r>
              <a:rPr lang="en-GB" dirty="0"/>
              <a:t>Personal </a:t>
            </a:r>
            <a:r>
              <a:rPr lang="en-GB" dirty="0" smtClean="0"/>
              <a:t>hygiene</a:t>
            </a:r>
            <a:endParaRPr lang="en-GB" dirty="0"/>
          </a:p>
          <a:p>
            <a:r>
              <a:rPr lang="en-GB" dirty="0"/>
              <a:t>Skin health</a:t>
            </a:r>
          </a:p>
          <a:p>
            <a:r>
              <a:rPr lang="en-GB" dirty="0"/>
              <a:t>Good hand </a:t>
            </a:r>
            <a:r>
              <a:rPr lang="en-GB" dirty="0" smtClean="0"/>
              <a:t>habits.</a:t>
            </a:r>
            <a:endParaRPr lang="en-GB" dirty="0"/>
          </a:p>
          <a:p>
            <a:endParaRPr lang="en-GB"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0779" r="22149"/>
          <a:stretch/>
        </p:blipFill>
        <p:spPr>
          <a:xfrm>
            <a:off x="5378470" y="1258784"/>
            <a:ext cx="3575511" cy="5063836"/>
          </a:xfrm>
          <a:prstGeom prst="rect">
            <a:avLst/>
          </a:prstGeom>
        </p:spPr>
      </p:pic>
    </p:spTree>
    <p:extLst>
      <p:ext uri="{BB962C8B-B14F-4D97-AF65-F5344CB8AC3E}">
        <p14:creationId xmlns:p14="http://schemas.microsoft.com/office/powerpoint/2010/main" val="130486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Hand hygiene</a:t>
            </a:r>
            <a:endParaRPr lang="en-GB" dirty="0"/>
          </a:p>
        </p:txBody>
      </p:sp>
      <p:sp>
        <p:nvSpPr>
          <p:cNvPr id="3" name="Content Placeholder 2"/>
          <p:cNvSpPr>
            <a:spLocks noGrp="1"/>
          </p:cNvSpPr>
          <p:nvPr>
            <p:ph idx="1"/>
          </p:nvPr>
        </p:nvSpPr>
        <p:spPr>
          <a:xfrm>
            <a:off x="255325" y="1249423"/>
            <a:ext cx="8627418" cy="4528932"/>
          </a:xfrm>
        </p:spPr>
        <p:txBody>
          <a:bodyPr/>
          <a:lstStyle/>
          <a:p>
            <a:pPr marL="0" indent="0">
              <a:buNone/>
            </a:pPr>
            <a:r>
              <a:rPr lang="en-GB" dirty="0"/>
              <a:t>Hand hygiene is an important part of preventing infection. Hands can be cleaned, or decontaminated by:</a:t>
            </a:r>
          </a:p>
          <a:p>
            <a:r>
              <a:rPr lang="en-GB" dirty="0"/>
              <a:t>Washing with water and soap that removes dirt and germs from the hands but doesn’t kill them</a:t>
            </a:r>
          </a:p>
          <a:p>
            <a:r>
              <a:rPr lang="en-GB" dirty="0"/>
              <a:t>Using alcohol hand rubs and gels which kill most bacteria. </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49564" b="14705"/>
          <a:stretch/>
        </p:blipFill>
        <p:spPr>
          <a:xfrm>
            <a:off x="255325" y="3289465"/>
            <a:ext cx="8627418" cy="3082654"/>
          </a:xfrm>
          <a:prstGeom prst="rect">
            <a:avLst/>
          </a:prstGeom>
        </p:spPr>
      </p:pic>
    </p:spTree>
    <p:extLst>
      <p:ext uri="{BB962C8B-B14F-4D97-AF65-F5344CB8AC3E}">
        <p14:creationId xmlns:p14="http://schemas.microsoft.com/office/powerpoint/2010/main" val="378617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5058</TotalTime>
  <Words>2319</Words>
  <Application>Microsoft Office PowerPoint</Application>
  <PresentationFormat>On-screen Show (4:3)</PresentationFormat>
  <Paragraphs>214</Paragraphs>
  <Slides>17</Slides>
  <Notes>15</Notes>
  <HiddenSlides>0</HiddenSlides>
  <MMClips>0</MMClips>
  <ScaleCrop>false</ScaleCrop>
  <HeadingPairs>
    <vt:vector size="4" baseType="variant">
      <vt:variant>
        <vt:lpstr>Theme</vt:lpstr>
      </vt:variant>
      <vt:variant>
        <vt:i4>29</vt:i4>
      </vt:variant>
      <vt:variant>
        <vt:lpstr>Slide Titles</vt:lpstr>
      </vt:variant>
      <vt:variant>
        <vt:i4>17</vt:i4>
      </vt:variant>
    </vt:vector>
  </HeadingPairs>
  <TitlesOfParts>
    <vt:vector size="46" baseType="lpstr">
      <vt:lpstr>Custom Design</vt:lpstr>
      <vt:lpstr>1_Custom Design</vt:lpstr>
      <vt:lpstr>Office Theme</vt:lpstr>
      <vt:lpstr>1_Office Theme</vt:lpstr>
      <vt:lpstr>2_Office Theme</vt:lpstr>
      <vt:lpstr>2_Custom Design</vt:lpstr>
      <vt:lpstr>3_Office Theme</vt:lpstr>
      <vt:lpstr>4_Office Theme</vt:lpstr>
      <vt:lpstr>3_Custom Design</vt:lpstr>
      <vt:lpstr>5_Office Theme</vt:lpstr>
      <vt:lpstr>6_Office Theme</vt:lpstr>
      <vt:lpstr>7_Office Theme</vt:lpstr>
      <vt:lpstr>4_Custom Design</vt:lpstr>
      <vt:lpstr>8_Office Theme</vt:lpstr>
      <vt:lpstr>9_Office Theme</vt:lpstr>
      <vt:lpstr>10_Office Theme</vt:lpstr>
      <vt:lpstr>5_Custom Design</vt:lpstr>
      <vt:lpstr>11_Office Theme</vt:lpstr>
      <vt:lpstr>12_Office Theme</vt:lpstr>
      <vt:lpstr>6_Custom Design</vt:lpstr>
      <vt:lpstr>13_Office Theme</vt:lpstr>
      <vt:lpstr>14_Office Theme</vt:lpstr>
      <vt:lpstr>15_Office Theme</vt:lpstr>
      <vt:lpstr>7_Custom Design</vt:lpstr>
      <vt:lpstr>16_Office Theme</vt:lpstr>
      <vt:lpstr>17_Office Theme</vt:lpstr>
      <vt:lpstr>8_Custom Design</vt:lpstr>
      <vt:lpstr>18_Office Theme</vt:lpstr>
      <vt:lpstr>19_Office Theme</vt:lpstr>
      <vt:lpstr>PowerPoint Presentation</vt:lpstr>
      <vt:lpstr>Learning outcomes</vt:lpstr>
      <vt:lpstr>Introduction</vt:lpstr>
      <vt:lpstr>Pathogens</vt:lpstr>
      <vt:lpstr>Vulnerable people</vt:lpstr>
      <vt:lpstr>Chain of infection</vt:lpstr>
      <vt:lpstr>Breaking the chain</vt:lpstr>
      <vt:lpstr>Your health and hygiene</vt:lpstr>
      <vt:lpstr>Hand hygiene</vt:lpstr>
      <vt:lpstr>5 moments for hand hygiene</vt:lpstr>
      <vt:lpstr>Effective hand washing</vt:lpstr>
      <vt:lpstr>Personal Protective Equipment (PPE)</vt:lpstr>
      <vt:lpstr>Soiled linen</vt:lpstr>
      <vt:lpstr>Knowledge check</vt:lpstr>
      <vt:lpstr>Knowledge check</vt:lpstr>
      <vt:lpstr>Knowledge check</vt:lpstr>
      <vt:lpstr>PowerPoint Presentation</vt:lpstr>
    </vt:vector>
  </TitlesOfParts>
  <Company>Highfield.co.uk 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Craven</dc:creator>
  <cp:lastModifiedBy>Ellen Dunwell</cp:lastModifiedBy>
  <cp:revision>528</cp:revision>
  <cp:lastPrinted>2015-04-02T14:54:04Z</cp:lastPrinted>
  <dcterms:created xsi:type="dcterms:W3CDTF">2015-01-20T17:14:44Z</dcterms:created>
  <dcterms:modified xsi:type="dcterms:W3CDTF">2015-06-16T15:20:45Z</dcterms:modified>
</cp:coreProperties>
</file>