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5.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6.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7.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8.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9.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20.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1.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2.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3.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4.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5.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6.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7.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8.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48" r:id="rId3"/>
    <p:sldMasterId id="2147483674" r:id="rId4"/>
    <p:sldMasterId id="2147483686" r:id="rId5"/>
    <p:sldMasterId id="2147483698" r:id="rId6"/>
    <p:sldMasterId id="2147483710" r:id="rId7"/>
    <p:sldMasterId id="2147483722" r:id="rId8"/>
    <p:sldMasterId id="2147483734" r:id="rId9"/>
    <p:sldMasterId id="2147483746" r:id="rId10"/>
    <p:sldMasterId id="2147483758" r:id="rId11"/>
    <p:sldMasterId id="2147483770" r:id="rId12"/>
    <p:sldMasterId id="2147483782" r:id="rId13"/>
    <p:sldMasterId id="2147483794" r:id="rId14"/>
    <p:sldMasterId id="2147483806" r:id="rId15"/>
    <p:sldMasterId id="2147483818" r:id="rId16"/>
    <p:sldMasterId id="2147483830" r:id="rId17"/>
    <p:sldMasterId id="2147483842" r:id="rId18"/>
    <p:sldMasterId id="2147483854" r:id="rId19"/>
    <p:sldMasterId id="2147483866" r:id="rId20"/>
    <p:sldMasterId id="2147483878" r:id="rId21"/>
    <p:sldMasterId id="2147483890" r:id="rId22"/>
    <p:sldMasterId id="2147483902" r:id="rId23"/>
    <p:sldMasterId id="2147483914" r:id="rId24"/>
    <p:sldMasterId id="2147483926" r:id="rId25"/>
    <p:sldMasterId id="2147483938" r:id="rId26"/>
    <p:sldMasterId id="2147483950" r:id="rId27"/>
    <p:sldMasterId id="2147483962" r:id="rId28"/>
    <p:sldMasterId id="2147483974" r:id="rId29"/>
  </p:sldMasterIdLst>
  <p:notesMasterIdLst>
    <p:notesMasterId r:id="rId43"/>
  </p:notesMasterIdLst>
  <p:sldIdLst>
    <p:sldId id="498" r:id="rId30"/>
    <p:sldId id="499" r:id="rId31"/>
    <p:sldId id="500" r:id="rId32"/>
    <p:sldId id="501" r:id="rId33"/>
    <p:sldId id="502" r:id="rId34"/>
    <p:sldId id="503" r:id="rId35"/>
    <p:sldId id="504" r:id="rId36"/>
    <p:sldId id="505" r:id="rId37"/>
    <p:sldId id="506" r:id="rId38"/>
    <p:sldId id="507" r:id="rId39"/>
    <p:sldId id="508" r:id="rId40"/>
    <p:sldId id="509" r:id="rId41"/>
    <p:sldId id="510" r:id="rId42"/>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PL" initials="R" lastIdx="369" clrIdx="0"/>
  <p:cmAuthor id="1" name="Rachel Craven" initials="R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ECA"/>
    <a:srgbClr val="0066CC"/>
    <a:srgbClr val="FF33CC"/>
    <a:srgbClr val="2154AC"/>
    <a:srgbClr val="0A1432"/>
    <a:srgbClr val="232132"/>
    <a:srgbClr val="3D62AD"/>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81295" autoAdjust="0"/>
  </p:normalViewPr>
  <p:slideViewPr>
    <p:cSldViewPr snapToGrid="0" snapToObjects="1">
      <p:cViewPr>
        <p:scale>
          <a:sx n="70" d="100"/>
          <a:sy n="70" d="100"/>
        </p:scale>
        <p:origin x="-1488" y="-186"/>
      </p:cViewPr>
      <p:guideLst>
        <p:guide orient="horz" pos="4319"/>
        <p:guide pos="2895"/>
      </p:guideLst>
    </p:cSldViewPr>
  </p:slideViewPr>
  <p:outlineViewPr>
    <p:cViewPr>
      <p:scale>
        <a:sx n="33" d="100"/>
        <a:sy n="33" d="100"/>
      </p:scale>
      <p:origin x="48" y="143442"/>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7" d="100"/>
          <a:sy n="67" d="100"/>
        </p:scale>
        <p:origin x="-3228" y="191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2.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2A7132CF-6D6C-4681-BEE0-5E48578B8E16}" type="datetimeFigureOut">
              <a:rPr lang="en-GB" smtClean="0"/>
              <a:t>16/06/2015</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CBD536BE-7111-426C-AF6B-9B05D67A5FD6}" type="slidenum">
              <a:rPr lang="en-GB" smtClean="0"/>
              <a:t>‹#›</a:t>
            </a:fld>
            <a:endParaRPr lang="en-GB"/>
          </a:p>
        </p:txBody>
      </p:sp>
    </p:spTree>
    <p:extLst>
      <p:ext uri="{BB962C8B-B14F-4D97-AF65-F5344CB8AC3E}">
        <p14:creationId xmlns:p14="http://schemas.microsoft.com/office/powerpoint/2010/main" val="2144220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D536BE-7111-426C-AF6B-9B05D67A5FD6}" type="slidenum">
              <a:rPr lang="en-GB" smtClean="0"/>
              <a:t>1</a:t>
            </a:fld>
            <a:endParaRPr lang="en-GB"/>
          </a:p>
        </p:txBody>
      </p:sp>
    </p:spTree>
    <p:extLst>
      <p:ext uri="{BB962C8B-B14F-4D97-AF65-F5344CB8AC3E}">
        <p14:creationId xmlns:p14="http://schemas.microsoft.com/office/powerpoint/2010/main" val="935463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Activity</a:t>
            </a:r>
          </a:p>
          <a:p>
            <a:endParaRPr lang="en-GB" dirty="0" smtClean="0"/>
          </a:p>
          <a:p>
            <a:r>
              <a:rPr lang="en-GB" dirty="0" smtClean="0"/>
              <a:t>Ask health and social care worker/s to give some examples of practices relating handling information that should be reported to your manager.</a:t>
            </a:r>
          </a:p>
          <a:p>
            <a:endParaRPr lang="en-GB" b="1" dirty="0" smtClean="0"/>
          </a:p>
          <a:p>
            <a:r>
              <a:rPr lang="en-GB" b="1" dirty="0" smtClean="0"/>
              <a:t>Answers could include:</a:t>
            </a:r>
          </a:p>
          <a:p>
            <a:pPr marL="171450" indent="-171450">
              <a:buFont typeface="Arial" panose="020B0604020202020204" pitchFamily="34" charset="0"/>
              <a:buChar char="•"/>
            </a:pPr>
            <a:r>
              <a:rPr lang="en-GB" dirty="0" smtClean="0"/>
              <a:t>Confidential files being left around</a:t>
            </a:r>
          </a:p>
          <a:p>
            <a:pPr marL="171450" indent="-171450">
              <a:buFont typeface="Arial" panose="020B0604020202020204" pitchFamily="34" charset="0"/>
              <a:buChar char="•"/>
            </a:pPr>
            <a:r>
              <a:rPr lang="en-GB" dirty="0" smtClean="0"/>
              <a:t>A missing key to a cabinet containing confidential files</a:t>
            </a:r>
          </a:p>
          <a:p>
            <a:pPr marL="171450" indent="-171450">
              <a:buFont typeface="Arial" panose="020B0604020202020204" pitchFamily="34" charset="0"/>
              <a:buChar char="•"/>
            </a:pPr>
            <a:r>
              <a:rPr lang="en-GB" dirty="0" smtClean="0"/>
              <a:t>Passwords being shared with unauthorised people</a:t>
            </a:r>
          </a:p>
          <a:p>
            <a:pPr marL="171450" indent="-171450">
              <a:buFont typeface="Arial" panose="020B0604020202020204" pitchFamily="34" charset="0"/>
              <a:buChar char="•"/>
            </a:pPr>
            <a:r>
              <a:rPr lang="en-GB" dirty="0" smtClean="0"/>
              <a:t>Personally identifiable information being shared on social media</a:t>
            </a:r>
          </a:p>
          <a:p>
            <a:pPr marL="171450" indent="-171450">
              <a:buFont typeface="Arial" panose="020B0604020202020204" pitchFamily="34" charset="0"/>
              <a:buChar char="•"/>
            </a:pPr>
            <a:r>
              <a:rPr lang="en-GB" dirty="0" smtClean="0"/>
              <a:t>Workers discussing an individual in the pub</a:t>
            </a:r>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10</a:t>
            </a:fld>
            <a:endParaRPr lang="en-GB"/>
          </a:p>
        </p:txBody>
      </p:sp>
    </p:spTree>
    <p:extLst>
      <p:ext uri="{BB962C8B-B14F-4D97-AF65-F5344CB8AC3E}">
        <p14:creationId xmlns:p14="http://schemas.microsoft.com/office/powerpoint/2010/main" val="1454787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Trainer should ask class why they chose the correct answer.</a:t>
            </a:r>
            <a:endParaRPr lang="en-GB" b="1" dirty="0" smtClean="0"/>
          </a:p>
          <a:p>
            <a:endParaRPr lang="en-GB" b="1" dirty="0" smtClean="0"/>
          </a:p>
          <a:p>
            <a:r>
              <a:rPr lang="en-GB" b="1" dirty="0" smtClean="0"/>
              <a:t>Feedback</a:t>
            </a:r>
          </a:p>
          <a:p>
            <a:endParaRPr lang="en-GB" b="0" dirty="0" smtClean="0"/>
          </a:p>
          <a:p>
            <a:r>
              <a:rPr lang="en-GB" b="0" dirty="0" smtClean="0"/>
              <a:t>A – The Data Protection Act 1984 as amended in 2003 applies to Electronic files and organised, paper filing systems that includes personally identifiable information. Spoken information is not included but confidentiality can be breached if personal or sensitive information is discussed where others can overhear.</a:t>
            </a:r>
          </a:p>
          <a:p>
            <a:r>
              <a:rPr lang="en-GB" b="0" dirty="0" smtClean="0"/>
              <a:t>B – The Data Protection Act 1984 as amended in 2003 applies to Electronic files and organised, paper filing systems that includes personally identifiable information.</a:t>
            </a:r>
          </a:p>
          <a:p>
            <a:r>
              <a:rPr lang="en-GB" b="0" dirty="0" smtClean="0"/>
              <a:t>C – The Data Protection Act 1984 applied to personal records and personally identifiable information.  In 2003 it was extended to apply to organised, paper filing systems.</a:t>
            </a:r>
          </a:p>
          <a:p>
            <a:r>
              <a:rPr lang="en-GB" b="0" dirty="0" smtClean="0"/>
              <a:t>D – The Data Protection Act 1984 as amended in 2003 applies to Electronic files and organised, paper filing systems that includes personally identifiable information.</a:t>
            </a:r>
          </a:p>
        </p:txBody>
      </p:sp>
      <p:sp>
        <p:nvSpPr>
          <p:cNvPr id="4" name="Slide Number Placeholder 3"/>
          <p:cNvSpPr>
            <a:spLocks noGrp="1"/>
          </p:cNvSpPr>
          <p:nvPr>
            <p:ph type="sldNum" sz="quarter" idx="10"/>
          </p:nvPr>
        </p:nvSpPr>
        <p:spPr/>
        <p:txBody>
          <a:bodyPr/>
          <a:lstStyle/>
          <a:p>
            <a:fld id="{CBD536BE-7111-426C-AF6B-9B05D67A5FD6}"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962764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Trainer should ask class why they chose the correct answer.</a:t>
            </a:r>
            <a:endParaRPr lang="en-GB" b="1" dirty="0" smtClean="0"/>
          </a:p>
          <a:p>
            <a:endParaRPr lang="en-GB" b="1" dirty="0" smtClean="0"/>
          </a:p>
          <a:p>
            <a:r>
              <a:rPr lang="en-GB" b="1" dirty="0" smtClean="0"/>
              <a:t>Feedback</a:t>
            </a:r>
            <a:endParaRPr lang="en-GB" b="0" dirty="0" smtClean="0"/>
          </a:p>
          <a:p>
            <a:r>
              <a:rPr lang="en-GB" dirty="0" smtClean="0"/>
              <a:t>A – If you have concerns about any aspect of your work you should speak to your manager or supervisor. They have the authority to speak to the worker who has breached confidentiality, remind all staff of the agreed ways of working, inform the person to whom the record relates and take any action possible to limit the damage caused.</a:t>
            </a:r>
          </a:p>
          <a:p>
            <a:r>
              <a:rPr lang="en-GB" dirty="0" smtClean="0"/>
              <a:t>B – You must report your concerns to someone who has the authority to deal with the confidentiality breach.  Your manager or supervisor will have the authority to speak to the worker who has breached confidentiality, remind all staff of the agreed ways of working, inform the person to whom the record relates and take any action possible to limit the damage caused.</a:t>
            </a:r>
          </a:p>
          <a:p>
            <a:r>
              <a:rPr lang="en-GB" dirty="0" smtClean="0"/>
              <a:t>C – Your manager or supervisor will inform the person to whom the record relates and take any action possible to limit the damage caused. It is likely that they will speak to the worker who has breached confidentiality and remind all staff of the agreed ways of working.</a:t>
            </a:r>
          </a:p>
          <a:p>
            <a:r>
              <a:rPr lang="en-GB" dirty="0" smtClean="0"/>
              <a:t>D – In most cases the first point of call for concerns about confidentiality and any other aspects of your work will be your manager or supervisor.  If your concerns are not taken seriously you should speak to a more senior manager or you could report your concerns to the Care Quality Commission (CQC).</a:t>
            </a:r>
          </a:p>
          <a:p>
            <a:endParaRPr lang="en-GB" dirty="0" smtClean="0"/>
          </a:p>
        </p:txBody>
      </p:sp>
      <p:sp>
        <p:nvSpPr>
          <p:cNvPr id="4" name="Slide Number Placeholder 3"/>
          <p:cNvSpPr>
            <a:spLocks noGrp="1"/>
          </p:cNvSpPr>
          <p:nvPr>
            <p:ph type="sldNum" sz="quarter" idx="10"/>
          </p:nvPr>
        </p:nvSpPr>
        <p:spPr/>
        <p:txBody>
          <a:bodyPr/>
          <a:lstStyle/>
          <a:p>
            <a:fld id="{CBD536BE-7111-426C-AF6B-9B05D67A5FD6}"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962764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Trainer should ask class why they chose the correct answer.</a:t>
            </a:r>
            <a:endParaRPr lang="en-GB" b="1" dirty="0" smtClean="0"/>
          </a:p>
          <a:p>
            <a:endParaRPr lang="en-GB" b="1" dirty="0" smtClean="0"/>
          </a:p>
          <a:p>
            <a:r>
              <a:rPr lang="en-GB" b="1" dirty="0" smtClean="0"/>
              <a:t>Feedback</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 People who ‘need-to-know’ are those involved in the care and support of the individual.  A senior worker who is not involved in the team providing care would not usually ‘need-to-know’ unless they are your manager or supervisor.</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 – You should not share information about the individual with their family or friends unless you have their consent to do so. They would not be classed as being an ‘authorised person’ or ‘need-to-know’.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 – A colleague who is not involved in the team providing care is not considered to be an ‘authorised person’ and does not ‘need-to-know’.</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 – ‘Authorised people’ are those who ‘need-to-know’ the information in order to provide effective care. Another worker who is involved in providing care and support to an individual would be classed as needing-to-know.</a:t>
            </a:r>
          </a:p>
        </p:txBody>
      </p:sp>
      <p:sp>
        <p:nvSpPr>
          <p:cNvPr id="4" name="Slide Number Placeholder 3"/>
          <p:cNvSpPr>
            <a:spLocks noGrp="1"/>
          </p:cNvSpPr>
          <p:nvPr>
            <p:ph type="sldNum" sz="quarter" idx="10"/>
          </p:nvPr>
        </p:nvSpPr>
        <p:spPr/>
        <p:txBody>
          <a:bodyPr/>
          <a:lstStyle/>
          <a:p>
            <a:fld id="{CBD536BE-7111-426C-AF6B-9B05D67A5FD6}"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793301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710377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3</a:t>
            </a:fld>
            <a:endParaRPr lang="en-GB"/>
          </a:p>
        </p:txBody>
      </p:sp>
    </p:spTree>
    <p:extLst>
      <p:ext uri="{BB962C8B-B14F-4D97-AF65-F5344CB8AC3E}">
        <p14:creationId xmlns:p14="http://schemas.microsoft.com/office/powerpoint/2010/main" val="345917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Activity</a:t>
            </a:r>
          </a:p>
          <a:p>
            <a:endParaRPr lang="en-GB" dirty="0" smtClean="0"/>
          </a:p>
          <a:p>
            <a:r>
              <a:rPr lang="en-GB" dirty="0" smtClean="0"/>
              <a:t>Ask health and social care worker/s which of the people identified in the table would ‘need-to-know’ about an individual's care and support needs.</a:t>
            </a:r>
          </a:p>
          <a:p>
            <a:endParaRPr lang="en-GB" b="1" dirty="0" smtClean="0"/>
          </a:p>
          <a:p>
            <a:r>
              <a:rPr lang="en-GB" b="1" dirty="0" smtClean="0"/>
              <a:t>Additional information</a:t>
            </a:r>
          </a:p>
          <a:p>
            <a:r>
              <a:rPr lang="en-GB" dirty="0" smtClean="0"/>
              <a:t>Care must be taken to store information carefully to avoid unauthorised people accessing personal or sensitive information.</a:t>
            </a:r>
          </a:p>
          <a:p>
            <a:pPr marL="171450" indent="-171450">
              <a:buFont typeface="Arial" panose="020B0604020202020204" pitchFamily="34" charset="0"/>
              <a:buChar char="•"/>
            </a:pPr>
            <a:r>
              <a:rPr lang="en-GB" dirty="0" smtClean="0"/>
              <a:t>Electronic information should be password protected</a:t>
            </a:r>
          </a:p>
          <a:p>
            <a:pPr marL="171450" indent="-171450">
              <a:buFont typeface="Arial" panose="020B0604020202020204" pitchFamily="34" charset="0"/>
              <a:buChar char="•"/>
            </a:pPr>
            <a:r>
              <a:rPr lang="en-GB" dirty="0" smtClean="0"/>
              <a:t>Consideration should be given to who can overhear information being shared verbally </a:t>
            </a:r>
          </a:p>
          <a:p>
            <a:pPr marL="171450" indent="-171450">
              <a:buFont typeface="Arial" panose="020B0604020202020204" pitchFamily="34" charset="0"/>
              <a:buChar char="•"/>
            </a:pPr>
            <a:r>
              <a:rPr lang="en-GB" dirty="0" smtClean="0"/>
              <a:t>Paper records should be stored in locked cupboards or filing cabinets</a:t>
            </a:r>
          </a:p>
          <a:p>
            <a:pPr marL="171450" indent="-171450">
              <a:buFont typeface="Arial" panose="020B0604020202020204" pitchFamily="34" charset="0"/>
              <a:buChar char="•"/>
            </a:pPr>
            <a:r>
              <a:rPr lang="en-GB" dirty="0" smtClean="0"/>
              <a:t>Consent should be sought from the individual before information is shared.</a:t>
            </a:r>
          </a:p>
          <a:p>
            <a:pPr marL="171450" indent="-171450">
              <a:buFont typeface="Arial" panose="020B0604020202020204" pitchFamily="34" charset="0"/>
              <a:buChar char="•"/>
            </a:pPr>
            <a:r>
              <a:rPr lang="en-GB" dirty="0" smtClean="0"/>
              <a:t>In instances where an individual may come to harm information must be shared with the health and social care worker’s manager even when consent is not given.</a:t>
            </a:r>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4</a:t>
            </a:fld>
            <a:endParaRPr lang="en-GB"/>
          </a:p>
        </p:txBody>
      </p:sp>
    </p:spTree>
    <p:extLst>
      <p:ext uri="{BB962C8B-B14F-4D97-AF65-F5344CB8AC3E}">
        <p14:creationId xmlns:p14="http://schemas.microsoft.com/office/powerpoint/2010/main" val="2724154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Additional information</a:t>
            </a:r>
          </a:p>
          <a:p>
            <a:endParaRPr lang="en-GB" dirty="0" smtClean="0"/>
          </a:p>
          <a:p>
            <a:r>
              <a:rPr lang="en-GB" dirty="0" smtClean="0"/>
              <a:t>Sharing an individual’s information on social media is as much of a breach of confidentiality as:</a:t>
            </a:r>
          </a:p>
          <a:p>
            <a:pPr marL="171450" indent="-171450">
              <a:buFont typeface="Arial" panose="020B0604020202020204" pitchFamily="34" charset="0"/>
              <a:buChar char="•"/>
            </a:pPr>
            <a:r>
              <a:rPr lang="en-GB" dirty="0" smtClean="0"/>
              <a:t>Leaving a record out of the locked filing system</a:t>
            </a:r>
          </a:p>
          <a:p>
            <a:pPr marL="171450" indent="-171450">
              <a:buFont typeface="Arial" panose="020B0604020202020204" pitchFamily="34" charset="0"/>
              <a:buChar char="•"/>
            </a:pPr>
            <a:r>
              <a:rPr lang="en-GB" dirty="0" smtClean="0"/>
              <a:t>Remaining logged in to a computer when workers are not present </a:t>
            </a:r>
          </a:p>
          <a:p>
            <a:pPr marL="171450" indent="-171450">
              <a:buFont typeface="Arial" panose="020B0604020202020204" pitchFamily="34" charset="0"/>
              <a:buChar char="•"/>
            </a:pPr>
            <a:r>
              <a:rPr lang="en-GB" dirty="0" smtClean="0"/>
              <a:t>Discussing an individual’s care and support where others can overhear.</a:t>
            </a:r>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5</a:t>
            </a:fld>
            <a:endParaRPr lang="en-GB"/>
          </a:p>
        </p:txBody>
      </p:sp>
    </p:spTree>
    <p:extLst>
      <p:ext uri="{BB962C8B-B14F-4D97-AF65-F5344CB8AC3E}">
        <p14:creationId xmlns:p14="http://schemas.microsoft.com/office/powerpoint/2010/main" val="468249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Additional information</a:t>
            </a:r>
          </a:p>
          <a:p>
            <a:endParaRPr lang="en-GB" dirty="0" smtClean="0"/>
          </a:p>
          <a:p>
            <a:r>
              <a:rPr lang="en-GB" dirty="0" smtClean="0"/>
              <a:t>The Data Protection Act covers data which can be used to identify a living person including:</a:t>
            </a:r>
          </a:p>
          <a:p>
            <a:pPr marL="171450" indent="-171450">
              <a:buFont typeface="Arial" panose="020B0604020202020204" pitchFamily="34" charset="0"/>
              <a:buChar char="•"/>
            </a:pPr>
            <a:r>
              <a:rPr lang="en-GB" dirty="0" smtClean="0"/>
              <a:t>Names</a:t>
            </a:r>
          </a:p>
          <a:p>
            <a:pPr marL="171450" indent="-171450">
              <a:buFont typeface="Arial" panose="020B0604020202020204" pitchFamily="34" charset="0"/>
              <a:buChar char="•"/>
            </a:pPr>
            <a:r>
              <a:rPr lang="en-GB" dirty="0" smtClean="0"/>
              <a:t>Birthday and anniversary dates</a:t>
            </a:r>
          </a:p>
          <a:p>
            <a:pPr marL="171450" indent="-171450">
              <a:buFont typeface="Arial" panose="020B0604020202020204" pitchFamily="34" charset="0"/>
              <a:buChar char="•"/>
            </a:pPr>
            <a:r>
              <a:rPr lang="en-GB" dirty="0" smtClean="0"/>
              <a:t>Addresses</a:t>
            </a:r>
          </a:p>
          <a:p>
            <a:pPr marL="171450" indent="-171450">
              <a:buFont typeface="Arial" panose="020B0604020202020204" pitchFamily="34" charset="0"/>
              <a:buChar char="•"/>
            </a:pPr>
            <a:r>
              <a:rPr lang="en-GB" dirty="0" smtClean="0"/>
              <a:t>Telephone numbers</a:t>
            </a:r>
          </a:p>
          <a:p>
            <a:pPr marL="171450" indent="-171450">
              <a:buFont typeface="Arial" panose="020B0604020202020204" pitchFamily="34" charset="0"/>
              <a:buChar char="•"/>
            </a:pPr>
            <a:r>
              <a:rPr lang="en-GB" dirty="0" smtClean="0"/>
              <a:t>Fax numbers</a:t>
            </a:r>
          </a:p>
          <a:p>
            <a:pPr marL="171450" indent="-171450">
              <a:buFont typeface="Arial" panose="020B0604020202020204" pitchFamily="34" charset="0"/>
              <a:buChar char="•"/>
            </a:pPr>
            <a:r>
              <a:rPr lang="en-GB" dirty="0" smtClean="0"/>
              <a:t>Email addresses etc.</a:t>
            </a:r>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6</a:t>
            </a:fld>
            <a:endParaRPr lang="en-GB"/>
          </a:p>
        </p:txBody>
      </p:sp>
    </p:spTree>
    <p:extLst>
      <p:ext uri="{BB962C8B-B14F-4D97-AF65-F5344CB8AC3E}">
        <p14:creationId xmlns:p14="http://schemas.microsoft.com/office/powerpoint/2010/main" val="1614507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Additional Information</a:t>
            </a:r>
          </a:p>
          <a:p>
            <a:endParaRPr lang="en-GB" dirty="0" smtClean="0"/>
          </a:p>
          <a:p>
            <a:r>
              <a:rPr lang="en-GB" dirty="0" smtClean="0"/>
              <a:t>Under the Act, a public authority includes:</a:t>
            </a:r>
          </a:p>
          <a:p>
            <a:pPr marL="171450" indent="-171450">
              <a:buFont typeface="Arial" panose="020B0604020202020204" pitchFamily="34" charset="0"/>
              <a:buChar char="•"/>
            </a:pPr>
            <a:r>
              <a:rPr lang="en-GB" dirty="0" smtClean="0"/>
              <a:t>Central government and government departments</a:t>
            </a:r>
          </a:p>
          <a:p>
            <a:pPr marL="171450" indent="-171450">
              <a:buFont typeface="Arial" panose="020B0604020202020204" pitchFamily="34" charset="0"/>
              <a:buChar char="•"/>
            </a:pPr>
            <a:r>
              <a:rPr lang="en-GB" dirty="0" smtClean="0"/>
              <a:t>Local authorities</a:t>
            </a:r>
          </a:p>
          <a:p>
            <a:pPr marL="171450" indent="-171450">
              <a:buFont typeface="Arial" panose="020B0604020202020204" pitchFamily="34" charset="0"/>
              <a:buChar char="•"/>
            </a:pPr>
            <a:r>
              <a:rPr lang="en-GB" dirty="0" smtClean="0"/>
              <a:t>Hospitals, doctors’ surgeries, dentists, pharmacists and opticians</a:t>
            </a:r>
          </a:p>
          <a:p>
            <a:pPr marL="171450" indent="-171450">
              <a:buFont typeface="Arial" panose="020B0604020202020204" pitchFamily="34" charset="0"/>
              <a:buChar char="•"/>
            </a:pPr>
            <a:r>
              <a:rPr lang="en-GB" dirty="0" smtClean="0"/>
              <a:t>State schools, colleges and universities</a:t>
            </a:r>
          </a:p>
          <a:p>
            <a:pPr marL="171450" indent="-171450">
              <a:buFont typeface="Arial" panose="020B0604020202020204" pitchFamily="34" charset="0"/>
              <a:buChar char="•"/>
            </a:pPr>
            <a:r>
              <a:rPr lang="en-GB" dirty="0" smtClean="0"/>
              <a:t>Police forces</a:t>
            </a:r>
          </a:p>
          <a:p>
            <a:pPr marL="171450" indent="-171450">
              <a:buFont typeface="Arial" panose="020B0604020202020204" pitchFamily="34" charset="0"/>
              <a:buChar char="•"/>
            </a:pPr>
            <a:r>
              <a:rPr lang="en-GB" dirty="0" smtClean="0"/>
              <a:t>Prison services.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7</a:t>
            </a:fld>
            <a:endParaRPr lang="en-GB"/>
          </a:p>
        </p:txBody>
      </p:sp>
    </p:spTree>
    <p:extLst>
      <p:ext uri="{BB962C8B-B14F-4D97-AF65-F5344CB8AC3E}">
        <p14:creationId xmlns:p14="http://schemas.microsoft.com/office/powerpoint/2010/main" val="2745389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Activity </a:t>
            </a:r>
          </a:p>
          <a:p>
            <a:endParaRPr lang="en-GB" dirty="0" smtClean="0"/>
          </a:p>
          <a:p>
            <a:r>
              <a:rPr lang="en-GB" dirty="0" smtClean="0"/>
              <a:t>Ask health and social care worker/s to identify some security measures that are in place to protect personal and sensitive information.</a:t>
            </a:r>
          </a:p>
          <a:p>
            <a:endParaRPr lang="en-GB" dirty="0" smtClean="0"/>
          </a:p>
          <a:p>
            <a:r>
              <a:rPr lang="en-GB" b="1" dirty="0" smtClean="0"/>
              <a:t>Answers could include:</a:t>
            </a:r>
          </a:p>
          <a:p>
            <a:pPr marL="171450" indent="-171450">
              <a:buFont typeface="Arial" panose="020B0604020202020204" pitchFamily="34" charset="0"/>
              <a:buChar char="•"/>
            </a:pPr>
            <a:r>
              <a:rPr lang="en-GB" dirty="0" smtClean="0"/>
              <a:t>Computer firewalls</a:t>
            </a:r>
          </a:p>
          <a:p>
            <a:pPr marL="171450" indent="-171450">
              <a:buFont typeface="Arial" panose="020B0604020202020204" pitchFamily="34" charset="0"/>
              <a:buChar char="•"/>
            </a:pPr>
            <a:r>
              <a:rPr lang="en-GB" dirty="0" smtClean="0"/>
              <a:t>Password protection</a:t>
            </a:r>
          </a:p>
          <a:p>
            <a:pPr marL="171450" indent="-171450">
              <a:buFont typeface="Arial" panose="020B0604020202020204" pitchFamily="34" charset="0"/>
              <a:buChar char="•"/>
            </a:pPr>
            <a:r>
              <a:rPr lang="en-GB" dirty="0" smtClean="0"/>
              <a:t>Not sharing passwords with unauthorised people</a:t>
            </a:r>
          </a:p>
          <a:p>
            <a:pPr marL="171450" indent="-171450">
              <a:buFont typeface="Arial" panose="020B0604020202020204" pitchFamily="34" charset="0"/>
              <a:buChar char="•"/>
            </a:pPr>
            <a:r>
              <a:rPr lang="en-GB" dirty="0" smtClean="0"/>
              <a:t>Locked filing cabinets and cupboards</a:t>
            </a:r>
          </a:p>
          <a:p>
            <a:pPr marL="171450" indent="-171450">
              <a:buFont typeface="Arial" panose="020B0604020202020204" pitchFamily="34" charset="0"/>
              <a:buChar char="•"/>
            </a:pPr>
            <a:r>
              <a:rPr lang="en-GB" dirty="0" smtClean="0"/>
              <a:t>Secure storage of keys</a:t>
            </a:r>
          </a:p>
          <a:p>
            <a:pPr marL="171450" indent="-171450">
              <a:buFont typeface="Arial" panose="020B0604020202020204" pitchFamily="34" charset="0"/>
              <a:buChar char="•"/>
            </a:pPr>
            <a:r>
              <a:rPr lang="en-GB" dirty="0" smtClean="0"/>
              <a:t>Office security codes</a:t>
            </a:r>
          </a:p>
          <a:p>
            <a:pPr marL="171450" indent="-171450">
              <a:buFont typeface="Arial" panose="020B0604020202020204" pitchFamily="34" charset="0"/>
              <a:buChar char="•"/>
            </a:pPr>
            <a:r>
              <a:rPr lang="en-GB" dirty="0" smtClean="0"/>
              <a:t>Security fobs or cards to access secure areas</a:t>
            </a:r>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8</a:t>
            </a:fld>
            <a:endParaRPr lang="en-GB"/>
          </a:p>
        </p:txBody>
      </p:sp>
    </p:spTree>
    <p:extLst>
      <p:ext uri="{BB962C8B-B14F-4D97-AF65-F5344CB8AC3E}">
        <p14:creationId xmlns:p14="http://schemas.microsoft.com/office/powerpoint/2010/main" val="3466820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Additional information</a:t>
            </a:r>
          </a:p>
          <a:p>
            <a:endParaRPr lang="en-GB" dirty="0" smtClean="0"/>
          </a:p>
          <a:p>
            <a:pPr marL="171450" indent="-171450">
              <a:buFont typeface="Arial" panose="020B0604020202020204" pitchFamily="34" charset="0"/>
              <a:buChar char="•"/>
            </a:pPr>
            <a:r>
              <a:rPr lang="en-GB" dirty="0" smtClean="0"/>
              <a:t>They may become legal documents of evidence if at any point there is cause for concern or an enquiry.</a:t>
            </a:r>
          </a:p>
          <a:p>
            <a:pPr marL="171450" indent="-171450">
              <a:buFont typeface="Arial" panose="020B0604020202020204" pitchFamily="34" charset="0"/>
              <a:buChar char="•"/>
            </a:pPr>
            <a:r>
              <a:rPr lang="en-GB" dirty="0" smtClean="0"/>
              <a:t>Someone in the workplace will have the responsibility for checking care plans regularly to ensure they are fit for purpose.</a:t>
            </a:r>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9</a:t>
            </a:fld>
            <a:endParaRPr lang="en-GB"/>
          </a:p>
        </p:txBody>
      </p:sp>
    </p:spTree>
    <p:extLst>
      <p:ext uri="{BB962C8B-B14F-4D97-AF65-F5344CB8AC3E}">
        <p14:creationId xmlns:p14="http://schemas.microsoft.com/office/powerpoint/2010/main" val="821934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5CB028-CC36-4A1C-A144-B7B9ED7BCAB0}"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9E164B5-AC44-493B-B3F8-54C8C987F077}" type="slidenum">
              <a:rPr lang="en-GB" smtClean="0"/>
              <a:t>‹#›</a:t>
            </a:fld>
            <a:endParaRPr lang="en-GB"/>
          </a:p>
        </p:txBody>
      </p:sp>
    </p:spTree>
    <p:extLst>
      <p:ext uri="{BB962C8B-B14F-4D97-AF65-F5344CB8AC3E}">
        <p14:creationId xmlns:p14="http://schemas.microsoft.com/office/powerpoint/2010/main" val="32094626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39173606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760327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36200184"/>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64779457"/>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582011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425264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43403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87599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225424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929656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5774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186107261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39304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967961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97589958"/>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38204348"/>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3058050"/>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48431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424654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21953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822325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20740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3308977488"/>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466374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032721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075654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29561899"/>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667195066"/>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7822729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1598385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533038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8910258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05952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3955587342"/>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814578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303314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7178282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53303686"/>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44561676"/>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29450520"/>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45440932"/>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1659242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73600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2318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410645836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630838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654960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253919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888291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037047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26946792"/>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99751136"/>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87765612"/>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0617357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49947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3142643687"/>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1428523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9430804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9034219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349001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4239868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8200824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01534936"/>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4414054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51831387"/>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6124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172567780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642740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808648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5896455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418046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5816003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1750575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1085961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90266213"/>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908336429"/>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975215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232785334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4447431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6873631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6702599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5712493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1858226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6027778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21636102"/>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9544152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4326184"/>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1026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231982701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0830475"/>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728108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3733954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2770895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9866343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281393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464222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7546294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5661645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269781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413025974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78596528"/>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2728673"/>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9968260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816576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7064590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122478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4576148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1279497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9559527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1274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427882782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116836138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54362795"/>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70291972"/>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712391709"/>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0648282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07993061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13126439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2754616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92200982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01881754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7693278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272452104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84607457"/>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7938681"/>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4517355"/>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58066666"/>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1577111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5398778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427078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1149659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1038479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34417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189104773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724287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6237226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74904258"/>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0139385"/>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69122459"/>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699016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0621545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9232643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780386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23142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29608730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339634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9995813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586174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3150115"/>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0620391"/>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7072044"/>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285541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550293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3477569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1313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99092858"/>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0858950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932456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620984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5471344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129981423"/>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0951143"/>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24282522"/>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01000356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8430612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94921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77308543"/>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2294591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4825142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31558156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00980311"/>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35033748"/>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15926007"/>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80364613"/>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09669803"/>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8656249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69363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9746688"/>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0508633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021856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016345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5475440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5548357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6882856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8631891"/>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70725372"/>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0837787"/>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68337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166162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7105026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68362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061286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994395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736473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275294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886856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585625328"/>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409309767"/>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7377305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8333855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7103195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3071876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1966985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0130873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92660872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81566737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67158403"/>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51213828"/>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1893015"/>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0699454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7158333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55932493"/>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496352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494386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8083825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0386260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0224628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3388922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9224021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9702138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218269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63542814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2439491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3261130"/>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33939996"/>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3359756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5673096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2245726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4806893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9249521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8592752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7103138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96203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62564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812509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32235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00661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9618532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653183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525686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88324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25097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27522974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66580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58872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521352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542283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888197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103645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1034003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47914729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720639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1712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1706409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73102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3691118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105793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56650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038669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6081425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07793010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3499102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0648612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65758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23832791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549047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457955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161668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373316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64136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232295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53794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657196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3611308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740023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11997901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0748497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45225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41330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24755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583501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641762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89232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770807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12016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232047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34591692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3898365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7024350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5387458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017433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819403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796483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81510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311304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54382992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358384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7297062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4762364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11004795"/>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4274040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845511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887317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665126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549063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374748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22049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362645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 Target="../slides/slide1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 Target="../slides/slide12.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1.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 Target="../slides/slide12.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2.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 Target="../slides/slide12.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3.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 Target="../slides/slide12.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4.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 Target="../slides/slide1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5.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 Target="../slides/slide12.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6.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 Target="../slides/slide12.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7.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 Target="../slides/slide12.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8.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 Target="../slides/slide12.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9.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 Target="../slides/slide1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 Target="../slides/slide12.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20.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 Target="../slides/slide12.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1.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 Target="../slides/slide12.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2.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slide" Target="../slides/slide12.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3.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image" Target="../media/image2.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slide" Target="../slides/slide12.xml"/><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24.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 Id="rId1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slide" Target="../slides/slide12.xml"/><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theme" Target="../theme/theme25.xml"/><Relationship Id="rId2" Type="http://schemas.openxmlformats.org/officeDocument/2006/relationships/slideLayout" Target="../slideLayouts/slideLayout256.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 Id="rId14" Type="http://schemas.openxmlformats.org/officeDocument/2006/relationships/image" Target="../media/image2.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slide" Target="../slides/slide12.xml"/><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6.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 Id="rId14" Type="http://schemas.openxmlformats.org/officeDocument/2006/relationships/image" Target="../media/image2.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slide" Target="../slides/slide12.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7.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 Id="rId14" Type="http://schemas.openxmlformats.org/officeDocument/2006/relationships/image" Target="../media/image2.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 Target="../slides/slide12.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theme" Target="../theme/theme28.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image" Target="../media/image2.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6.xml"/><Relationship Id="rId13" Type="http://schemas.openxmlformats.org/officeDocument/2006/relationships/slide" Target="../slides/slide12.xml"/><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theme" Target="../theme/theme29.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 Target="../slides/slide1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 Target="../slides/slide1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 Target="../slides/slide1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 Target="../slides/slide12.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 Target="../slides/slide12.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 Target="../slides/slide12.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 Target="../slides/slide12.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7"/>
          <p:cNvSpPr/>
          <p:nvPr/>
        </p:nvSpPr>
        <p:spPr>
          <a:xfrm>
            <a:off x="259308" y="570017"/>
            <a:ext cx="5037088" cy="2964414"/>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Care Certificate Logo_final.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90590" y="265446"/>
            <a:ext cx="3605909" cy="3605909"/>
          </a:xfrm>
          <a:prstGeom prst="rect">
            <a:avLst/>
          </a:prstGeom>
        </p:spPr>
      </p:pic>
      <p:sp>
        <p:nvSpPr>
          <p:cNvPr id="8" name="Title 1"/>
          <p:cNvSpPr txBox="1">
            <a:spLocks/>
          </p:cNvSpPr>
          <p:nvPr/>
        </p:nvSpPr>
        <p:spPr>
          <a:xfrm>
            <a:off x="365400" y="461639"/>
            <a:ext cx="6902666" cy="304904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4000" b="1" kern="1200">
                <a:solidFill>
                  <a:srgbClr val="2154AC"/>
                </a:solidFill>
                <a:latin typeface="+mj-lt"/>
                <a:ea typeface="+mj-ea"/>
                <a:cs typeface="+mj-cs"/>
              </a:defRPr>
            </a:lvl1pPr>
          </a:lstStyle>
          <a:p>
            <a:pPr algn="l"/>
            <a:r>
              <a:rPr lang="en-US" sz="5400" dirty="0" smtClean="0">
                <a:solidFill>
                  <a:srgbClr val="0070C0"/>
                </a:solidFill>
                <a:latin typeface="Arial" panose="020B0604020202020204" pitchFamily="34" charset="0"/>
                <a:cs typeface="Arial" panose="020B0604020202020204" pitchFamily="34" charset="0"/>
              </a:rPr>
              <a:t>THE CARE CERTIFICATE</a:t>
            </a:r>
          </a:p>
          <a:p>
            <a:pPr algn="l"/>
            <a:endParaRPr lang="en-US" sz="1500" dirty="0" smtClean="0">
              <a:solidFill>
                <a:srgbClr val="232132"/>
              </a:solidFill>
              <a:latin typeface="Arial" panose="020B0604020202020204" pitchFamily="34" charset="0"/>
              <a:cs typeface="Arial" panose="020B0604020202020204" pitchFamily="34" charset="0"/>
            </a:endParaRPr>
          </a:p>
          <a:p>
            <a:pPr algn="l"/>
            <a:r>
              <a:rPr lang="en-US" sz="3700" b="0" i="0" dirty="0" smtClean="0">
                <a:solidFill>
                  <a:schemeClr val="tx2">
                    <a:lumMod val="75000"/>
                  </a:schemeClr>
                </a:solidFill>
                <a:latin typeface="Arial" panose="020B0604020202020204" pitchFamily="34" charset="0"/>
                <a:cs typeface="Arial" panose="020B0604020202020204" pitchFamily="34" charset="0"/>
              </a:rPr>
              <a:t>Training Presentation</a:t>
            </a:r>
            <a:endParaRPr lang="en-US" sz="3700" b="0" i="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5292428"/>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72187401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1968609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34843107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310817309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1557039145"/>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100210710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39414089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231923289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4050582434"/>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46198343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lnSpc>
                <a:spcPct val="100000"/>
              </a:lnSpc>
              <a:buFontTx/>
              <a:buNone/>
            </a:pPr>
            <a:fld id="{13EAF074-EBD3-3449-94F7-95AB91E0F6D5}" type="slidenum">
              <a:rPr lang="en-GB" sz="1300" b="1" i="0">
                <a:solidFill>
                  <a:schemeClr val="bg1"/>
                </a:solidFill>
                <a:effectLst/>
                <a:latin typeface="Arial" panose="020B0604020202020204" pitchFamily="34" charset="0"/>
                <a:cs typeface="Arial" panose="020B0604020202020204" pitchFamily="34" charset="0"/>
              </a:rPr>
              <a:pPr algn="ctr" eaLnBrk="0" hangingPunct="0">
                <a:lnSpc>
                  <a:spcPct val="100000"/>
                </a:lnSpc>
                <a:buFontTx/>
                <a:buNone/>
              </a:pPr>
              <a:t>‹#›</a:t>
            </a:fld>
            <a:endParaRPr lang="en-GB" sz="1300" b="1" i="0" dirty="0">
              <a:solidFill>
                <a:schemeClr val="bg1"/>
              </a:solidFill>
              <a:effectLst/>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125679983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1124841069"/>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66694270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617990452"/>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981120610"/>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3851680926"/>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99194317"/>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787535166"/>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1603961227"/>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503254670"/>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69439833"/>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lnSpc>
                <a:spcPct val="100000"/>
              </a:lnSpc>
              <a:buFontTx/>
              <a:buNone/>
            </a:pPr>
            <a:fld id="{13EAF074-EBD3-3449-94F7-95AB91E0F6D5}" type="slidenum">
              <a:rPr lang="en-GB" sz="1300" b="1" i="0">
                <a:solidFill>
                  <a:srgbClr val="002060"/>
                </a:solidFill>
                <a:effectLst/>
                <a:latin typeface="Arial" panose="020B0604020202020204" pitchFamily="34" charset="0"/>
                <a:cs typeface="Arial" panose="020B0604020202020204" pitchFamily="34" charset="0"/>
              </a:rPr>
              <a:pPr algn="ctr" eaLnBrk="0" hangingPunct="0">
                <a:lnSpc>
                  <a:spcPct val="100000"/>
                </a:lnSpc>
                <a:buFontTx/>
                <a:buNone/>
              </a:pPr>
              <a:t>‹#›</a:t>
            </a:fld>
            <a:endParaRPr lang="en-GB" sz="1300" b="1" i="0" dirty="0">
              <a:solidFill>
                <a:srgbClr val="002060"/>
              </a:solidFill>
              <a:effectLst/>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226563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7" name="Chevron 16">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8" name="Chevron 17">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21" name="Picture 20">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14794046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8385283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35970263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11427670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06417193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419940517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17.png"/><Relationship Id="rId10" Type="http://schemas.openxmlformats.org/officeDocument/2006/relationships/image" Target="../media/image11.png"/><Relationship Id="rId4" Type="http://schemas.openxmlformats.org/officeDocument/2006/relationships/image" Target="../media/image16.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819" y="2627416"/>
            <a:ext cx="9221186" cy="1752600"/>
          </a:xfrm>
        </p:spPr>
        <p:txBody>
          <a:bodyPr/>
          <a:lstStyle/>
          <a:p>
            <a:pPr algn="l"/>
            <a:r>
              <a:rPr lang="en-GB" sz="6000" b="1" dirty="0" smtClean="0">
                <a:solidFill>
                  <a:schemeClr val="bg1"/>
                </a:solidFill>
                <a:latin typeface="Arial" panose="020B0604020202020204" pitchFamily="34" charset="0"/>
                <a:cs typeface="Arial" panose="020B0604020202020204" pitchFamily="34" charset="0"/>
              </a:rPr>
              <a:t>Handling information</a:t>
            </a:r>
            <a:endParaRPr lang="en-GB" sz="6000" b="1" dirty="0">
              <a:solidFill>
                <a:schemeClr val="bg1"/>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4472246" y="5055910"/>
            <a:ext cx="2185060" cy="552173"/>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dirty="0" smtClean="0">
                <a:solidFill>
                  <a:prstClr val="white"/>
                </a:solidFill>
              </a:rPr>
              <a:t>Standard</a:t>
            </a:r>
            <a:endParaRPr lang="en-GB" sz="2400" dirty="0" smtClean="0">
              <a:solidFill>
                <a:prstClr val="white"/>
              </a:solidFill>
            </a:endParaRPr>
          </a:p>
        </p:txBody>
      </p:sp>
      <p:sp>
        <p:nvSpPr>
          <p:cNvPr id="7" name="TextBox 6"/>
          <p:cNvSpPr txBox="1"/>
          <p:nvPr/>
        </p:nvSpPr>
        <p:spPr>
          <a:xfrm>
            <a:off x="5564763" y="3730829"/>
            <a:ext cx="6316842" cy="3939540"/>
          </a:xfrm>
          <a:prstGeom prst="rect">
            <a:avLst/>
          </a:prstGeom>
          <a:noFill/>
        </p:spPr>
        <p:txBody>
          <a:bodyPr wrap="square" rtlCol="0">
            <a:spAutoFit/>
          </a:bodyPr>
          <a:lstStyle/>
          <a:p>
            <a:r>
              <a:rPr lang="en-GB" sz="25000" dirty="0" smtClean="0">
                <a:solidFill>
                  <a:prstClr val="white"/>
                </a:solidFill>
                <a:latin typeface="Arial" panose="020B0604020202020204" pitchFamily="34" charset="0"/>
                <a:cs typeface="Arial" panose="020B0604020202020204" pitchFamily="34" charset="0"/>
              </a:rPr>
              <a:t>14</a:t>
            </a:r>
            <a:endParaRPr lang="en-GB" sz="250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1613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Reporting concerns</a:t>
            </a:r>
            <a:endParaRPr lang="en-GB" dirty="0"/>
          </a:p>
        </p:txBody>
      </p:sp>
      <p:sp>
        <p:nvSpPr>
          <p:cNvPr id="3" name="Content Placeholder 2"/>
          <p:cNvSpPr>
            <a:spLocks noGrp="1"/>
          </p:cNvSpPr>
          <p:nvPr>
            <p:ph idx="1"/>
          </p:nvPr>
        </p:nvSpPr>
        <p:spPr>
          <a:xfrm>
            <a:off x="255324" y="1320673"/>
            <a:ext cx="8651169" cy="4528932"/>
          </a:xfrm>
        </p:spPr>
        <p:txBody>
          <a:bodyPr/>
          <a:lstStyle/>
          <a:p>
            <a:pPr marL="0" indent="0">
              <a:buNone/>
            </a:pPr>
            <a:r>
              <a:rPr lang="en-GB" dirty="0"/>
              <a:t>Concerns about the recording, storing or sharing of information should be reported to your manager.</a:t>
            </a:r>
          </a:p>
          <a:p>
            <a:endParaRPr lang="en-GB" dirty="0"/>
          </a:p>
          <a:p>
            <a:endParaRPr lang="en-GB" dirty="0"/>
          </a:p>
        </p:txBody>
      </p:sp>
      <p:sp>
        <p:nvSpPr>
          <p:cNvPr id="4" name="Rectangle 3"/>
          <p:cNvSpPr/>
          <p:nvPr/>
        </p:nvSpPr>
        <p:spPr>
          <a:xfrm>
            <a:off x="255323" y="2208059"/>
            <a:ext cx="8651169" cy="550584"/>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200" b="1" dirty="0">
                <a:solidFill>
                  <a:prstClr val="white"/>
                </a:solidFill>
                <a:latin typeface="Arial" panose="020B0604020202020204" pitchFamily="34" charset="0"/>
                <a:cs typeface="Arial" panose="020B0604020202020204" pitchFamily="34" charset="0"/>
              </a:rPr>
              <a:t>Confidential files being left around</a:t>
            </a:r>
          </a:p>
        </p:txBody>
      </p:sp>
      <p:sp>
        <p:nvSpPr>
          <p:cNvPr id="5" name="Rectangle 4"/>
          <p:cNvSpPr/>
          <p:nvPr/>
        </p:nvSpPr>
        <p:spPr>
          <a:xfrm>
            <a:off x="258353" y="2827346"/>
            <a:ext cx="8651169" cy="550584"/>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200" b="1" dirty="0">
                <a:solidFill>
                  <a:prstClr val="white"/>
                </a:solidFill>
                <a:latin typeface="Arial" panose="020B0604020202020204" pitchFamily="34" charset="0"/>
                <a:cs typeface="Arial" panose="020B0604020202020204" pitchFamily="34" charset="0"/>
              </a:rPr>
              <a:t>A missing key to a cabinet containing confidential files</a:t>
            </a:r>
          </a:p>
        </p:txBody>
      </p:sp>
      <p:sp>
        <p:nvSpPr>
          <p:cNvPr id="6" name="Rectangle 5"/>
          <p:cNvSpPr/>
          <p:nvPr/>
        </p:nvSpPr>
        <p:spPr>
          <a:xfrm>
            <a:off x="270228" y="3449180"/>
            <a:ext cx="8651169" cy="550584"/>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200" b="1" dirty="0">
                <a:solidFill>
                  <a:prstClr val="white"/>
                </a:solidFill>
                <a:latin typeface="Arial" panose="020B0604020202020204" pitchFamily="34" charset="0"/>
                <a:cs typeface="Arial" panose="020B0604020202020204" pitchFamily="34" charset="0"/>
              </a:rPr>
              <a:t>Passwords being shared with unauthorised people</a:t>
            </a:r>
          </a:p>
        </p:txBody>
      </p:sp>
      <p:sp>
        <p:nvSpPr>
          <p:cNvPr id="7" name="Rectangle 6"/>
          <p:cNvSpPr/>
          <p:nvPr/>
        </p:nvSpPr>
        <p:spPr>
          <a:xfrm>
            <a:off x="255322" y="4044785"/>
            <a:ext cx="8651169" cy="732827"/>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200" b="1" dirty="0">
                <a:solidFill>
                  <a:prstClr val="white"/>
                </a:solidFill>
                <a:latin typeface="Arial" panose="020B0604020202020204" pitchFamily="34" charset="0"/>
                <a:cs typeface="Arial" panose="020B0604020202020204" pitchFamily="34" charset="0"/>
              </a:rPr>
              <a:t>Personally identifiable information being shared on </a:t>
            </a:r>
            <a:r>
              <a:rPr lang="en-GB" sz="2200" b="1" dirty="0" smtClean="0">
                <a:solidFill>
                  <a:prstClr val="white"/>
                </a:solidFill>
                <a:latin typeface="Arial" panose="020B0604020202020204" pitchFamily="34" charset="0"/>
                <a:cs typeface="Arial" panose="020B0604020202020204" pitchFamily="34" charset="0"/>
              </a:rPr>
              <a:t/>
            </a:r>
            <a:br>
              <a:rPr lang="en-GB" sz="2200" b="1" dirty="0" smtClean="0">
                <a:solidFill>
                  <a:prstClr val="white"/>
                </a:solidFill>
                <a:latin typeface="Arial" panose="020B0604020202020204" pitchFamily="34" charset="0"/>
                <a:cs typeface="Arial" panose="020B0604020202020204" pitchFamily="34" charset="0"/>
              </a:rPr>
            </a:br>
            <a:r>
              <a:rPr lang="en-GB" sz="2200" b="1" dirty="0" smtClean="0">
                <a:solidFill>
                  <a:prstClr val="white"/>
                </a:solidFill>
                <a:latin typeface="Arial" panose="020B0604020202020204" pitchFamily="34" charset="0"/>
                <a:cs typeface="Arial" panose="020B0604020202020204" pitchFamily="34" charset="0"/>
              </a:rPr>
              <a:t>social </a:t>
            </a:r>
            <a:r>
              <a:rPr lang="en-GB" sz="2200" b="1" dirty="0">
                <a:solidFill>
                  <a:prstClr val="white"/>
                </a:solidFill>
                <a:latin typeface="Arial" panose="020B0604020202020204" pitchFamily="34" charset="0"/>
                <a:cs typeface="Arial" panose="020B0604020202020204" pitchFamily="34" charset="0"/>
              </a:rPr>
              <a:t>media</a:t>
            </a:r>
          </a:p>
        </p:txBody>
      </p:sp>
      <p:sp>
        <p:nvSpPr>
          <p:cNvPr id="8" name="Rectangle 7"/>
          <p:cNvSpPr/>
          <p:nvPr/>
        </p:nvSpPr>
        <p:spPr>
          <a:xfrm>
            <a:off x="255321" y="4806879"/>
            <a:ext cx="8651169" cy="550584"/>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200" b="1" dirty="0">
                <a:solidFill>
                  <a:prstClr val="white"/>
                </a:solidFill>
                <a:latin typeface="Arial" panose="020B0604020202020204" pitchFamily="34" charset="0"/>
                <a:cs typeface="Arial" panose="020B0604020202020204" pitchFamily="34" charset="0"/>
              </a:rPr>
              <a:t>Workers discussing an individual in the </a:t>
            </a:r>
            <a:r>
              <a:rPr lang="en-GB" sz="2200" b="1" dirty="0" smtClean="0">
                <a:solidFill>
                  <a:prstClr val="white"/>
                </a:solidFill>
                <a:latin typeface="Arial" panose="020B0604020202020204" pitchFamily="34" charset="0"/>
                <a:cs typeface="Arial" panose="020B0604020202020204" pitchFamily="34" charset="0"/>
              </a:rPr>
              <a:t>pub.</a:t>
            </a:r>
            <a:endParaRPr lang="en-GB" sz="2200" b="1" dirty="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270228" y="5425530"/>
            <a:ext cx="8636262" cy="769441"/>
          </a:xfrm>
          <a:prstGeom prst="rect">
            <a:avLst/>
          </a:prstGeom>
        </p:spPr>
        <p:txBody>
          <a:bodyPr wrap="square">
            <a:spAutoFit/>
          </a:bodyPr>
          <a:lstStyle/>
          <a:p>
            <a:r>
              <a:rPr lang="en-GB" sz="2200" b="1" dirty="0">
                <a:latin typeface="Arial" panose="020B0604020202020204" pitchFamily="34" charset="0"/>
                <a:cs typeface="Arial" panose="020B0604020202020204" pitchFamily="34" charset="0"/>
              </a:rPr>
              <a:t>If your concerns are not taken seriously you have a duty to report incompetent or unsafe practice to the regulatory body.</a:t>
            </a:r>
          </a:p>
        </p:txBody>
      </p:sp>
    </p:spTree>
    <p:extLst>
      <p:ext uri="{BB962C8B-B14F-4D97-AF65-F5344CB8AC3E}">
        <p14:creationId xmlns:p14="http://schemas.microsoft.com/office/powerpoint/2010/main" val="134214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Knowledge </a:t>
            </a:r>
            <a:r>
              <a:rPr lang="en-GB" dirty="0" smtClean="0"/>
              <a:t>check</a:t>
            </a:r>
            <a:endParaRPr lang="en-GB" dirty="0"/>
          </a:p>
        </p:txBody>
      </p:sp>
      <p:sp>
        <p:nvSpPr>
          <p:cNvPr id="4" name="Rectangle 3"/>
          <p:cNvSpPr/>
          <p:nvPr/>
        </p:nvSpPr>
        <p:spPr>
          <a:xfrm>
            <a:off x="-201880" y="1221187"/>
            <a:ext cx="9619013" cy="839626"/>
          </a:xfrm>
          <a:prstGeom prst="rect">
            <a:avLst/>
          </a:prstGeom>
          <a:solidFill>
            <a:srgbClr val="2154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255324" y="1416040"/>
            <a:ext cx="8639293" cy="430887"/>
          </a:xfrm>
          <a:prstGeom prst="rect">
            <a:avLst/>
          </a:prstGeom>
        </p:spPr>
        <p:txBody>
          <a:bodyPr wrap="square">
            <a:spAutoFit/>
          </a:bodyPr>
          <a:lstStyle/>
          <a:p>
            <a:r>
              <a:rPr lang="en-GB" sz="2200" b="1" dirty="0">
                <a:solidFill>
                  <a:prstClr val="white"/>
                </a:solidFill>
                <a:latin typeface="Arial" panose="020B0604020202020204" pitchFamily="34" charset="0"/>
                <a:cs typeface="Arial" panose="020B0604020202020204" pitchFamily="34" charset="0"/>
              </a:rPr>
              <a:t>What type information does the </a:t>
            </a:r>
            <a:r>
              <a:rPr lang="en-GB" sz="2200" b="1" dirty="0" smtClean="0">
                <a:solidFill>
                  <a:prstClr val="white"/>
                </a:solidFill>
                <a:latin typeface="Arial" panose="020B0604020202020204" pitchFamily="34" charset="0"/>
                <a:cs typeface="Arial" panose="020B0604020202020204" pitchFamily="34" charset="0"/>
              </a:rPr>
              <a:t>‘Data </a:t>
            </a:r>
            <a:r>
              <a:rPr lang="en-GB" sz="2200" b="1" dirty="0">
                <a:solidFill>
                  <a:prstClr val="white"/>
                </a:solidFill>
                <a:latin typeface="Arial" panose="020B0604020202020204" pitchFamily="34" charset="0"/>
                <a:cs typeface="Arial" panose="020B0604020202020204" pitchFamily="34" charset="0"/>
              </a:rPr>
              <a:t>Protection </a:t>
            </a:r>
            <a:r>
              <a:rPr lang="en-GB" sz="2200" b="1" dirty="0" smtClean="0">
                <a:solidFill>
                  <a:prstClr val="white"/>
                </a:solidFill>
                <a:latin typeface="Arial" panose="020B0604020202020204" pitchFamily="34" charset="0"/>
                <a:cs typeface="Arial" panose="020B0604020202020204" pitchFamily="34" charset="0"/>
              </a:rPr>
              <a:t>Act’ </a:t>
            </a:r>
            <a:r>
              <a:rPr lang="en-GB" sz="2200" b="1" dirty="0">
                <a:solidFill>
                  <a:prstClr val="white"/>
                </a:solidFill>
                <a:latin typeface="Arial" panose="020B0604020202020204" pitchFamily="34" charset="0"/>
                <a:cs typeface="Arial" panose="020B0604020202020204" pitchFamily="34" charset="0"/>
              </a:rPr>
              <a:t>apply to?</a:t>
            </a:r>
          </a:p>
        </p:txBody>
      </p:sp>
      <p:sp>
        <p:nvSpPr>
          <p:cNvPr id="22" name="TextBox 21"/>
          <p:cNvSpPr txBox="1"/>
          <p:nvPr/>
        </p:nvSpPr>
        <p:spPr>
          <a:xfrm>
            <a:off x="1046578" y="2778218"/>
            <a:ext cx="5318595"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Spoken information</a:t>
            </a:r>
          </a:p>
        </p:txBody>
      </p:sp>
      <p:sp>
        <p:nvSpPr>
          <p:cNvPr id="23" name="TextBox 22"/>
          <p:cNvSpPr txBox="1"/>
          <p:nvPr/>
        </p:nvSpPr>
        <p:spPr>
          <a:xfrm>
            <a:off x="1046578" y="3536624"/>
            <a:ext cx="5971167" cy="769441"/>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Information which is given </a:t>
            </a:r>
            <a:r>
              <a:rPr lang="en-GB" sz="2200" b="1" dirty="0" smtClean="0">
                <a:solidFill>
                  <a:prstClr val="black"/>
                </a:solidFill>
                <a:latin typeface="Arial" panose="020B0604020202020204" pitchFamily="34" charset="0"/>
                <a:cs typeface="Arial" panose="020B0604020202020204" pitchFamily="34" charset="0"/>
              </a:rPr>
              <a:t/>
            </a:r>
            <a:br>
              <a:rPr lang="en-GB" sz="2200" b="1" dirty="0" smtClean="0">
                <a:solidFill>
                  <a:prstClr val="black"/>
                </a:solidFill>
                <a:latin typeface="Arial" panose="020B0604020202020204" pitchFamily="34" charset="0"/>
                <a:cs typeface="Arial" panose="020B0604020202020204" pitchFamily="34" charset="0"/>
              </a:rPr>
            </a:br>
            <a:r>
              <a:rPr lang="en-GB" sz="2200" b="1" dirty="0" smtClean="0">
                <a:solidFill>
                  <a:prstClr val="black"/>
                </a:solidFill>
                <a:latin typeface="Arial" panose="020B0604020202020204" pitchFamily="34" charset="0"/>
                <a:cs typeface="Arial" panose="020B0604020202020204" pitchFamily="34" charset="0"/>
              </a:rPr>
              <a:t>in </a:t>
            </a:r>
            <a:r>
              <a:rPr lang="en-GB" sz="2200" b="1" dirty="0">
                <a:solidFill>
                  <a:prstClr val="black"/>
                </a:solidFill>
                <a:latin typeface="Arial" panose="020B0604020202020204" pitchFamily="34" charset="0"/>
                <a:cs typeface="Arial" panose="020B0604020202020204" pitchFamily="34" charset="0"/>
              </a:rPr>
              <a:t>training sessions</a:t>
            </a:r>
          </a:p>
        </p:txBody>
      </p:sp>
      <p:sp>
        <p:nvSpPr>
          <p:cNvPr id="24" name="TextBox 23"/>
          <p:cNvSpPr txBox="1"/>
          <p:nvPr/>
        </p:nvSpPr>
        <p:spPr>
          <a:xfrm>
            <a:off x="1047901" y="4475405"/>
            <a:ext cx="5317272" cy="769441"/>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Electronic files and organised, </a:t>
            </a:r>
            <a:r>
              <a:rPr lang="en-GB" sz="2200" b="1" dirty="0" smtClean="0">
                <a:solidFill>
                  <a:prstClr val="black"/>
                </a:solidFill>
                <a:latin typeface="Arial" panose="020B0604020202020204" pitchFamily="34" charset="0"/>
                <a:cs typeface="Arial" panose="020B0604020202020204" pitchFamily="34" charset="0"/>
              </a:rPr>
              <a:t/>
            </a:r>
            <a:br>
              <a:rPr lang="en-GB" sz="2200" b="1" dirty="0" smtClean="0">
                <a:solidFill>
                  <a:prstClr val="black"/>
                </a:solidFill>
                <a:latin typeface="Arial" panose="020B0604020202020204" pitchFamily="34" charset="0"/>
                <a:cs typeface="Arial" panose="020B0604020202020204" pitchFamily="34" charset="0"/>
              </a:rPr>
            </a:br>
            <a:r>
              <a:rPr lang="en-GB" sz="2200" b="1" dirty="0" smtClean="0">
                <a:solidFill>
                  <a:prstClr val="black"/>
                </a:solidFill>
                <a:latin typeface="Arial" panose="020B0604020202020204" pitchFamily="34" charset="0"/>
                <a:cs typeface="Arial" panose="020B0604020202020204" pitchFamily="34" charset="0"/>
              </a:rPr>
              <a:t>paper </a:t>
            </a:r>
            <a:r>
              <a:rPr lang="en-GB" sz="2200" b="1" dirty="0">
                <a:solidFill>
                  <a:prstClr val="black"/>
                </a:solidFill>
                <a:latin typeface="Arial" panose="020B0604020202020204" pitchFamily="34" charset="0"/>
                <a:cs typeface="Arial" panose="020B0604020202020204" pitchFamily="34" charset="0"/>
              </a:rPr>
              <a:t>filing </a:t>
            </a:r>
            <a:r>
              <a:rPr lang="en-GB" sz="2200" b="1" dirty="0" smtClean="0">
                <a:solidFill>
                  <a:prstClr val="black"/>
                </a:solidFill>
                <a:latin typeface="Arial" panose="020B0604020202020204" pitchFamily="34" charset="0"/>
                <a:cs typeface="Arial" panose="020B0604020202020204" pitchFamily="34" charset="0"/>
              </a:rPr>
              <a:t>systems</a:t>
            </a:r>
            <a:endParaRPr lang="en-GB" sz="2200" b="1" dirty="0">
              <a:solidFill>
                <a:prstClr val="black"/>
              </a:solidFill>
              <a:latin typeface="Arial" panose="020B0604020202020204" pitchFamily="34" charset="0"/>
              <a:cs typeface="Arial" panose="020B0604020202020204" pitchFamily="34" charset="0"/>
            </a:endParaRPr>
          </a:p>
        </p:txBody>
      </p:sp>
      <p:sp>
        <p:nvSpPr>
          <p:cNvPr id="25" name="TextBox 24"/>
          <p:cNvSpPr txBox="1"/>
          <p:nvPr/>
        </p:nvSpPr>
        <p:spPr>
          <a:xfrm>
            <a:off x="1046578" y="5566580"/>
            <a:ext cx="6292373"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Information that does not identify individuals</a:t>
            </a:r>
          </a:p>
        </p:txBody>
      </p:sp>
      <p:pic>
        <p:nvPicPr>
          <p:cNvPr id="36" name="Picture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895" y="2542593"/>
            <a:ext cx="617417" cy="872258"/>
          </a:xfrm>
          <a:prstGeom prst="rect">
            <a:avLst/>
          </a:prstGeom>
        </p:spPr>
      </p:pic>
      <p:pic>
        <p:nvPicPr>
          <p:cNvPr id="37" name="Picture 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0895" y="3486859"/>
            <a:ext cx="617417" cy="872258"/>
          </a:xfrm>
          <a:prstGeom prst="rect">
            <a:avLst/>
          </a:prstGeom>
        </p:spPr>
      </p:pic>
      <p:pic>
        <p:nvPicPr>
          <p:cNvPr id="38" name="Picture 3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0895" y="4422963"/>
            <a:ext cx="617417" cy="872258"/>
          </a:xfrm>
          <a:prstGeom prst="rect">
            <a:avLst/>
          </a:prstGeom>
        </p:spPr>
      </p:pic>
      <p:pic>
        <p:nvPicPr>
          <p:cNvPr id="39" name="Picture 3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0895" y="5350905"/>
            <a:ext cx="617417" cy="872258"/>
          </a:xfrm>
          <a:prstGeom prst="rect">
            <a:avLst/>
          </a:prstGeom>
        </p:spPr>
      </p:pic>
      <p:pic>
        <p:nvPicPr>
          <p:cNvPr id="16" name="Picture 15"/>
          <p:cNvPicPr>
            <a:picLocks/>
          </p:cNvPicPr>
          <p:nvPr/>
        </p:nvPicPr>
        <p:blipFill rotWithShape="1">
          <a:blip r:embed="rId7" cstate="screen">
            <a:extLst>
              <a:ext uri="{28A0092B-C50C-407E-A947-70E740481C1C}">
                <a14:useLocalDpi xmlns:a14="http://schemas.microsoft.com/office/drawing/2010/main"/>
              </a:ext>
            </a:extLst>
          </a:blip>
          <a:srcRect l="-27624" t="-13361" r="-27624" b="-13361"/>
          <a:stretch/>
        </p:blipFill>
        <p:spPr>
          <a:xfrm>
            <a:off x="8088925" y="554081"/>
            <a:ext cx="740782" cy="628380"/>
          </a:xfrm>
          <a:prstGeom prst="ellipse">
            <a:avLst/>
          </a:prstGeom>
          <a:solidFill>
            <a:srgbClr val="002060"/>
          </a:solidFill>
          <a:ln w="31750">
            <a:solidFill>
              <a:schemeClr val="bg1"/>
            </a:solidFill>
          </a:ln>
        </p:spPr>
      </p:pic>
      <p:grpSp>
        <p:nvGrpSpPr>
          <p:cNvPr id="17" name="Group 16"/>
          <p:cNvGrpSpPr/>
          <p:nvPr/>
        </p:nvGrpSpPr>
        <p:grpSpPr>
          <a:xfrm>
            <a:off x="5721854" y="2734034"/>
            <a:ext cx="3711396" cy="4564662"/>
            <a:chOff x="4716116" y="2392730"/>
            <a:chExt cx="3711396" cy="4564662"/>
          </a:xfrm>
        </p:grpSpPr>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82173">
              <a:off x="4716116" y="2392730"/>
              <a:ext cx="3711396" cy="4564662"/>
            </a:xfrm>
            <a:prstGeom prst="rect">
              <a:avLst/>
            </a:prstGeom>
            <a:effectLst>
              <a:outerShdw blurRad="63500" sx="102000" sy="102000" algn="ctr" rotWithShape="0">
                <a:schemeClr val="tx1">
                  <a:lumMod val="65000"/>
                  <a:lumOff val="35000"/>
                  <a:alpha val="40000"/>
                </a:schemeClr>
              </a:outerShdw>
            </a:effectLst>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8910" t="3750" r="6990" b="4196"/>
            <a:stretch/>
          </p:blipFill>
          <p:spPr>
            <a:xfrm rot="308198">
              <a:off x="5875925" y="2534840"/>
              <a:ext cx="1636750" cy="2465804"/>
            </a:xfrm>
            <a:prstGeom prst="rect">
              <a:avLst/>
            </a:prstGeom>
          </p:spPr>
        </p:pic>
      </p:grpSp>
      <p:sp>
        <p:nvSpPr>
          <p:cNvPr id="20" name="Rectangle 19"/>
          <p:cNvSpPr/>
          <p:nvPr/>
        </p:nvSpPr>
        <p:spPr>
          <a:xfrm>
            <a:off x="6237027" y="2201718"/>
            <a:ext cx="2657590" cy="405864"/>
          </a:xfrm>
          <a:prstGeom prst="rect">
            <a:avLst/>
          </a:prstGeom>
          <a:solidFill>
            <a:srgbClr val="1C5ECA"/>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latin typeface="Arial" panose="020B0604020202020204" pitchFamily="34" charset="0"/>
                <a:cs typeface="Arial" panose="020B0604020202020204" pitchFamily="34" charset="0"/>
              </a:rPr>
              <a:t>Click to reveal </a:t>
            </a:r>
            <a:r>
              <a:rPr lang="en-GB" b="1" dirty="0">
                <a:latin typeface="Arial" panose="020B0604020202020204" pitchFamily="34" charset="0"/>
                <a:cs typeface="Arial" panose="020B0604020202020204" pitchFamily="34" charset="0"/>
              </a:rPr>
              <a:t>a</a:t>
            </a:r>
            <a:r>
              <a:rPr lang="en-GB" b="1" dirty="0" smtClean="0">
                <a:latin typeface="Arial" panose="020B0604020202020204" pitchFamily="34" charset="0"/>
                <a:cs typeface="Arial" panose="020B0604020202020204" pitchFamily="34" charset="0"/>
              </a:rPr>
              <a:t>nswer</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56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3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5"/>
                                        </p:tgtEl>
                                        <p:attrNameLst>
                                          <p:attrName>style.visibility</p:attrName>
                                        </p:attrNameLst>
                                      </p:cBhvr>
                                      <p:to>
                                        <p:strVal val="hidden"/>
                                      </p:to>
                                    </p:set>
                                  </p:childTnLst>
                                </p:cTn>
                              </p:par>
                              <p:par>
                                <p:cTn id="47" presetID="2" presetClass="entr" presetSubtype="4"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3" grpId="0"/>
      <p:bldP spid="23" grpId="1"/>
      <p:bldP spid="24" grpId="0"/>
      <p:bldP spid="25" grpId="0"/>
      <p:bldP spid="25" grpId="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Knowledge </a:t>
            </a:r>
            <a:r>
              <a:rPr lang="en-GB" dirty="0" smtClean="0"/>
              <a:t>check</a:t>
            </a:r>
            <a:endParaRPr lang="en-GB" dirty="0"/>
          </a:p>
        </p:txBody>
      </p:sp>
      <p:sp>
        <p:nvSpPr>
          <p:cNvPr id="4" name="Rectangle 3"/>
          <p:cNvSpPr/>
          <p:nvPr/>
        </p:nvSpPr>
        <p:spPr>
          <a:xfrm>
            <a:off x="-201880" y="1341094"/>
            <a:ext cx="9619013" cy="901825"/>
          </a:xfrm>
          <a:prstGeom prst="rect">
            <a:avLst/>
          </a:prstGeom>
          <a:solidFill>
            <a:srgbClr val="2154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178205" y="1454216"/>
            <a:ext cx="9045804" cy="800219"/>
          </a:xfrm>
          <a:prstGeom prst="rect">
            <a:avLst/>
          </a:prstGeom>
        </p:spPr>
        <p:txBody>
          <a:bodyPr wrap="square">
            <a:spAutoFit/>
          </a:bodyPr>
          <a:lstStyle/>
          <a:p>
            <a:r>
              <a:rPr lang="en-GB" sz="2300" b="1" dirty="0">
                <a:solidFill>
                  <a:prstClr val="white"/>
                </a:solidFill>
                <a:latin typeface="Arial" panose="020B0604020202020204" pitchFamily="34" charset="0"/>
                <a:cs typeface="Arial" panose="020B0604020202020204" pitchFamily="34" charset="0"/>
              </a:rPr>
              <a:t>Who would be your first point of call if you have concerns regarding confidentiality?</a:t>
            </a:r>
          </a:p>
        </p:txBody>
      </p:sp>
      <p:sp>
        <p:nvSpPr>
          <p:cNvPr id="22" name="TextBox 21"/>
          <p:cNvSpPr txBox="1"/>
          <p:nvPr/>
        </p:nvSpPr>
        <p:spPr>
          <a:xfrm>
            <a:off x="1046578" y="2764811"/>
            <a:ext cx="5769858"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My manager or supervisor</a:t>
            </a:r>
          </a:p>
        </p:txBody>
      </p:sp>
      <p:sp>
        <p:nvSpPr>
          <p:cNvPr id="23" name="TextBox 22"/>
          <p:cNvSpPr txBox="1"/>
          <p:nvPr/>
        </p:nvSpPr>
        <p:spPr>
          <a:xfrm>
            <a:off x="1046578" y="3702157"/>
            <a:ext cx="6054865"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My colleague</a:t>
            </a:r>
          </a:p>
        </p:txBody>
      </p:sp>
      <p:sp>
        <p:nvSpPr>
          <p:cNvPr id="24" name="TextBox 23"/>
          <p:cNvSpPr txBox="1"/>
          <p:nvPr/>
        </p:nvSpPr>
        <p:spPr>
          <a:xfrm>
            <a:off x="1047900" y="4595245"/>
            <a:ext cx="5768535"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The individual or their family</a:t>
            </a:r>
          </a:p>
        </p:txBody>
      </p:sp>
      <p:sp>
        <p:nvSpPr>
          <p:cNvPr id="25" name="TextBox 24"/>
          <p:cNvSpPr txBox="1"/>
          <p:nvPr/>
        </p:nvSpPr>
        <p:spPr>
          <a:xfrm>
            <a:off x="1046579" y="5592179"/>
            <a:ext cx="5472974"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The Care Quality Commission </a:t>
            </a:r>
          </a:p>
        </p:txBody>
      </p:sp>
      <p:pic>
        <p:nvPicPr>
          <p:cNvPr id="36" name="Picture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895" y="2542593"/>
            <a:ext cx="617417" cy="872258"/>
          </a:xfrm>
          <a:prstGeom prst="rect">
            <a:avLst/>
          </a:prstGeom>
        </p:spPr>
      </p:pic>
      <p:pic>
        <p:nvPicPr>
          <p:cNvPr id="37" name="Picture 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0895" y="3486859"/>
            <a:ext cx="617417" cy="872258"/>
          </a:xfrm>
          <a:prstGeom prst="rect">
            <a:avLst/>
          </a:prstGeom>
        </p:spPr>
      </p:pic>
      <p:pic>
        <p:nvPicPr>
          <p:cNvPr id="38" name="Picture 3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0895" y="4422963"/>
            <a:ext cx="617417" cy="872258"/>
          </a:xfrm>
          <a:prstGeom prst="rect">
            <a:avLst/>
          </a:prstGeom>
        </p:spPr>
      </p:pic>
      <p:pic>
        <p:nvPicPr>
          <p:cNvPr id="39" name="Picture 3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0895" y="5350905"/>
            <a:ext cx="617417" cy="872258"/>
          </a:xfrm>
          <a:prstGeom prst="rect">
            <a:avLst/>
          </a:prstGeom>
        </p:spPr>
      </p:pic>
      <p:grpSp>
        <p:nvGrpSpPr>
          <p:cNvPr id="16" name="Group 15"/>
          <p:cNvGrpSpPr/>
          <p:nvPr/>
        </p:nvGrpSpPr>
        <p:grpSpPr>
          <a:xfrm>
            <a:off x="5504390" y="2937904"/>
            <a:ext cx="3711396" cy="4564662"/>
            <a:chOff x="5432604" y="2420888"/>
            <a:chExt cx="3711396" cy="4564662"/>
          </a:xfrm>
        </p:grpSpPr>
        <p:pic>
          <p:nvPicPr>
            <p:cNvPr id="17"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82173">
              <a:off x="5432604" y="2420888"/>
              <a:ext cx="3711396" cy="4564662"/>
            </a:xfrm>
            <a:prstGeom prst="rect">
              <a:avLst/>
            </a:prstGeom>
            <a:effectLst>
              <a:outerShdw blurRad="63500" sx="102000" sy="102000" algn="ctr" rotWithShape="0">
                <a:schemeClr val="tx1">
                  <a:lumMod val="65000"/>
                  <a:lumOff val="35000"/>
                  <a:alpha val="40000"/>
                </a:schemeClr>
              </a:outerShdw>
            </a:effectLst>
          </p:spPr>
        </p:pic>
        <p:pic>
          <p:nvPicPr>
            <p:cNvPr id="18" name="Picture 2" descr="\\DESIGNARCHIVE\Archive\PowerPoints\PPT symbols and documents\ABCD cards\A.pn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t="4624"/>
            <a:stretch/>
          </p:blipFill>
          <p:spPr bwMode="auto">
            <a:xfrm rot="385857">
              <a:off x="6473422" y="2556201"/>
              <a:ext cx="1897871" cy="2557254"/>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18"/>
          <p:cNvPicPr>
            <a:picLocks/>
          </p:cNvPicPr>
          <p:nvPr/>
        </p:nvPicPr>
        <p:blipFill rotWithShape="1">
          <a:blip r:embed="rId9" cstate="screen">
            <a:extLst>
              <a:ext uri="{28A0092B-C50C-407E-A947-70E740481C1C}">
                <a14:useLocalDpi xmlns:a14="http://schemas.microsoft.com/office/drawing/2010/main"/>
              </a:ext>
            </a:extLst>
          </a:blip>
          <a:srcRect l="-27624" t="-13361" r="-27624" b="-13361"/>
          <a:stretch/>
        </p:blipFill>
        <p:spPr>
          <a:xfrm>
            <a:off x="8088925" y="554081"/>
            <a:ext cx="740782" cy="628380"/>
          </a:xfrm>
          <a:prstGeom prst="ellipse">
            <a:avLst/>
          </a:prstGeom>
          <a:solidFill>
            <a:srgbClr val="002060"/>
          </a:solidFill>
          <a:ln w="31750">
            <a:solidFill>
              <a:schemeClr val="bg1"/>
            </a:solidFill>
          </a:ln>
        </p:spPr>
      </p:pic>
      <p:sp>
        <p:nvSpPr>
          <p:cNvPr id="20" name="Rectangle 19"/>
          <p:cNvSpPr/>
          <p:nvPr/>
        </p:nvSpPr>
        <p:spPr>
          <a:xfrm>
            <a:off x="6237027" y="2338198"/>
            <a:ext cx="2657590" cy="405864"/>
          </a:xfrm>
          <a:prstGeom prst="rect">
            <a:avLst/>
          </a:prstGeom>
          <a:solidFill>
            <a:srgbClr val="1C5ECA"/>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latin typeface="Arial" panose="020B0604020202020204" pitchFamily="34" charset="0"/>
                <a:cs typeface="Arial" panose="020B0604020202020204" pitchFamily="34" charset="0"/>
              </a:rPr>
              <a:t>Click to reveal </a:t>
            </a:r>
            <a:r>
              <a:rPr lang="en-GB" b="1" dirty="0">
                <a:latin typeface="Arial" panose="020B0604020202020204" pitchFamily="34" charset="0"/>
                <a:cs typeface="Arial" panose="020B0604020202020204" pitchFamily="34" charset="0"/>
              </a:rPr>
              <a:t>a</a:t>
            </a:r>
            <a:r>
              <a:rPr lang="en-GB" b="1" dirty="0" smtClean="0">
                <a:latin typeface="Arial" panose="020B0604020202020204" pitchFamily="34" charset="0"/>
                <a:cs typeface="Arial" panose="020B0604020202020204" pitchFamily="34" charset="0"/>
              </a:rPr>
              <a:t>nswer</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460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3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3"/>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5"/>
                                        </p:tgtEl>
                                        <p:attrNameLst>
                                          <p:attrName>style.visibility</p:attrName>
                                        </p:attrNameLst>
                                      </p:cBhvr>
                                      <p:to>
                                        <p:strVal val="hidden"/>
                                      </p:to>
                                    </p:set>
                                  </p:childTnLst>
                                </p:cTn>
                              </p:par>
                              <p:par>
                                <p:cTn id="47" presetID="2" presetClass="entr" presetSubtype="4"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3" grpId="1"/>
      <p:bldP spid="24" grpId="0"/>
      <p:bldP spid="24" grpId="1"/>
      <p:bldP spid="25" grpId="0"/>
      <p:bldP spid="25" grpId="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880" y="1221187"/>
            <a:ext cx="9619013" cy="1035122"/>
          </a:xfrm>
          <a:prstGeom prst="rect">
            <a:avLst/>
          </a:prstGeom>
          <a:solidFill>
            <a:srgbClr val="2154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p:txBody>
          <a:bodyPr/>
          <a:lstStyle/>
          <a:p>
            <a:r>
              <a:rPr lang="en-GB" dirty="0"/>
              <a:t>Knowledge </a:t>
            </a:r>
            <a:r>
              <a:rPr lang="en-GB" dirty="0" smtClean="0"/>
              <a:t>check</a:t>
            </a:r>
            <a:endParaRPr lang="en-GB" dirty="0"/>
          </a:p>
        </p:txBody>
      </p:sp>
      <p:sp>
        <p:nvSpPr>
          <p:cNvPr id="3" name="Content Placeholder 2"/>
          <p:cNvSpPr>
            <a:spLocks noGrp="1"/>
          </p:cNvSpPr>
          <p:nvPr>
            <p:ph idx="1"/>
          </p:nvPr>
        </p:nvSpPr>
        <p:spPr>
          <a:xfrm>
            <a:off x="255325" y="1412378"/>
            <a:ext cx="8627418" cy="733761"/>
          </a:xfrm>
        </p:spPr>
        <p:txBody>
          <a:bodyPr>
            <a:normAutofit fontScale="92500"/>
          </a:bodyPr>
          <a:lstStyle/>
          <a:p>
            <a:pPr marL="0" indent="0">
              <a:buNone/>
            </a:pPr>
            <a:r>
              <a:rPr lang="en-GB" dirty="0">
                <a:solidFill>
                  <a:schemeClr val="bg1"/>
                </a:solidFill>
              </a:rPr>
              <a:t>Which of the following people would be classed as an </a:t>
            </a:r>
            <a:r>
              <a:rPr lang="en-GB" dirty="0" smtClean="0">
                <a:solidFill>
                  <a:schemeClr val="bg1"/>
                </a:solidFill>
              </a:rPr>
              <a:t>‘authorised person’ </a:t>
            </a:r>
            <a:r>
              <a:rPr lang="en-GB" dirty="0">
                <a:solidFill>
                  <a:schemeClr val="bg1"/>
                </a:solidFill>
              </a:rPr>
              <a:t>or would </a:t>
            </a:r>
            <a:r>
              <a:rPr lang="en-GB" dirty="0" smtClean="0">
                <a:solidFill>
                  <a:schemeClr val="bg1"/>
                </a:solidFill>
              </a:rPr>
              <a:t>‘need-to-know’ </a:t>
            </a:r>
            <a:r>
              <a:rPr lang="en-GB" dirty="0">
                <a:solidFill>
                  <a:schemeClr val="bg1"/>
                </a:solidFill>
              </a:rPr>
              <a:t>personal information?</a:t>
            </a:r>
          </a:p>
        </p:txBody>
      </p:sp>
      <p:sp>
        <p:nvSpPr>
          <p:cNvPr id="5" name="TextBox 4"/>
          <p:cNvSpPr txBox="1"/>
          <p:nvPr/>
        </p:nvSpPr>
        <p:spPr>
          <a:xfrm>
            <a:off x="999898" y="2733821"/>
            <a:ext cx="5395656" cy="769441"/>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A senior worker not involved in supporting the </a:t>
            </a:r>
            <a:r>
              <a:rPr lang="en-GB" sz="2200" b="1" dirty="0" smtClean="0">
                <a:solidFill>
                  <a:prstClr val="black"/>
                </a:solidFill>
                <a:latin typeface="Arial" panose="020B0604020202020204" pitchFamily="34" charset="0"/>
                <a:cs typeface="Arial" panose="020B0604020202020204" pitchFamily="34" charset="0"/>
              </a:rPr>
              <a:t>individual</a:t>
            </a:r>
            <a:endParaRPr lang="en-GB" sz="2200" b="1"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999897" y="3686800"/>
            <a:ext cx="5947168" cy="769441"/>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A member of the family of the </a:t>
            </a:r>
            <a:r>
              <a:rPr lang="en-GB" sz="2200" b="1" dirty="0" smtClean="0">
                <a:solidFill>
                  <a:prstClr val="black"/>
                </a:solidFill>
                <a:latin typeface="Arial" panose="020B0604020202020204" pitchFamily="34" charset="0"/>
                <a:cs typeface="Arial" panose="020B0604020202020204" pitchFamily="34" charset="0"/>
              </a:rPr>
              <a:t/>
            </a:r>
            <a:br>
              <a:rPr lang="en-GB" sz="2200" b="1" dirty="0" smtClean="0">
                <a:solidFill>
                  <a:prstClr val="black"/>
                </a:solidFill>
                <a:latin typeface="Arial" panose="020B0604020202020204" pitchFamily="34" charset="0"/>
                <a:cs typeface="Arial" panose="020B0604020202020204" pitchFamily="34" charset="0"/>
              </a:rPr>
            </a:br>
            <a:r>
              <a:rPr lang="en-GB" sz="2200" b="1" dirty="0" smtClean="0">
                <a:solidFill>
                  <a:prstClr val="black"/>
                </a:solidFill>
                <a:latin typeface="Arial" panose="020B0604020202020204" pitchFamily="34" charset="0"/>
                <a:cs typeface="Arial" panose="020B0604020202020204" pitchFamily="34" charset="0"/>
              </a:rPr>
              <a:t>individual </a:t>
            </a:r>
            <a:r>
              <a:rPr lang="en-GB" sz="2200" b="1" dirty="0">
                <a:solidFill>
                  <a:prstClr val="black"/>
                </a:solidFill>
                <a:latin typeface="Arial" panose="020B0604020202020204" pitchFamily="34" charset="0"/>
                <a:cs typeface="Arial" panose="020B0604020202020204" pitchFamily="34" charset="0"/>
              </a:rPr>
              <a:t>that you </a:t>
            </a:r>
            <a:r>
              <a:rPr lang="en-GB" sz="2200" b="1" dirty="0" smtClean="0">
                <a:solidFill>
                  <a:prstClr val="black"/>
                </a:solidFill>
                <a:latin typeface="Arial" panose="020B0604020202020204" pitchFamily="34" charset="0"/>
                <a:cs typeface="Arial" panose="020B0604020202020204" pitchFamily="34" charset="0"/>
              </a:rPr>
              <a:t>support</a:t>
            </a:r>
            <a:endParaRPr lang="en-GB" sz="2200" b="1"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1013094" y="4617397"/>
            <a:ext cx="5078947" cy="769441"/>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A colleague who is not </a:t>
            </a:r>
            <a:r>
              <a:rPr lang="en-GB" sz="2200" b="1" dirty="0" smtClean="0">
                <a:solidFill>
                  <a:prstClr val="black"/>
                </a:solidFill>
                <a:latin typeface="Arial" panose="020B0604020202020204" pitchFamily="34" charset="0"/>
                <a:cs typeface="Arial" panose="020B0604020202020204" pitchFamily="34" charset="0"/>
              </a:rPr>
              <a:t/>
            </a:r>
            <a:br>
              <a:rPr lang="en-GB" sz="2200" b="1" dirty="0" smtClean="0">
                <a:solidFill>
                  <a:prstClr val="black"/>
                </a:solidFill>
                <a:latin typeface="Arial" panose="020B0604020202020204" pitchFamily="34" charset="0"/>
                <a:cs typeface="Arial" panose="020B0604020202020204" pitchFamily="34" charset="0"/>
              </a:rPr>
            </a:br>
            <a:r>
              <a:rPr lang="en-GB" sz="2200" b="1" dirty="0" smtClean="0">
                <a:solidFill>
                  <a:prstClr val="black"/>
                </a:solidFill>
                <a:latin typeface="Arial" panose="020B0604020202020204" pitchFamily="34" charset="0"/>
                <a:cs typeface="Arial" panose="020B0604020202020204" pitchFamily="34" charset="0"/>
              </a:rPr>
              <a:t>involved </a:t>
            </a:r>
            <a:r>
              <a:rPr lang="en-GB" sz="2200" b="1" dirty="0">
                <a:solidFill>
                  <a:prstClr val="black"/>
                </a:solidFill>
                <a:latin typeface="Arial" panose="020B0604020202020204" pitchFamily="34" charset="0"/>
                <a:cs typeface="Arial" panose="020B0604020202020204" pitchFamily="34" charset="0"/>
              </a:rPr>
              <a:t>in supporting </a:t>
            </a:r>
            <a:r>
              <a:rPr lang="en-GB" sz="2200" b="1" dirty="0" smtClean="0">
                <a:solidFill>
                  <a:prstClr val="black"/>
                </a:solidFill>
                <a:latin typeface="Arial" panose="020B0604020202020204" pitchFamily="34" charset="0"/>
                <a:cs typeface="Arial" panose="020B0604020202020204" pitchFamily="34" charset="0"/>
              </a:rPr>
              <a:t>care</a:t>
            </a:r>
            <a:endParaRPr lang="en-GB" sz="2200" b="1" dirty="0">
              <a:solidFill>
                <a:prstClr val="black"/>
              </a:solidFill>
              <a:latin typeface="Arial" panose="020B0604020202020204" pitchFamily="34" charset="0"/>
              <a:cs typeface="Arial" panose="020B0604020202020204" pitchFamily="34" charset="0"/>
            </a:endParaRPr>
          </a:p>
        </p:txBody>
      </p:sp>
      <p:sp>
        <p:nvSpPr>
          <p:cNvPr id="8" name="TextBox 7"/>
          <p:cNvSpPr txBox="1"/>
          <p:nvPr/>
        </p:nvSpPr>
        <p:spPr>
          <a:xfrm>
            <a:off x="999897" y="5579293"/>
            <a:ext cx="6347780" cy="769441"/>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Another worker from the care </a:t>
            </a:r>
            <a:r>
              <a:rPr lang="en-GB" sz="2200" b="1" dirty="0" smtClean="0">
                <a:solidFill>
                  <a:prstClr val="black"/>
                </a:solidFill>
                <a:latin typeface="Arial" panose="020B0604020202020204" pitchFamily="34" charset="0"/>
                <a:cs typeface="Arial" panose="020B0604020202020204" pitchFamily="34" charset="0"/>
              </a:rPr>
              <a:t/>
            </a:r>
            <a:br>
              <a:rPr lang="en-GB" sz="2200" b="1" dirty="0" smtClean="0">
                <a:solidFill>
                  <a:prstClr val="black"/>
                </a:solidFill>
                <a:latin typeface="Arial" panose="020B0604020202020204" pitchFamily="34" charset="0"/>
                <a:cs typeface="Arial" panose="020B0604020202020204" pitchFamily="34" charset="0"/>
              </a:rPr>
            </a:br>
            <a:r>
              <a:rPr lang="en-GB" sz="2200" b="1" dirty="0" smtClean="0">
                <a:solidFill>
                  <a:prstClr val="black"/>
                </a:solidFill>
                <a:latin typeface="Arial" panose="020B0604020202020204" pitchFamily="34" charset="0"/>
                <a:cs typeface="Arial" panose="020B0604020202020204" pitchFamily="34" charset="0"/>
              </a:rPr>
              <a:t>team </a:t>
            </a:r>
            <a:r>
              <a:rPr lang="en-GB" sz="2200" b="1" dirty="0">
                <a:solidFill>
                  <a:prstClr val="black"/>
                </a:solidFill>
                <a:latin typeface="Arial" panose="020B0604020202020204" pitchFamily="34" charset="0"/>
                <a:cs typeface="Arial" panose="020B0604020202020204" pitchFamily="34" charset="0"/>
              </a:rPr>
              <a:t>providing support to an </a:t>
            </a:r>
            <a:r>
              <a:rPr lang="en-GB" sz="2200" b="1" dirty="0" smtClean="0">
                <a:solidFill>
                  <a:prstClr val="black"/>
                </a:solidFill>
                <a:latin typeface="Arial" panose="020B0604020202020204" pitchFamily="34" charset="0"/>
                <a:cs typeface="Arial" panose="020B0604020202020204" pitchFamily="34" charset="0"/>
              </a:rPr>
              <a:t>individual</a:t>
            </a:r>
            <a:endParaRPr lang="en-GB" sz="2200" b="1" dirty="0">
              <a:solidFill>
                <a:prstClr val="black"/>
              </a:solidFill>
              <a:latin typeface="Arial" panose="020B0604020202020204" pitchFamily="34" charset="0"/>
              <a:cs typeface="Arial" panose="020B0604020202020204" pitchFamily="34" charset="0"/>
            </a:endParaRPr>
          </a:p>
        </p:txBody>
      </p:sp>
      <p:grpSp>
        <p:nvGrpSpPr>
          <p:cNvPr id="23" name="Group 22"/>
          <p:cNvGrpSpPr/>
          <p:nvPr/>
        </p:nvGrpSpPr>
        <p:grpSpPr>
          <a:xfrm>
            <a:off x="5555604" y="2940692"/>
            <a:ext cx="3711396" cy="4564662"/>
            <a:chOff x="5508104" y="2348880"/>
            <a:chExt cx="3711396" cy="4564662"/>
          </a:xfrm>
        </p:grpSpPr>
        <p:grpSp>
          <p:nvGrpSpPr>
            <p:cNvPr id="24" name="Group 23"/>
            <p:cNvGrpSpPr/>
            <p:nvPr/>
          </p:nvGrpSpPr>
          <p:grpSpPr>
            <a:xfrm>
              <a:off x="5508104" y="2348880"/>
              <a:ext cx="3711396" cy="4564662"/>
              <a:chOff x="4716116" y="2392730"/>
              <a:chExt cx="3711396" cy="4564662"/>
            </a:xfrm>
          </p:grpSpPr>
          <p:pic>
            <p:nvPicPr>
              <p:cNvPr id="26" name="Picture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82173">
                <a:off x="4716116" y="2392730"/>
                <a:ext cx="3711396" cy="4564662"/>
              </a:xfrm>
              <a:prstGeom prst="rect">
                <a:avLst/>
              </a:prstGeom>
              <a:effectLst>
                <a:outerShdw blurRad="63500" sx="102000" sy="102000" algn="ctr" rotWithShape="0">
                  <a:schemeClr val="tx1">
                    <a:lumMod val="65000"/>
                    <a:lumOff val="35000"/>
                    <a:alpha val="40000"/>
                  </a:schemeClr>
                </a:outerShdw>
              </a:effectLst>
            </p:spPr>
          </p:pic>
          <p:pic>
            <p:nvPicPr>
              <p:cNvPr id="27" name="Picture 2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308198">
                <a:off x="5875925" y="2534840"/>
                <a:ext cx="1636750" cy="2465804"/>
              </a:xfrm>
              <a:prstGeom prst="rect">
                <a:avLst/>
              </a:prstGeom>
            </p:spPr>
          </p:pic>
        </p:grpSp>
        <p:pic>
          <p:nvPicPr>
            <p:cNvPr id="25" name="Picture 6" descr="\\DESIGNARCHIVE\Archive\PowerPoints\PPT symbols and documents\ABCD cards\D.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308855">
              <a:off x="6573886" y="2478512"/>
              <a:ext cx="1795805" cy="253702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9020" y="2712980"/>
            <a:ext cx="617417" cy="872258"/>
          </a:xfrm>
          <a:prstGeom prst="rect">
            <a:avLst/>
          </a:prstGeom>
        </p:spPr>
      </p:pic>
      <p:pic>
        <p:nvPicPr>
          <p:cNvPr id="29" name="Picture 2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9020" y="3657246"/>
            <a:ext cx="617417" cy="872258"/>
          </a:xfrm>
          <a:prstGeom prst="rect">
            <a:avLst/>
          </a:prstGeom>
        </p:spPr>
      </p:pic>
      <p:pic>
        <p:nvPicPr>
          <p:cNvPr id="30" name="Picture 2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9020" y="4553588"/>
            <a:ext cx="617417" cy="872258"/>
          </a:xfrm>
          <a:prstGeom prst="rect">
            <a:avLst/>
          </a:prstGeom>
        </p:spPr>
      </p:pic>
      <p:pic>
        <p:nvPicPr>
          <p:cNvPr id="31" name="Picture 3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9020" y="5481530"/>
            <a:ext cx="617417" cy="872258"/>
          </a:xfrm>
          <a:prstGeom prst="rect">
            <a:avLst/>
          </a:prstGeom>
        </p:spPr>
      </p:pic>
      <p:pic>
        <p:nvPicPr>
          <p:cNvPr id="18" name="Picture 17"/>
          <p:cNvPicPr>
            <a:picLocks/>
          </p:cNvPicPr>
          <p:nvPr/>
        </p:nvPicPr>
        <p:blipFill rotWithShape="1">
          <a:blip r:embed="rId10" cstate="screen">
            <a:extLst>
              <a:ext uri="{28A0092B-C50C-407E-A947-70E740481C1C}">
                <a14:useLocalDpi xmlns:a14="http://schemas.microsoft.com/office/drawing/2010/main"/>
              </a:ext>
            </a:extLst>
          </a:blip>
          <a:srcRect l="-27624" t="-13361" r="-27624" b="-13361"/>
          <a:stretch/>
        </p:blipFill>
        <p:spPr>
          <a:xfrm>
            <a:off x="8088925" y="554081"/>
            <a:ext cx="740782" cy="628380"/>
          </a:xfrm>
          <a:prstGeom prst="ellipse">
            <a:avLst/>
          </a:prstGeom>
          <a:solidFill>
            <a:srgbClr val="002060"/>
          </a:solidFill>
          <a:ln w="31750">
            <a:solidFill>
              <a:schemeClr val="bg1"/>
            </a:solidFill>
          </a:ln>
        </p:spPr>
      </p:pic>
      <p:sp>
        <p:nvSpPr>
          <p:cNvPr id="19" name="Rectangle 18"/>
          <p:cNvSpPr/>
          <p:nvPr/>
        </p:nvSpPr>
        <p:spPr>
          <a:xfrm>
            <a:off x="6237027" y="2338198"/>
            <a:ext cx="2657590" cy="405864"/>
          </a:xfrm>
          <a:prstGeom prst="rect">
            <a:avLst/>
          </a:prstGeom>
          <a:solidFill>
            <a:srgbClr val="1C5ECA"/>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latin typeface="Arial" panose="020B0604020202020204" pitchFamily="34" charset="0"/>
                <a:cs typeface="Arial" panose="020B0604020202020204" pitchFamily="34" charset="0"/>
              </a:rPr>
              <a:t>Click to reveal </a:t>
            </a:r>
            <a:r>
              <a:rPr lang="en-GB" b="1" dirty="0">
                <a:latin typeface="Arial" panose="020B0604020202020204" pitchFamily="34" charset="0"/>
                <a:cs typeface="Arial" panose="020B0604020202020204" pitchFamily="34" charset="0"/>
              </a:rPr>
              <a:t>a</a:t>
            </a:r>
            <a:r>
              <a:rPr lang="en-GB" b="1" dirty="0" smtClean="0">
                <a:latin typeface="Arial" panose="020B0604020202020204" pitchFamily="34" charset="0"/>
                <a:cs typeface="Arial" panose="020B0604020202020204" pitchFamily="34" charset="0"/>
              </a:rPr>
              <a:t>nswer</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920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0"/>
                                        </p:tgtEl>
                                        <p:attrNameLst>
                                          <p:attrName>style.visibility</p:attrName>
                                        </p:attrNameLst>
                                      </p:cBhvr>
                                      <p:to>
                                        <p:strVal val="hidden"/>
                                      </p:to>
                                    </p:set>
                                  </p:childTnLst>
                                </p:cTn>
                              </p:par>
                            </p:childTnLst>
                          </p:cTn>
                        </p:par>
                        <p:par>
                          <p:cTn id="29" fill="hold">
                            <p:stCondLst>
                              <p:cond delay="0"/>
                            </p:stCondLst>
                            <p:childTnLst>
                              <p:par>
                                <p:cTn id="30" presetID="1" presetClass="exit" presetSubtype="0" fill="hold" nodeType="afterEffect">
                                  <p:stCondLst>
                                    <p:cond delay="0"/>
                                  </p:stCondLst>
                                  <p:childTnLst>
                                    <p:set>
                                      <p:cBhvr>
                                        <p:cTn id="31" dur="1" fill="hold">
                                          <p:stCondLst>
                                            <p:cond delay="0"/>
                                          </p:stCondLst>
                                        </p:cTn>
                                        <p:tgtEl>
                                          <p:spTgt spid="28"/>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29"/>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30"/>
                                        </p:tgtEl>
                                        <p:attrNameLst>
                                          <p:attrName>style.visibility</p:attrName>
                                        </p:attrNameLst>
                                      </p:cBhvr>
                                      <p:to>
                                        <p:strVal val="hidden"/>
                                      </p:to>
                                    </p:set>
                                  </p:childTnLst>
                                </p:cTn>
                              </p:par>
                              <p:par>
                                <p:cTn id="36" presetID="1" presetClass="exit"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hidden"/>
                                      </p:to>
                                    </p:set>
                                  </p:childTnLst>
                                </p:cTn>
                              </p:par>
                              <p:par>
                                <p:cTn id="38" presetID="1" presetClass="exit"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hidden"/>
                                      </p:to>
                                    </p:set>
                                  </p:childTnLst>
                                </p:cTn>
                              </p:par>
                              <p:par>
                                <p:cTn id="42" presetID="2" presetClass="entr" presetSubtype="4"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4" name="Rectangle 3"/>
          <p:cNvSpPr/>
          <p:nvPr/>
        </p:nvSpPr>
        <p:spPr>
          <a:xfrm>
            <a:off x="255325" y="1246476"/>
            <a:ext cx="8651169" cy="430887"/>
          </a:xfrm>
          <a:prstGeom prst="rect">
            <a:avLst/>
          </a:prstGeom>
        </p:spPr>
        <p:txBody>
          <a:bodyPr wrap="square">
            <a:spAutoFit/>
          </a:bodyPr>
          <a:lstStyle/>
          <a:p>
            <a:pPr>
              <a:spcBef>
                <a:spcPts val="600"/>
              </a:spcBef>
            </a:pPr>
            <a:r>
              <a:rPr lang="en-GB" sz="2200" b="1" dirty="0" smtClean="0">
                <a:solidFill>
                  <a:srgbClr val="002060"/>
                </a:solidFill>
                <a:latin typeface="Arial" panose="020B0604020202020204" pitchFamily="34" charset="0"/>
                <a:cs typeface="Arial" panose="020B0604020202020204" pitchFamily="34" charset="0"/>
              </a:rPr>
              <a:t>14.1 </a:t>
            </a:r>
            <a:r>
              <a:rPr lang="en-GB" sz="2200" b="1" dirty="0" smtClean="0">
                <a:solidFill>
                  <a:srgbClr val="0066CC"/>
                </a:solidFill>
                <a:latin typeface="Arial" panose="020B0604020202020204" pitchFamily="34" charset="0"/>
                <a:cs typeface="Arial" panose="020B0604020202020204" pitchFamily="34" charset="0"/>
              </a:rPr>
              <a:t>Handling </a:t>
            </a:r>
            <a:r>
              <a:rPr lang="en-GB" sz="2200" b="1" dirty="0">
                <a:solidFill>
                  <a:srgbClr val="0066CC"/>
                </a:solidFill>
                <a:latin typeface="Arial" panose="020B0604020202020204" pitchFamily="34" charset="0"/>
                <a:cs typeface="Arial" panose="020B0604020202020204" pitchFamily="34" charset="0"/>
              </a:rPr>
              <a:t>information</a:t>
            </a:r>
          </a:p>
        </p:txBody>
      </p:sp>
      <p:sp>
        <p:nvSpPr>
          <p:cNvPr id="6" name="Title Placeholder 1"/>
          <p:cNvSpPr txBox="1">
            <a:spLocks/>
          </p:cNvSpPr>
          <p:nvPr/>
        </p:nvSpPr>
        <p:spPr>
          <a:xfrm>
            <a:off x="4472246" y="5055910"/>
            <a:ext cx="2185060" cy="552173"/>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dirty="0" smtClean="0">
                <a:solidFill>
                  <a:srgbClr val="002060"/>
                </a:solidFill>
              </a:rPr>
              <a:t>Standard</a:t>
            </a:r>
            <a:endParaRPr lang="en-GB" sz="2400" dirty="0" smtClean="0">
              <a:solidFill>
                <a:srgbClr val="002060"/>
              </a:solidFill>
            </a:endParaRPr>
          </a:p>
        </p:txBody>
      </p:sp>
      <p:sp>
        <p:nvSpPr>
          <p:cNvPr id="7" name="TextBox 6"/>
          <p:cNvSpPr txBox="1"/>
          <p:nvPr/>
        </p:nvSpPr>
        <p:spPr>
          <a:xfrm>
            <a:off x="5564763" y="3730829"/>
            <a:ext cx="6316842" cy="3939540"/>
          </a:xfrm>
          <a:prstGeom prst="rect">
            <a:avLst/>
          </a:prstGeom>
          <a:noFill/>
        </p:spPr>
        <p:txBody>
          <a:bodyPr wrap="square" rtlCol="0">
            <a:spAutoFit/>
          </a:bodyPr>
          <a:lstStyle/>
          <a:p>
            <a:r>
              <a:rPr lang="en-GB" sz="25000" dirty="0" smtClean="0">
                <a:solidFill>
                  <a:srgbClr val="002060"/>
                </a:solidFill>
                <a:latin typeface="Arial" panose="020B0604020202020204" pitchFamily="34" charset="0"/>
                <a:cs typeface="Arial" panose="020B0604020202020204" pitchFamily="34" charset="0"/>
              </a:rPr>
              <a:t>14</a:t>
            </a:r>
            <a:endParaRPr lang="en-GB" sz="25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75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Handling information</a:t>
            </a:r>
            <a:endParaRPr lang="en-GB" dirty="0"/>
          </a:p>
        </p:txBody>
      </p:sp>
      <p:sp>
        <p:nvSpPr>
          <p:cNvPr id="3" name="Content Placeholder 2"/>
          <p:cNvSpPr>
            <a:spLocks noGrp="1"/>
          </p:cNvSpPr>
          <p:nvPr>
            <p:ph idx="1"/>
          </p:nvPr>
        </p:nvSpPr>
        <p:spPr>
          <a:xfrm>
            <a:off x="255324" y="1320673"/>
            <a:ext cx="4340489" cy="5377010"/>
          </a:xfrm>
        </p:spPr>
        <p:txBody>
          <a:bodyPr>
            <a:normAutofit/>
          </a:bodyPr>
          <a:lstStyle/>
          <a:p>
            <a:pPr marL="0" indent="0">
              <a:buNone/>
            </a:pPr>
            <a:r>
              <a:rPr lang="en-GB" dirty="0"/>
              <a:t>The information about an individual's care and support may be personal and sensitive. </a:t>
            </a:r>
            <a:r>
              <a:rPr lang="en-GB" dirty="0" smtClean="0"/>
              <a:t>This </a:t>
            </a:r>
            <a:r>
              <a:rPr lang="en-GB" dirty="0"/>
              <a:t>information must be treated as confidential and only shared with people who need to know.</a:t>
            </a:r>
          </a:p>
          <a:p>
            <a:pPr marL="0" indent="0">
              <a:buNone/>
            </a:pPr>
            <a:r>
              <a:rPr lang="en-GB" dirty="0"/>
              <a:t>Respecting confidentiality is:</a:t>
            </a:r>
          </a:p>
          <a:p>
            <a:r>
              <a:rPr lang="en-GB" dirty="0"/>
              <a:t>A legal requirement</a:t>
            </a:r>
          </a:p>
          <a:p>
            <a:r>
              <a:rPr lang="en-GB" dirty="0"/>
              <a:t>Essential to promote the individual</a:t>
            </a:r>
          </a:p>
          <a:p>
            <a:r>
              <a:rPr lang="en-GB" dirty="0"/>
              <a:t>An important part of building </a:t>
            </a:r>
            <a:r>
              <a:rPr lang="en-GB" dirty="0" smtClean="0"/>
              <a:t>trust. </a:t>
            </a:r>
            <a:endParaRPr lang="en-GB" dirty="0"/>
          </a:p>
          <a:p>
            <a:endParaRPr lang="en-GB"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22245" r="26345"/>
          <a:stretch/>
        </p:blipFill>
        <p:spPr>
          <a:xfrm>
            <a:off x="5213269" y="1258783"/>
            <a:ext cx="3716976" cy="4959975"/>
          </a:xfrm>
          <a:prstGeom prst="rect">
            <a:avLst/>
          </a:prstGeom>
        </p:spPr>
      </p:pic>
    </p:spTree>
    <p:extLst>
      <p:ext uri="{BB962C8B-B14F-4D97-AF65-F5344CB8AC3E}">
        <p14:creationId xmlns:p14="http://schemas.microsoft.com/office/powerpoint/2010/main" val="18758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 sharing	</a:t>
            </a:r>
            <a:endParaRPr lang="en-GB" dirty="0"/>
          </a:p>
        </p:txBody>
      </p:sp>
      <p:sp>
        <p:nvSpPr>
          <p:cNvPr id="3" name="Content Placeholder 2"/>
          <p:cNvSpPr>
            <a:spLocks noGrp="1"/>
          </p:cNvSpPr>
          <p:nvPr>
            <p:ph idx="1"/>
          </p:nvPr>
        </p:nvSpPr>
        <p:spPr>
          <a:xfrm>
            <a:off x="255324" y="1320673"/>
            <a:ext cx="8651169" cy="1505193"/>
          </a:xfrm>
        </p:spPr>
        <p:txBody>
          <a:bodyPr>
            <a:normAutofit/>
          </a:bodyPr>
          <a:lstStyle/>
          <a:p>
            <a:r>
              <a:rPr lang="en-GB" dirty="0"/>
              <a:t>Information can be shared with </a:t>
            </a:r>
            <a:r>
              <a:rPr lang="en-GB" dirty="0" smtClean="0"/>
              <a:t/>
            </a:r>
            <a:br>
              <a:rPr lang="en-GB" dirty="0" smtClean="0"/>
            </a:br>
            <a:r>
              <a:rPr lang="en-GB" dirty="0" smtClean="0"/>
              <a:t>people </a:t>
            </a:r>
            <a:r>
              <a:rPr lang="en-GB" dirty="0"/>
              <a:t>who </a:t>
            </a:r>
            <a:r>
              <a:rPr lang="en-GB" dirty="0" smtClean="0"/>
              <a:t>need-to-know</a:t>
            </a:r>
            <a:r>
              <a:rPr lang="en-GB" dirty="0"/>
              <a:t>. </a:t>
            </a:r>
          </a:p>
          <a:p>
            <a:r>
              <a:rPr lang="en-GB" dirty="0"/>
              <a:t>Which of the people below would ‘need-to-know’ about an individual’s care and support needs?</a:t>
            </a:r>
          </a:p>
          <a:p>
            <a:endParaRPr lang="en-GB" dirty="0"/>
          </a:p>
        </p:txBody>
      </p:sp>
      <p:pic>
        <p:nvPicPr>
          <p:cNvPr id="4" name="Picture 3"/>
          <p:cNvPicPr>
            <a:picLocks/>
          </p:cNvPicPr>
          <p:nvPr/>
        </p:nvPicPr>
        <p:blipFill rotWithShape="1">
          <a:blip r:embed="rId3" cstate="screen">
            <a:extLst>
              <a:ext uri="{28A0092B-C50C-407E-A947-70E740481C1C}">
                <a14:useLocalDpi xmlns:a14="http://schemas.microsoft.com/office/drawing/2010/main"/>
              </a:ext>
            </a:extLst>
          </a:blip>
          <a:srcRect l="-8812" t="-35807" r="-8812" b="-35807"/>
          <a:stretch/>
        </p:blipFill>
        <p:spPr>
          <a:xfrm>
            <a:off x="8110847" y="584501"/>
            <a:ext cx="718859" cy="597960"/>
          </a:xfrm>
          <a:prstGeom prst="ellipse">
            <a:avLst/>
          </a:prstGeom>
          <a:solidFill>
            <a:srgbClr val="002060"/>
          </a:solidFill>
          <a:ln w="31750">
            <a:solidFill>
              <a:schemeClr val="bg1"/>
            </a:solidFill>
          </a:ln>
        </p:spPr>
      </p:pic>
      <p:sp>
        <p:nvSpPr>
          <p:cNvPr id="5" name="Rectangle 4"/>
          <p:cNvSpPr/>
          <p:nvPr/>
        </p:nvSpPr>
        <p:spPr>
          <a:xfrm>
            <a:off x="255323" y="2953011"/>
            <a:ext cx="7855523" cy="38019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900" dirty="0">
                <a:solidFill>
                  <a:srgbClr val="002060"/>
                </a:solidFill>
                <a:latin typeface="Arial" panose="020B0604020202020204" pitchFamily="34" charset="0"/>
                <a:cs typeface="Arial" panose="020B0604020202020204" pitchFamily="34" charset="0"/>
              </a:rPr>
              <a:t>The </a:t>
            </a:r>
            <a:r>
              <a:rPr lang="en-GB" sz="1900" dirty="0" smtClean="0">
                <a:solidFill>
                  <a:srgbClr val="002060"/>
                </a:solidFill>
                <a:latin typeface="Arial" panose="020B0604020202020204" pitchFamily="34" charset="0"/>
                <a:cs typeface="Arial" panose="020B0604020202020204" pitchFamily="34" charset="0"/>
              </a:rPr>
              <a:t>individual’s neighbour</a:t>
            </a:r>
            <a:endParaRPr lang="en-GB" sz="1900"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8200405" y="3284837"/>
            <a:ext cx="539742" cy="646331"/>
          </a:xfrm>
          <a:prstGeom prst="rect">
            <a:avLst/>
          </a:prstGeom>
        </p:spPr>
        <p:txBody>
          <a:bodyPr wrap="square">
            <a:spAutoFit/>
          </a:bodyPr>
          <a:lstStyle/>
          <a:p>
            <a:pPr algn="ctr" defTabSz="914400">
              <a:defRPr/>
            </a:pPr>
            <a:r>
              <a:rPr lang="en-GB" sz="3600" b="1" dirty="0">
                <a:solidFill>
                  <a:srgbClr val="00B050"/>
                </a:solidFill>
                <a:latin typeface="Arial" panose="020B0604020202020204" pitchFamily="34" charset="0"/>
                <a:cs typeface="Arial" panose="020B0604020202020204" pitchFamily="34" charset="0"/>
                <a:sym typeface="Wingdings"/>
              </a:rPr>
              <a:t></a:t>
            </a:r>
            <a:endParaRPr lang="en-GB" sz="3600" b="1" dirty="0">
              <a:solidFill>
                <a:srgbClr val="00B050"/>
              </a:solidFill>
              <a:latin typeface="Arial" panose="020B0604020202020204" pitchFamily="34" charset="0"/>
              <a:cs typeface="Arial" panose="020B0604020202020204" pitchFamily="34" charset="0"/>
            </a:endParaRPr>
          </a:p>
        </p:txBody>
      </p:sp>
      <p:sp>
        <p:nvSpPr>
          <p:cNvPr id="7" name="Rectangle 6"/>
          <p:cNvSpPr/>
          <p:nvPr/>
        </p:nvSpPr>
        <p:spPr>
          <a:xfrm>
            <a:off x="8316115" y="2912275"/>
            <a:ext cx="370614" cy="461665"/>
          </a:xfrm>
          <a:prstGeom prst="rect">
            <a:avLst/>
          </a:prstGeom>
        </p:spPr>
        <p:txBody>
          <a:bodyPr wrap="none">
            <a:spAutoFit/>
          </a:bodyPr>
          <a:lstStyle/>
          <a:p>
            <a:pPr algn="ctr"/>
            <a:r>
              <a:rPr lang="en-GB" sz="2400" b="1" dirty="0" smtClean="0">
                <a:solidFill>
                  <a:srgbClr val="FF0000"/>
                </a:solidFill>
                <a:latin typeface="Arial Rounded MT Bold" panose="020F0704030504030204" pitchFamily="34" charset="0"/>
                <a:cs typeface="Adobe Devanagari" pitchFamily="18" charset="0"/>
              </a:rPr>
              <a:t>X</a:t>
            </a:r>
            <a:endParaRPr lang="en-GB" sz="2400" b="1" dirty="0">
              <a:solidFill>
                <a:srgbClr val="FF0000"/>
              </a:solidFill>
              <a:latin typeface="Arial Rounded MT Bold" panose="020F0704030504030204" pitchFamily="34" charset="0"/>
              <a:cs typeface="Adobe Devanagari" pitchFamily="18" charset="0"/>
            </a:endParaRPr>
          </a:p>
        </p:txBody>
      </p:sp>
      <p:sp>
        <p:nvSpPr>
          <p:cNvPr id="8" name="Rectangle 7"/>
          <p:cNvSpPr/>
          <p:nvPr/>
        </p:nvSpPr>
        <p:spPr>
          <a:xfrm>
            <a:off x="255325" y="3417906"/>
            <a:ext cx="7855523" cy="38019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900" dirty="0">
                <a:solidFill>
                  <a:srgbClr val="002060"/>
                </a:solidFill>
                <a:latin typeface="Arial" panose="020B0604020202020204" pitchFamily="34" charset="0"/>
                <a:cs typeface="Arial" panose="020B0604020202020204" pitchFamily="34" charset="0"/>
              </a:rPr>
              <a:t>A health and social care worker who is involved in providing care</a:t>
            </a:r>
          </a:p>
        </p:txBody>
      </p:sp>
      <p:sp>
        <p:nvSpPr>
          <p:cNvPr id="9" name="Rectangle 8"/>
          <p:cNvSpPr/>
          <p:nvPr/>
        </p:nvSpPr>
        <p:spPr>
          <a:xfrm>
            <a:off x="255322" y="3873194"/>
            <a:ext cx="7855523" cy="38019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900" dirty="0">
                <a:solidFill>
                  <a:srgbClr val="002060"/>
                </a:solidFill>
                <a:latin typeface="Arial" panose="020B0604020202020204" pitchFamily="34" charset="0"/>
                <a:cs typeface="Arial" panose="020B0604020202020204" pitchFamily="34" charset="0"/>
              </a:rPr>
              <a:t>The individual's family or friends</a:t>
            </a:r>
          </a:p>
        </p:txBody>
      </p:sp>
      <p:sp>
        <p:nvSpPr>
          <p:cNvPr id="10" name="Rectangle 9"/>
          <p:cNvSpPr/>
          <p:nvPr/>
        </p:nvSpPr>
        <p:spPr>
          <a:xfrm>
            <a:off x="255325" y="4360912"/>
            <a:ext cx="7855523" cy="38019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900" dirty="0">
                <a:solidFill>
                  <a:srgbClr val="002060"/>
                </a:solidFill>
                <a:latin typeface="Arial" panose="020B0604020202020204" pitchFamily="34" charset="0"/>
                <a:cs typeface="Arial" panose="020B0604020202020204" pitchFamily="34" charset="0"/>
              </a:rPr>
              <a:t>The </a:t>
            </a:r>
            <a:r>
              <a:rPr lang="en-GB" sz="1900" dirty="0" smtClean="0">
                <a:solidFill>
                  <a:srgbClr val="002060"/>
                </a:solidFill>
                <a:latin typeface="Arial" panose="020B0604020202020204" pitchFamily="34" charset="0"/>
                <a:cs typeface="Arial" panose="020B0604020202020204" pitchFamily="34" charset="0"/>
              </a:rPr>
              <a:t>worker’s </a:t>
            </a:r>
            <a:r>
              <a:rPr lang="en-GB" sz="1900" dirty="0">
                <a:solidFill>
                  <a:srgbClr val="002060"/>
                </a:solidFill>
                <a:latin typeface="Arial" panose="020B0604020202020204" pitchFamily="34" charset="0"/>
                <a:cs typeface="Arial" panose="020B0604020202020204" pitchFamily="34" charset="0"/>
              </a:rPr>
              <a:t>family or friends</a:t>
            </a:r>
          </a:p>
        </p:txBody>
      </p:sp>
      <p:sp>
        <p:nvSpPr>
          <p:cNvPr id="11" name="Rectangle 10"/>
          <p:cNvSpPr/>
          <p:nvPr/>
        </p:nvSpPr>
        <p:spPr>
          <a:xfrm>
            <a:off x="255321" y="4813193"/>
            <a:ext cx="7855523" cy="61231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900" dirty="0">
                <a:solidFill>
                  <a:srgbClr val="002060"/>
                </a:solidFill>
                <a:latin typeface="Arial" panose="020B0604020202020204" pitchFamily="34" charset="0"/>
                <a:cs typeface="Arial" panose="020B0604020202020204" pitchFamily="34" charset="0"/>
              </a:rPr>
              <a:t>A health and social care worker not involved in providing care </a:t>
            </a:r>
            <a:r>
              <a:rPr lang="en-GB" sz="1900" dirty="0" smtClean="0">
                <a:solidFill>
                  <a:srgbClr val="002060"/>
                </a:solidFill>
                <a:latin typeface="Arial" panose="020B0604020202020204" pitchFamily="34" charset="0"/>
                <a:cs typeface="Arial" panose="020B0604020202020204" pitchFamily="34" charset="0"/>
              </a:rPr>
              <a:t/>
            </a:r>
            <a:br>
              <a:rPr lang="en-GB" sz="1900" dirty="0" smtClean="0">
                <a:solidFill>
                  <a:srgbClr val="002060"/>
                </a:solidFill>
                <a:latin typeface="Arial" panose="020B0604020202020204" pitchFamily="34" charset="0"/>
                <a:cs typeface="Arial" panose="020B0604020202020204" pitchFamily="34" charset="0"/>
              </a:rPr>
            </a:br>
            <a:r>
              <a:rPr lang="en-GB" sz="1900" dirty="0" smtClean="0">
                <a:solidFill>
                  <a:srgbClr val="002060"/>
                </a:solidFill>
                <a:latin typeface="Arial" panose="020B0604020202020204" pitchFamily="34" charset="0"/>
                <a:cs typeface="Arial" panose="020B0604020202020204" pitchFamily="34" charset="0"/>
              </a:rPr>
              <a:t>to </a:t>
            </a:r>
            <a:r>
              <a:rPr lang="en-GB" sz="1900" dirty="0">
                <a:solidFill>
                  <a:srgbClr val="002060"/>
                </a:solidFill>
                <a:latin typeface="Arial" panose="020B0604020202020204" pitchFamily="34" charset="0"/>
                <a:cs typeface="Arial" panose="020B0604020202020204" pitchFamily="34" charset="0"/>
              </a:rPr>
              <a:t>the individual</a:t>
            </a:r>
          </a:p>
        </p:txBody>
      </p:sp>
      <p:sp>
        <p:nvSpPr>
          <p:cNvPr id="12" name="Rectangle 11"/>
          <p:cNvSpPr/>
          <p:nvPr/>
        </p:nvSpPr>
        <p:spPr>
          <a:xfrm>
            <a:off x="255325" y="5532130"/>
            <a:ext cx="7855523" cy="61231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900" dirty="0">
                <a:solidFill>
                  <a:srgbClr val="002060"/>
                </a:solidFill>
                <a:latin typeface="Arial" panose="020B0604020202020204" pitchFamily="34" charset="0"/>
                <a:cs typeface="Arial" panose="020B0604020202020204" pitchFamily="34" charset="0"/>
              </a:rPr>
              <a:t>A worker in a different role who is involved in providing care to </a:t>
            </a:r>
            <a:r>
              <a:rPr lang="en-GB" sz="1900" dirty="0" smtClean="0">
                <a:solidFill>
                  <a:srgbClr val="002060"/>
                </a:solidFill>
                <a:latin typeface="Arial" panose="020B0604020202020204" pitchFamily="34" charset="0"/>
                <a:cs typeface="Arial" panose="020B0604020202020204" pitchFamily="34" charset="0"/>
              </a:rPr>
              <a:t/>
            </a:r>
            <a:br>
              <a:rPr lang="en-GB" sz="1900" dirty="0" smtClean="0">
                <a:solidFill>
                  <a:srgbClr val="002060"/>
                </a:solidFill>
                <a:latin typeface="Arial" panose="020B0604020202020204" pitchFamily="34" charset="0"/>
                <a:cs typeface="Arial" panose="020B0604020202020204" pitchFamily="34" charset="0"/>
              </a:rPr>
            </a:br>
            <a:r>
              <a:rPr lang="en-GB" sz="1900" dirty="0" smtClean="0">
                <a:solidFill>
                  <a:srgbClr val="002060"/>
                </a:solidFill>
                <a:latin typeface="Arial" panose="020B0604020202020204" pitchFamily="34" charset="0"/>
                <a:cs typeface="Arial" panose="020B0604020202020204" pitchFamily="34" charset="0"/>
              </a:rPr>
              <a:t>the </a:t>
            </a:r>
            <a:r>
              <a:rPr lang="en-GB" sz="1900" dirty="0">
                <a:solidFill>
                  <a:srgbClr val="002060"/>
                </a:solidFill>
                <a:latin typeface="Arial" panose="020B0604020202020204" pitchFamily="34" charset="0"/>
                <a:cs typeface="Arial" panose="020B0604020202020204" pitchFamily="34" charset="0"/>
              </a:rPr>
              <a:t>individual</a:t>
            </a:r>
          </a:p>
        </p:txBody>
      </p:sp>
      <p:sp>
        <p:nvSpPr>
          <p:cNvPr id="13" name="Rectangle 12"/>
          <p:cNvSpPr/>
          <p:nvPr/>
        </p:nvSpPr>
        <p:spPr>
          <a:xfrm>
            <a:off x="8310066" y="3819085"/>
            <a:ext cx="370614" cy="461665"/>
          </a:xfrm>
          <a:prstGeom prst="rect">
            <a:avLst/>
          </a:prstGeom>
        </p:spPr>
        <p:txBody>
          <a:bodyPr wrap="none">
            <a:spAutoFit/>
          </a:bodyPr>
          <a:lstStyle/>
          <a:p>
            <a:pPr algn="ctr"/>
            <a:r>
              <a:rPr lang="en-GB" sz="2400" b="1" dirty="0" smtClean="0">
                <a:solidFill>
                  <a:srgbClr val="FF0000"/>
                </a:solidFill>
                <a:latin typeface="Arial Rounded MT Bold" panose="020F0704030504030204" pitchFamily="34" charset="0"/>
                <a:cs typeface="Adobe Devanagari" pitchFamily="18" charset="0"/>
              </a:rPr>
              <a:t>X</a:t>
            </a:r>
            <a:endParaRPr lang="en-GB" sz="2400" b="1" dirty="0">
              <a:solidFill>
                <a:srgbClr val="FF0000"/>
              </a:solidFill>
              <a:latin typeface="Arial Rounded MT Bold" panose="020F0704030504030204" pitchFamily="34" charset="0"/>
              <a:cs typeface="Adobe Devanagari" pitchFamily="18" charset="0"/>
            </a:endParaRPr>
          </a:p>
        </p:txBody>
      </p:sp>
      <p:sp>
        <p:nvSpPr>
          <p:cNvPr id="14" name="Rectangle 13"/>
          <p:cNvSpPr/>
          <p:nvPr/>
        </p:nvSpPr>
        <p:spPr>
          <a:xfrm>
            <a:off x="8321849" y="4327954"/>
            <a:ext cx="370614" cy="461665"/>
          </a:xfrm>
          <a:prstGeom prst="rect">
            <a:avLst/>
          </a:prstGeom>
        </p:spPr>
        <p:txBody>
          <a:bodyPr wrap="none">
            <a:spAutoFit/>
          </a:bodyPr>
          <a:lstStyle/>
          <a:p>
            <a:pPr algn="ctr"/>
            <a:r>
              <a:rPr lang="en-GB" sz="2400" b="1" dirty="0" smtClean="0">
                <a:solidFill>
                  <a:srgbClr val="FF0000"/>
                </a:solidFill>
                <a:latin typeface="Arial Rounded MT Bold" panose="020F0704030504030204" pitchFamily="34" charset="0"/>
                <a:cs typeface="Adobe Devanagari" pitchFamily="18" charset="0"/>
              </a:rPr>
              <a:t>X</a:t>
            </a:r>
            <a:endParaRPr lang="en-GB" sz="2400" b="1" dirty="0">
              <a:solidFill>
                <a:srgbClr val="FF0000"/>
              </a:solidFill>
              <a:latin typeface="Arial Rounded MT Bold" panose="020F0704030504030204" pitchFamily="34" charset="0"/>
              <a:cs typeface="Adobe Devanagari" pitchFamily="18" charset="0"/>
            </a:endParaRPr>
          </a:p>
        </p:txBody>
      </p:sp>
      <p:sp>
        <p:nvSpPr>
          <p:cNvPr id="15" name="Rectangle 14"/>
          <p:cNvSpPr/>
          <p:nvPr/>
        </p:nvSpPr>
        <p:spPr>
          <a:xfrm>
            <a:off x="8345783" y="4888515"/>
            <a:ext cx="370614" cy="461665"/>
          </a:xfrm>
          <a:prstGeom prst="rect">
            <a:avLst/>
          </a:prstGeom>
        </p:spPr>
        <p:txBody>
          <a:bodyPr wrap="none">
            <a:spAutoFit/>
          </a:bodyPr>
          <a:lstStyle/>
          <a:p>
            <a:pPr algn="ctr"/>
            <a:r>
              <a:rPr lang="en-GB" sz="2400" b="1" dirty="0" smtClean="0">
                <a:solidFill>
                  <a:srgbClr val="FF0000"/>
                </a:solidFill>
                <a:latin typeface="Arial Rounded MT Bold" panose="020F0704030504030204" pitchFamily="34" charset="0"/>
                <a:cs typeface="Adobe Devanagari" pitchFamily="18" charset="0"/>
              </a:rPr>
              <a:t>X</a:t>
            </a:r>
            <a:endParaRPr lang="en-GB" sz="2400" b="1" dirty="0">
              <a:solidFill>
                <a:srgbClr val="FF0000"/>
              </a:solidFill>
              <a:latin typeface="Arial Rounded MT Bold" panose="020F0704030504030204" pitchFamily="34" charset="0"/>
              <a:cs typeface="Adobe Devanagari" pitchFamily="18" charset="0"/>
            </a:endParaRPr>
          </a:p>
        </p:txBody>
      </p:sp>
      <p:sp>
        <p:nvSpPr>
          <p:cNvPr id="16" name="Rectangle 15"/>
          <p:cNvSpPr/>
          <p:nvPr/>
        </p:nvSpPr>
        <p:spPr>
          <a:xfrm>
            <a:off x="8266214" y="5498109"/>
            <a:ext cx="539742" cy="646331"/>
          </a:xfrm>
          <a:prstGeom prst="rect">
            <a:avLst/>
          </a:prstGeom>
        </p:spPr>
        <p:txBody>
          <a:bodyPr wrap="square">
            <a:spAutoFit/>
          </a:bodyPr>
          <a:lstStyle/>
          <a:p>
            <a:pPr algn="ctr" defTabSz="914400">
              <a:defRPr/>
            </a:pPr>
            <a:r>
              <a:rPr lang="en-GB" sz="3600" b="1" dirty="0">
                <a:solidFill>
                  <a:srgbClr val="00B050"/>
                </a:solidFill>
                <a:latin typeface="Arial" panose="020B0604020202020204" pitchFamily="34" charset="0"/>
                <a:cs typeface="Arial" panose="020B0604020202020204" pitchFamily="34" charset="0"/>
                <a:sym typeface="Wingdings"/>
              </a:rPr>
              <a:t></a:t>
            </a:r>
            <a:endParaRPr lang="en-GB" sz="3600" b="1" dirty="0">
              <a:solidFill>
                <a:srgbClr val="00B050"/>
              </a:solidFill>
              <a:latin typeface="Arial" panose="020B0604020202020204" pitchFamily="34" charset="0"/>
              <a:cs typeface="Arial" panose="020B0604020202020204" pitchFamily="34" charset="0"/>
            </a:endParaRPr>
          </a:p>
        </p:txBody>
      </p:sp>
      <p:sp>
        <p:nvSpPr>
          <p:cNvPr id="17" name="Rectangle 16"/>
          <p:cNvSpPr/>
          <p:nvPr/>
        </p:nvSpPr>
        <p:spPr>
          <a:xfrm>
            <a:off x="8110846" y="1433015"/>
            <a:ext cx="779675" cy="509399"/>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latin typeface="Arial" panose="020B0604020202020204" pitchFamily="34" charset="0"/>
                <a:cs typeface="Arial" panose="020B0604020202020204" pitchFamily="34" charset="0"/>
              </a:rPr>
              <a:t>No</a:t>
            </a:r>
            <a:endParaRPr lang="en-GB" b="1" dirty="0">
              <a:latin typeface="Arial" panose="020B0604020202020204" pitchFamily="34" charset="0"/>
              <a:cs typeface="Arial" panose="020B0604020202020204" pitchFamily="34" charset="0"/>
            </a:endParaRPr>
          </a:p>
        </p:txBody>
      </p:sp>
      <p:sp>
        <p:nvSpPr>
          <p:cNvPr id="18" name="Rectangle 17"/>
          <p:cNvSpPr/>
          <p:nvPr/>
        </p:nvSpPr>
        <p:spPr>
          <a:xfrm>
            <a:off x="6863224" y="1433015"/>
            <a:ext cx="779675" cy="509399"/>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latin typeface="Arial" panose="020B0604020202020204" pitchFamily="34" charset="0"/>
                <a:cs typeface="Arial" panose="020B0604020202020204" pitchFamily="34" charset="0"/>
              </a:rPr>
              <a:t>Yes</a:t>
            </a:r>
            <a:endParaRPr lang="en-GB" b="1" dirty="0">
              <a:latin typeface="Arial" panose="020B0604020202020204" pitchFamily="34" charset="0"/>
              <a:cs typeface="Arial" panose="020B0604020202020204" pitchFamily="34" charset="0"/>
            </a:endParaRPr>
          </a:p>
        </p:txBody>
      </p:sp>
      <p:sp>
        <p:nvSpPr>
          <p:cNvPr id="19" name="Rectangle 18"/>
          <p:cNvSpPr/>
          <p:nvPr/>
        </p:nvSpPr>
        <p:spPr>
          <a:xfrm>
            <a:off x="6323482" y="1343712"/>
            <a:ext cx="539742" cy="707886"/>
          </a:xfrm>
          <a:prstGeom prst="rect">
            <a:avLst/>
          </a:prstGeom>
        </p:spPr>
        <p:txBody>
          <a:bodyPr wrap="square">
            <a:spAutoFit/>
          </a:bodyPr>
          <a:lstStyle/>
          <a:p>
            <a:pPr algn="ctr" defTabSz="914400">
              <a:defRPr/>
            </a:pPr>
            <a:r>
              <a:rPr lang="en-GB" sz="4000" b="1" dirty="0">
                <a:solidFill>
                  <a:srgbClr val="00B050"/>
                </a:solidFill>
                <a:latin typeface="Arial" panose="020B0604020202020204" pitchFamily="34" charset="0"/>
                <a:cs typeface="Arial" panose="020B0604020202020204" pitchFamily="34" charset="0"/>
                <a:sym typeface="Wingdings"/>
              </a:rPr>
              <a:t></a:t>
            </a:r>
            <a:endParaRPr lang="en-GB" sz="4000" b="1" dirty="0">
              <a:solidFill>
                <a:srgbClr val="00B050"/>
              </a:solidFill>
              <a:latin typeface="Arial" panose="020B0604020202020204" pitchFamily="34" charset="0"/>
              <a:cs typeface="Arial" panose="020B0604020202020204" pitchFamily="34" charset="0"/>
            </a:endParaRPr>
          </a:p>
        </p:txBody>
      </p:sp>
      <p:sp>
        <p:nvSpPr>
          <p:cNvPr id="20" name="Rectangle 19"/>
          <p:cNvSpPr/>
          <p:nvPr/>
        </p:nvSpPr>
        <p:spPr>
          <a:xfrm>
            <a:off x="7655183" y="1428581"/>
            <a:ext cx="401071" cy="523220"/>
          </a:xfrm>
          <a:prstGeom prst="rect">
            <a:avLst/>
          </a:prstGeom>
        </p:spPr>
        <p:txBody>
          <a:bodyPr wrap="none">
            <a:spAutoFit/>
          </a:bodyPr>
          <a:lstStyle/>
          <a:p>
            <a:pPr algn="ctr"/>
            <a:r>
              <a:rPr lang="en-GB" sz="2800" b="1" dirty="0" smtClean="0">
                <a:solidFill>
                  <a:srgbClr val="FF0000"/>
                </a:solidFill>
                <a:latin typeface="Arial Rounded MT Bold" panose="020F0704030504030204" pitchFamily="34" charset="0"/>
                <a:cs typeface="Adobe Devanagari" pitchFamily="18" charset="0"/>
              </a:rPr>
              <a:t>X</a:t>
            </a:r>
            <a:endParaRPr lang="en-GB" sz="2800" b="1" dirty="0">
              <a:solidFill>
                <a:srgbClr val="FF0000"/>
              </a:solidFill>
              <a:latin typeface="Arial Rounded MT Bold" panose="020F0704030504030204" pitchFamily="34" charset="0"/>
              <a:cs typeface="Adobe Devanagari" pitchFamily="18" charset="0"/>
            </a:endParaRPr>
          </a:p>
        </p:txBody>
      </p:sp>
    </p:spTree>
    <p:extLst>
      <p:ext uri="{BB962C8B-B14F-4D97-AF65-F5344CB8AC3E}">
        <p14:creationId xmlns:p14="http://schemas.microsoft.com/office/powerpoint/2010/main" val="256872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animBg="1"/>
      <p:bldP spid="10" grpId="0" animBg="1"/>
      <p:bldP spid="11" grpId="0" animBg="1"/>
      <p:bldP spid="12" grpId="0" animBg="1"/>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media</a:t>
            </a:r>
            <a:endParaRPr lang="en-GB" dirty="0"/>
          </a:p>
        </p:txBody>
      </p:sp>
      <p:sp>
        <p:nvSpPr>
          <p:cNvPr id="3" name="Content Placeholder 2"/>
          <p:cNvSpPr>
            <a:spLocks noGrp="1"/>
          </p:cNvSpPr>
          <p:nvPr>
            <p:ph idx="1"/>
          </p:nvPr>
        </p:nvSpPr>
        <p:spPr>
          <a:xfrm>
            <a:off x="255325" y="1320672"/>
            <a:ext cx="4340488" cy="4806995"/>
          </a:xfrm>
        </p:spPr>
        <p:txBody>
          <a:bodyPr/>
          <a:lstStyle/>
          <a:p>
            <a:pPr>
              <a:spcBef>
                <a:spcPts val="600"/>
              </a:spcBef>
            </a:pPr>
            <a:r>
              <a:rPr lang="en-GB" dirty="0"/>
              <a:t>The internet enables sharing of information through social media such as ‘Facebook’ and ‘Twitter</a:t>
            </a:r>
            <a:r>
              <a:rPr lang="en-GB" dirty="0" smtClean="0"/>
              <a:t>’</a:t>
            </a:r>
            <a:endParaRPr lang="en-GB" dirty="0"/>
          </a:p>
          <a:p>
            <a:pPr>
              <a:spcBef>
                <a:spcPts val="600"/>
              </a:spcBef>
            </a:pPr>
            <a:r>
              <a:rPr lang="en-GB" dirty="0"/>
              <a:t>Mobile internet technology makes it possible to share information instantly increasing the risks of breaching confidentiality.</a:t>
            </a:r>
          </a:p>
          <a:p>
            <a:endParaRPr lang="en-GB"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9185" r="35853"/>
          <a:stretch/>
        </p:blipFill>
        <p:spPr>
          <a:xfrm>
            <a:off x="4819576" y="1228106"/>
            <a:ext cx="4039416" cy="4899561"/>
          </a:xfrm>
          <a:prstGeom prst="rect">
            <a:avLst/>
          </a:prstGeom>
        </p:spPr>
      </p:pic>
    </p:spTree>
    <p:extLst>
      <p:ext uri="{BB962C8B-B14F-4D97-AF65-F5344CB8AC3E}">
        <p14:creationId xmlns:p14="http://schemas.microsoft.com/office/powerpoint/2010/main" val="183269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Protection Act</a:t>
            </a:r>
            <a:endParaRPr lang="en-GB" dirty="0"/>
          </a:p>
        </p:txBody>
      </p:sp>
      <p:sp>
        <p:nvSpPr>
          <p:cNvPr id="3" name="Content Placeholder 2"/>
          <p:cNvSpPr>
            <a:spLocks noGrp="1"/>
          </p:cNvSpPr>
          <p:nvPr>
            <p:ph idx="1"/>
          </p:nvPr>
        </p:nvSpPr>
        <p:spPr>
          <a:xfrm>
            <a:off x="255325" y="1320672"/>
            <a:ext cx="8627418" cy="5151379"/>
          </a:xfrm>
        </p:spPr>
        <p:txBody>
          <a:bodyPr>
            <a:normAutofit lnSpcReduction="10000"/>
          </a:bodyPr>
          <a:lstStyle/>
          <a:p>
            <a:pPr marL="0" indent="0">
              <a:buNone/>
            </a:pPr>
            <a:r>
              <a:rPr lang="en-GB" dirty="0"/>
              <a:t>The Data Protection Act 1984 introduced rules on the storage and use of information.  The Act was revised in 2003 to include paper-based filing </a:t>
            </a:r>
            <a:r>
              <a:rPr lang="en-GB" dirty="0" smtClean="0"/>
              <a:t>systems data. </a:t>
            </a:r>
            <a:endParaRPr lang="en-GB" dirty="0"/>
          </a:p>
          <a:p>
            <a:pPr marL="0" indent="0">
              <a:buNone/>
            </a:pPr>
            <a:r>
              <a:rPr lang="en-GB" dirty="0"/>
              <a:t>1. Must be processed in a fair and lawful </a:t>
            </a:r>
            <a:r>
              <a:rPr lang="en-GB" dirty="0" smtClean="0"/>
              <a:t>way</a:t>
            </a:r>
            <a:endParaRPr lang="en-GB" dirty="0"/>
          </a:p>
          <a:p>
            <a:pPr marL="0" indent="0">
              <a:buNone/>
            </a:pPr>
            <a:r>
              <a:rPr lang="en-GB" dirty="0"/>
              <a:t>2. Can only be processed for limited purpose, e.g. in a way previously specified that you have consented </a:t>
            </a:r>
            <a:r>
              <a:rPr lang="en-GB" dirty="0" smtClean="0"/>
              <a:t>to</a:t>
            </a:r>
            <a:endParaRPr lang="en-GB" dirty="0"/>
          </a:p>
          <a:p>
            <a:pPr marL="0" indent="0">
              <a:buNone/>
            </a:pPr>
            <a:r>
              <a:rPr lang="en-GB" dirty="0"/>
              <a:t>3. Have to be relevant, adequate to their intended use and kept to a </a:t>
            </a:r>
            <a:r>
              <a:rPr lang="en-GB" dirty="0" smtClean="0"/>
              <a:t>minimum</a:t>
            </a:r>
            <a:endParaRPr lang="en-GB" dirty="0"/>
          </a:p>
          <a:p>
            <a:pPr marL="0" indent="0">
              <a:buNone/>
            </a:pPr>
            <a:r>
              <a:rPr lang="en-GB" dirty="0"/>
              <a:t>4. Have to be accurate and </a:t>
            </a:r>
            <a:r>
              <a:rPr lang="en-GB" dirty="0" smtClean="0"/>
              <a:t>up-to-date</a:t>
            </a:r>
            <a:endParaRPr lang="en-GB" dirty="0"/>
          </a:p>
          <a:p>
            <a:pPr marL="0" indent="0">
              <a:buNone/>
            </a:pPr>
            <a:r>
              <a:rPr lang="en-GB" dirty="0"/>
              <a:t>5. Should not be kept for longer than </a:t>
            </a:r>
            <a:r>
              <a:rPr lang="en-GB" dirty="0" smtClean="0"/>
              <a:t>necessary</a:t>
            </a:r>
            <a:endParaRPr lang="en-GB" dirty="0"/>
          </a:p>
          <a:p>
            <a:pPr marL="0" indent="0">
              <a:buNone/>
            </a:pPr>
            <a:r>
              <a:rPr lang="en-GB" dirty="0"/>
              <a:t>6. Should be processed in accordance with your </a:t>
            </a:r>
            <a:r>
              <a:rPr lang="en-GB" dirty="0" smtClean="0"/>
              <a:t>rights</a:t>
            </a:r>
            <a:endParaRPr lang="en-GB" dirty="0"/>
          </a:p>
          <a:p>
            <a:pPr marL="0" indent="0">
              <a:buNone/>
            </a:pPr>
            <a:r>
              <a:rPr lang="en-GB" dirty="0"/>
              <a:t>7. Should be stored </a:t>
            </a:r>
            <a:r>
              <a:rPr lang="en-GB" dirty="0" smtClean="0"/>
              <a:t>securely</a:t>
            </a:r>
            <a:endParaRPr lang="en-GB" dirty="0"/>
          </a:p>
          <a:p>
            <a:pPr marL="0" indent="0">
              <a:buNone/>
            </a:pPr>
            <a:r>
              <a:rPr lang="en-GB" dirty="0"/>
              <a:t>8. Should not be transferred to other countries where there is no adequate protection in place.</a:t>
            </a:r>
          </a:p>
          <a:p>
            <a:endParaRPr lang="en-GB" dirty="0"/>
          </a:p>
        </p:txBody>
      </p:sp>
    </p:spTree>
    <p:extLst>
      <p:ext uri="{BB962C8B-B14F-4D97-AF65-F5344CB8AC3E}">
        <p14:creationId xmlns:p14="http://schemas.microsoft.com/office/powerpoint/2010/main" val="294735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Freedom of Information Act</a:t>
            </a:r>
            <a:endParaRPr lang="en-GB" dirty="0"/>
          </a:p>
        </p:txBody>
      </p:sp>
      <p:sp>
        <p:nvSpPr>
          <p:cNvPr id="3" name="Content Placeholder 2"/>
          <p:cNvSpPr>
            <a:spLocks noGrp="1"/>
          </p:cNvSpPr>
          <p:nvPr>
            <p:ph idx="1"/>
          </p:nvPr>
        </p:nvSpPr>
        <p:spPr>
          <a:xfrm>
            <a:off x="255324" y="1320673"/>
            <a:ext cx="8639293" cy="1565031"/>
          </a:xfrm>
        </p:spPr>
        <p:txBody>
          <a:bodyPr/>
          <a:lstStyle/>
          <a:p>
            <a:pPr marL="0" indent="0">
              <a:buNone/>
            </a:pPr>
            <a:r>
              <a:rPr lang="en-GB" dirty="0"/>
              <a:t>The Freedom of Information Act and the Environmental Information Regulations allow members of the public to access recorded information held by public authorities in England, Northern Ireland and Wales.</a:t>
            </a:r>
          </a:p>
          <a:p>
            <a:endParaRPr lang="en-GB"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t="25439" b="16628"/>
          <a:stretch/>
        </p:blipFill>
        <p:spPr>
          <a:xfrm>
            <a:off x="255324" y="2814451"/>
            <a:ext cx="8639293" cy="3467596"/>
          </a:xfrm>
          <a:prstGeom prst="rect">
            <a:avLst/>
          </a:prstGeom>
        </p:spPr>
      </p:pic>
    </p:spTree>
    <p:extLst>
      <p:ext uri="{BB962C8B-B14F-4D97-AF65-F5344CB8AC3E}">
        <p14:creationId xmlns:p14="http://schemas.microsoft.com/office/powerpoint/2010/main" val="405218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24" y="87202"/>
            <a:ext cx="8651169" cy="920234"/>
          </a:xfrm>
        </p:spPr>
        <p:txBody>
          <a:bodyPr>
            <a:normAutofit fontScale="90000"/>
          </a:bodyPr>
          <a:lstStyle/>
          <a:p>
            <a:r>
              <a:rPr lang="en-GB" dirty="0"/>
              <a:t>Handling information in health </a:t>
            </a:r>
            <a:r>
              <a:rPr lang="en-GB" dirty="0" smtClean="0"/>
              <a:t/>
            </a:r>
            <a:br>
              <a:rPr lang="en-GB" dirty="0" smtClean="0"/>
            </a:br>
            <a:r>
              <a:rPr lang="en-GB" dirty="0" smtClean="0"/>
              <a:t>and </a:t>
            </a:r>
            <a:r>
              <a:rPr lang="en-GB" dirty="0"/>
              <a:t>social care</a:t>
            </a:r>
          </a:p>
        </p:txBody>
      </p:sp>
      <p:sp>
        <p:nvSpPr>
          <p:cNvPr id="3" name="Content Placeholder 2"/>
          <p:cNvSpPr>
            <a:spLocks noGrp="1"/>
          </p:cNvSpPr>
          <p:nvPr>
            <p:ph idx="1"/>
          </p:nvPr>
        </p:nvSpPr>
        <p:spPr>
          <a:xfrm>
            <a:off x="255324" y="1320673"/>
            <a:ext cx="8574381" cy="4528932"/>
          </a:xfrm>
        </p:spPr>
        <p:txBody>
          <a:bodyPr/>
          <a:lstStyle/>
          <a:p>
            <a:r>
              <a:rPr lang="en-GB" dirty="0"/>
              <a:t>You must always work in agreed ways that </a:t>
            </a:r>
            <a:r>
              <a:rPr lang="en-GB" dirty="0" smtClean="0"/>
              <a:t/>
            </a:r>
            <a:br>
              <a:rPr lang="en-GB" dirty="0" smtClean="0"/>
            </a:br>
            <a:r>
              <a:rPr lang="en-GB" dirty="0" smtClean="0"/>
              <a:t>protect information </a:t>
            </a:r>
          </a:p>
          <a:p>
            <a:r>
              <a:rPr lang="en-GB" dirty="0"/>
              <a:t>Examples of policies and procedures which protect information include:</a:t>
            </a:r>
          </a:p>
          <a:p>
            <a:endParaRPr lang="en-GB" dirty="0"/>
          </a:p>
          <a:p>
            <a:endParaRPr lang="en-GB" dirty="0"/>
          </a:p>
        </p:txBody>
      </p:sp>
      <p:pic>
        <p:nvPicPr>
          <p:cNvPr id="4" name="Picture 3"/>
          <p:cNvPicPr>
            <a:picLocks/>
          </p:cNvPicPr>
          <p:nvPr/>
        </p:nvPicPr>
        <p:blipFill rotWithShape="1">
          <a:blip r:embed="rId3" cstate="screen">
            <a:extLst>
              <a:ext uri="{28A0092B-C50C-407E-A947-70E740481C1C}">
                <a14:useLocalDpi xmlns:a14="http://schemas.microsoft.com/office/drawing/2010/main"/>
              </a:ext>
            </a:extLst>
          </a:blip>
          <a:srcRect l="-8812" t="-35807" r="-8812" b="-35807"/>
          <a:stretch/>
        </p:blipFill>
        <p:spPr>
          <a:xfrm>
            <a:off x="8110847" y="584501"/>
            <a:ext cx="718859" cy="597960"/>
          </a:xfrm>
          <a:prstGeom prst="ellipse">
            <a:avLst/>
          </a:prstGeom>
          <a:solidFill>
            <a:srgbClr val="002060"/>
          </a:solidFill>
          <a:ln w="31750">
            <a:solidFill>
              <a:schemeClr val="bg1"/>
            </a:solidFill>
          </a:ln>
        </p:spPr>
      </p:pic>
      <p:sp>
        <p:nvSpPr>
          <p:cNvPr id="5" name="Rectangle 4"/>
          <p:cNvSpPr/>
          <p:nvPr/>
        </p:nvSpPr>
        <p:spPr>
          <a:xfrm>
            <a:off x="258644" y="3147656"/>
            <a:ext cx="2888317" cy="80611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a:solidFill>
                  <a:prstClr val="white"/>
                </a:solidFill>
                <a:latin typeface="Arial" panose="020B0604020202020204" pitchFamily="34" charset="0"/>
                <a:cs typeface="Arial" panose="020B0604020202020204" pitchFamily="34" charset="0"/>
              </a:rPr>
              <a:t>Computer firewalls</a:t>
            </a:r>
          </a:p>
        </p:txBody>
      </p:sp>
      <p:sp>
        <p:nvSpPr>
          <p:cNvPr id="6" name="Rectangle 5"/>
          <p:cNvSpPr/>
          <p:nvPr/>
        </p:nvSpPr>
        <p:spPr>
          <a:xfrm>
            <a:off x="255324" y="4025637"/>
            <a:ext cx="4056149" cy="80611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a:solidFill>
                  <a:prstClr val="white"/>
                </a:solidFill>
                <a:latin typeface="Arial" panose="020B0604020202020204" pitchFamily="34" charset="0"/>
                <a:cs typeface="Arial" panose="020B0604020202020204" pitchFamily="34" charset="0"/>
              </a:rPr>
              <a:t>Not sharing passwords with unauthorised people</a:t>
            </a:r>
            <a:endParaRPr lang="en-GB" sz="2200" b="1" dirty="0">
              <a:solidFill>
                <a:prstClr val="white"/>
              </a:solidFill>
              <a:latin typeface="Arial" panose="020B0604020202020204" pitchFamily="34" charset="0"/>
              <a:cs typeface="Arial" panose="020B0604020202020204" pitchFamily="34" charset="0"/>
            </a:endParaRPr>
          </a:p>
        </p:txBody>
      </p:sp>
      <p:sp>
        <p:nvSpPr>
          <p:cNvPr id="7" name="Rectangle 6"/>
          <p:cNvSpPr/>
          <p:nvPr/>
        </p:nvSpPr>
        <p:spPr>
          <a:xfrm>
            <a:off x="3207258" y="3147656"/>
            <a:ext cx="2718530" cy="80611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a:solidFill>
                  <a:prstClr val="white"/>
                </a:solidFill>
                <a:latin typeface="Arial" panose="020B0604020202020204" pitchFamily="34" charset="0"/>
                <a:cs typeface="Arial" panose="020B0604020202020204" pitchFamily="34" charset="0"/>
              </a:rPr>
              <a:t>Secure storage of keys</a:t>
            </a:r>
          </a:p>
        </p:txBody>
      </p:sp>
      <p:sp>
        <p:nvSpPr>
          <p:cNvPr id="8" name="Rectangle 7"/>
          <p:cNvSpPr/>
          <p:nvPr/>
        </p:nvSpPr>
        <p:spPr>
          <a:xfrm>
            <a:off x="4382723" y="4025637"/>
            <a:ext cx="4446983" cy="80611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a:solidFill>
                  <a:prstClr val="white"/>
                </a:solidFill>
                <a:latin typeface="Arial" panose="020B0604020202020204" pitchFamily="34" charset="0"/>
                <a:cs typeface="Arial" panose="020B0604020202020204" pitchFamily="34" charset="0"/>
              </a:rPr>
              <a:t>Locked filing cabinets and cupboards</a:t>
            </a:r>
          </a:p>
        </p:txBody>
      </p:sp>
      <p:sp>
        <p:nvSpPr>
          <p:cNvPr id="9" name="Rectangle 8"/>
          <p:cNvSpPr/>
          <p:nvPr/>
        </p:nvSpPr>
        <p:spPr>
          <a:xfrm>
            <a:off x="255324" y="4903226"/>
            <a:ext cx="3398957" cy="80611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a:solidFill>
                  <a:prstClr val="white"/>
                </a:solidFill>
                <a:latin typeface="Arial" panose="020B0604020202020204" pitchFamily="34" charset="0"/>
                <a:cs typeface="Arial" panose="020B0604020202020204" pitchFamily="34" charset="0"/>
              </a:rPr>
              <a:t>Password protection</a:t>
            </a:r>
          </a:p>
        </p:txBody>
      </p:sp>
      <p:sp>
        <p:nvSpPr>
          <p:cNvPr id="10" name="Rectangle 9"/>
          <p:cNvSpPr/>
          <p:nvPr/>
        </p:nvSpPr>
        <p:spPr>
          <a:xfrm>
            <a:off x="3705101" y="4903226"/>
            <a:ext cx="5124604" cy="80611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a:solidFill>
                  <a:prstClr val="white"/>
                </a:solidFill>
                <a:latin typeface="Arial" panose="020B0604020202020204" pitchFamily="34" charset="0"/>
                <a:cs typeface="Arial" panose="020B0604020202020204" pitchFamily="34" charset="0"/>
              </a:rPr>
              <a:t>Security fobs or cards to access secure areas</a:t>
            </a:r>
          </a:p>
        </p:txBody>
      </p:sp>
      <p:sp>
        <p:nvSpPr>
          <p:cNvPr id="11" name="Rectangle 10"/>
          <p:cNvSpPr/>
          <p:nvPr/>
        </p:nvSpPr>
        <p:spPr>
          <a:xfrm>
            <a:off x="5985164" y="3147655"/>
            <a:ext cx="2844542" cy="80611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a:solidFill>
                  <a:prstClr val="white"/>
                </a:solidFill>
                <a:latin typeface="Arial" panose="020B0604020202020204" pitchFamily="34" charset="0"/>
                <a:cs typeface="Arial" panose="020B0604020202020204" pitchFamily="34" charset="0"/>
              </a:rPr>
              <a:t>Office security codes</a:t>
            </a:r>
          </a:p>
        </p:txBody>
      </p:sp>
    </p:spTree>
    <p:extLst>
      <p:ext uri="{BB962C8B-B14F-4D97-AF65-F5344CB8AC3E}">
        <p14:creationId xmlns:p14="http://schemas.microsoft.com/office/powerpoint/2010/main" val="309826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Care plans</a:t>
            </a:r>
            <a:endParaRPr lang="en-GB" dirty="0"/>
          </a:p>
        </p:txBody>
      </p:sp>
      <p:sp>
        <p:nvSpPr>
          <p:cNvPr id="3" name="Content Placeholder 2"/>
          <p:cNvSpPr>
            <a:spLocks noGrp="1"/>
          </p:cNvSpPr>
          <p:nvPr>
            <p:ph idx="1"/>
          </p:nvPr>
        </p:nvSpPr>
        <p:spPr>
          <a:xfrm>
            <a:off x="255324" y="1320673"/>
            <a:ext cx="8639293" cy="4528932"/>
          </a:xfrm>
        </p:spPr>
        <p:txBody>
          <a:bodyPr/>
          <a:lstStyle/>
          <a:p>
            <a:pPr marL="0" indent="0">
              <a:buNone/>
            </a:pPr>
            <a:r>
              <a:rPr lang="en-GB" dirty="0"/>
              <a:t>Care plans are an important tool in good communication between those involved in providing care and support.</a:t>
            </a:r>
          </a:p>
          <a:p>
            <a:endParaRPr lang="en-GB" dirty="0"/>
          </a:p>
          <a:p>
            <a:pPr marL="0" indent="0">
              <a:buNone/>
            </a:pPr>
            <a:r>
              <a:rPr lang="en-GB" dirty="0"/>
              <a:t>In order to ensure quality and consistency of care </a:t>
            </a:r>
            <a:r>
              <a:rPr lang="en-GB" dirty="0" smtClean="0"/>
              <a:t/>
            </a:r>
            <a:br>
              <a:rPr lang="en-GB" dirty="0" smtClean="0"/>
            </a:br>
            <a:r>
              <a:rPr lang="en-GB" dirty="0" smtClean="0"/>
              <a:t>they </a:t>
            </a:r>
            <a:r>
              <a:rPr lang="en-GB" dirty="0"/>
              <a:t>must be: </a:t>
            </a:r>
          </a:p>
          <a:p>
            <a:r>
              <a:rPr lang="en-GB" dirty="0"/>
              <a:t>Kept up to date</a:t>
            </a:r>
          </a:p>
          <a:p>
            <a:r>
              <a:rPr lang="en-GB" dirty="0"/>
              <a:t>Complete</a:t>
            </a:r>
          </a:p>
          <a:p>
            <a:r>
              <a:rPr lang="en-GB" dirty="0"/>
              <a:t>Accurate </a:t>
            </a:r>
          </a:p>
          <a:p>
            <a:r>
              <a:rPr lang="en-GB" dirty="0"/>
              <a:t>Legible</a:t>
            </a:r>
          </a:p>
          <a:p>
            <a:r>
              <a:rPr lang="en-GB" dirty="0"/>
              <a:t>Factual (without opinion)</a:t>
            </a:r>
          </a:p>
          <a:p>
            <a:r>
              <a:rPr lang="en-GB" dirty="0"/>
              <a:t>Free from </a:t>
            </a:r>
            <a:r>
              <a:rPr lang="en-GB" dirty="0" smtClean="0"/>
              <a:t>jargon.</a:t>
            </a:r>
            <a:endParaRPr lang="en-GB" dirty="0"/>
          </a:p>
          <a:p>
            <a:endParaRPr lang="en-GB" dirty="0"/>
          </a:p>
        </p:txBody>
      </p:sp>
    </p:spTree>
    <p:extLst>
      <p:ext uri="{BB962C8B-B14F-4D97-AF65-F5344CB8AC3E}">
        <p14:creationId xmlns:p14="http://schemas.microsoft.com/office/powerpoint/2010/main" val="297105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5058</TotalTime>
  <Words>1583</Words>
  <Application>Microsoft Office PowerPoint</Application>
  <PresentationFormat>On-screen Show (4:3)</PresentationFormat>
  <Paragraphs>193</Paragraphs>
  <Slides>13</Slides>
  <Notes>13</Notes>
  <HiddenSlides>0</HiddenSlides>
  <MMClips>0</MMClips>
  <ScaleCrop>false</ScaleCrop>
  <HeadingPairs>
    <vt:vector size="4" baseType="variant">
      <vt:variant>
        <vt:lpstr>Theme</vt:lpstr>
      </vt:variant>
      <vt:variant>
        <vt:i4>29</vt:i4>
      </vt:variant>
      <vt:variant>
        <vt:lpstr>Slide Titles</vt:lpstr>
      </vt:variant>
      <vt:variant>
        <vt:i4>13</vt:i4>
      </vt:variant>
    </vt:vector>
  </HeadingPairs>
  <TitlesOfParts>
    <vt:vector size="42" baseType="lpstr">
      <vt:lpstr>Custom Design</vt:lpstr>
      <vt:lpstr>1_Custom Design</vt:lpstr>
      <vt:lpstr>Office Theme</vt:lpstr>
      <vt:lpstr>1_Office Theme</vt:lpstr>
      <vt:lpstr>2_Office Theme</vt:lpstr>
      <vt:lpstr>2_Custom Design</vt:lpstr>
      <vt:lpstr>3_Office Theme</vt:lpstr>
      <vt:lpstr>4_Office Theme</vt:lpstr>
      <vt:lpstr>3_Custom Design</vt:lpstr>
      <vt:lpstr>5_Office Theme</vt:lpstr>
      <vt:lpstr>6_Office Theme</vt:lpstr>
      <vt:lpstr>7_Office Theme</vt:lpstr>
      <vt:lpstr>4_Custom Design</vt:lpstr>
      <vt:lpstr>8_Office Theme</vt:lpstr>
      <vt:lpstr>9_Office Theme</vt:lpstr>
      <vt:lpstr>10_Office Theme</vt:lpstr>
      <vt:lpstr>5_Custom Design</vt:lpstr>
      <vt:lpstr>11_Office Theme</vt:lpstr>
      <vt:lpstr>12_Office Theme</vt:lpstr>
      <vt:lpstr>6_Custom Design</vt:lpstr>
      <vt:lpstr>13_Office Theme</vt:lpstr>
      <vt:lpstr>14_Office Theme</vt:lpstr>
      <vt:lpstr>15_Office Theme</vt:lpstr>
      <vt:lpstr>7_Custom Design</vt:lpstr>
      <vt:lpstr>16_Office Theme</vt:lpstr>
      <vt:lpstr>17_Office Theme</vt:lpstr>
      <vt:lpstr>8_Custom Design</vt:lpstr>
      <vt:lpstr>18_Office Theme</vt:lpstr>
      <vt:lpstr>19_Office Theme</vt:lpstr>
      <vt:lpstr>PowerPoint Presentation</vt:lpstr>
      <vt:lpstr>Learning outcomes</vt:lpstr>
      <vt:lpstr>Handling information</vt:lpstr>
      <vt:lpstr>Information sharing </vt:lpstr>
      <vt:lpstr>Social media</vt:lpstr>
      <vt:lpstr>Data Protection Act</vt:lpstr>
      <vt:lpstr>Freedom of Information Act</vt:lpstr>
      <vt:lpstr>Handling information in health  and social care</vt:lpstr>
      <vt:lpstr>Care plans</vt:lpstr>
      <vt:lpstr>Reporting concerns</vt:lpstr>
      <vt:lpstr>Knowledge check</vt:lpstr>
      <vt:lpstr>Knowledge check</vt:lpstr>
      <vt:lpstr>Knowledge check</vt:lpstr>
    </vt:vector>
  </TitlesOfParts>
  <Company>Highfield.co.uk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Craven</dc:creator>
  <cp:lastModifiedBy>Ellen Dunwell</cp:lastModifiedBy>
  <cp:revision>529</cp:revision>
  <cp:lastPrinted>2015-04-02T14:54:04Z</cp:lastPrinted>
  <dcterms:created xsi:type="dcterms:W3CDTF">2015-01-20T17:14:44Z</dcterms:created>
  <dcterms:modified xsi:type="dcterms:W3CDTF">2015-06-16T15:19:04Z</dcterms:modified>
</cp:coreProperties>
</file>