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9.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20.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1.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2.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3.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4.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5.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6.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8.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48" r:id="rId3"/>
    <p:sldMasterId id="2147483674" r:id="rId4"/>
    <p:sldMasterId id="2147483686" r:id="rId5"/>
    <p:sldMasterId id="2147483698" r:id="rId6"/>
    <p:sldMasterId id="2147483710" r:id="rId7"/>
    <p:sldMasterId id="2147483722" r:id="rId8"/>
    <p:sldMasterId id="2147483734" r:id="rId9"/>
    <p:sldMasterId id="2147483746" r:id="rId10"/>
    <p:sldMasterId id="2147483758" r:id="rId11"/>
    <p:sldMasterId id="2147483770" r:id="rId12"/>
    <p:sldMasterId id="2147483782" r:id="rId13"/>
    <p:sldMasterId id="2147483794" r:id="rId14"/>
    <p:sldMasterId id="2147483806" r:id="rId15"/>
    <p:sldMasterId id="2147483818" r:id="rId16"/>
    <p:sldMasterId id="2147483830" r:id="rId17"/>
    <p:sldMasterId id="2147483842" r:id="rId18"/>
    <p:sldMasterId id="2147483854" r:id="rId19"/>
    <p:sldMasterId id="2147483866" r:id="rId20"/>
    <p:sldMasterId id="2147483878" r:id="rId21"/>
    <p:sldMasterId id="2147483890" r:id="rId22"/>
    <p:sldMasterId id="2147483902" r:id="rId23"/>
    <p:sldMasterId id="2147483914" r:id="rId24"/>
    <p:sldMasterId id="2147483926" r:id="rId25"/>
    <p:sldMasterId id="2147483938" r:id="rId26"/>
    <p:sldMasterId id="2147483950" r:id="rId27"/>
    <p:sldMasterId id="2147483962" r:id="rId28"/>
    <p:sldMasterId id="2147483974" r:id="rId29"/>
  </p:sldMasterIdLst>
  <p:notesMasterIdLst>
    <p:notesMasterId r:id="rId49"/>
  </p:notesMasterIdLst>
  <p:sldIdLst>
    <p:sldId id="261" r:id="rId30"/>
    <p:sldId id="271" r:id="rId31"/>
    <p:sldId id="272" r:id="rId32"/>
    <p:sldId id="273" r:id="rId33"/>
    <p:sldId id="285" r:id="rId34"/>
    <p:sldId id="274" r:id="rId35"/>
    <p:sldId id="275" r:id="rId36"/>
    <p:sldId id="276" r:id="rId37"/>
    <p:sldId id="277" r:id="rId38"/>
    <p:sldId id="278" r:id="rId39"/>
    <p:sldId id="279" r:id="rId40"/>
    <p:sldId id="280" r:id="rId41"/>
    <p:sldId id="281" r:id="rId42"/>
    <p:sldId id="287" r:id="rId43"/>
    <p:sldId id="282" r:id="rId44"/>
    <p:sldId id="283" r:id="rId45"/>
    <p:sldId id="284" r:id="rId46"/>
    <p:sldId id="316" r:id="rId47"/>
    <p:sldId id="317" r:id="rId48"/>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PL" initials="R" lastIdx="369" clrIdx="0"/>
  <p:cmAuthor id="1" name="Rachel Craven" initials="R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ECA"/>
    <a:srgbClr val="0066CC"/>
    <a:srgbClr val="FF33CC"/>
    <a:srgbClr val="2154AC"/>
    <a:srgbClr val="0A1432"/>
    <a:srgbClr val="232132"/>
    <a:srgbClr val="3D62AD"/>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1295" autoAdjust="0"/>
  </p:normalViewPr>
  <p:slideViewPr>
    <p:cSldViewPr snapToGrid="0" snapToObjects="1">
      <p:cViewPr>
        <p:scale>
          <a:sx n="70" d="100"/>
          <a:sy n="70" d="100"/>
        </p:scale>
        <p:origin x="-1488" y="-186"/>
      </p:cViewPr>
      <p:guideLst>
        <p:guide orient="horz" pos="4319"/>
        <p:guide pos="2895"/>
      </p:guideLst>
    </p:cSldViewPr>
  </p:slideViewPr>
  <p:outlineViewPr>
    <p:cViewPr>
      <p:scale>
        <a:sx n="33" d="100"/>
        <a:sy n="33" d="100"/>
      </p:scale>
      <p:origin x="48" y="14344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7" d="100"/>
          <a:sy n="67" d="100"/>
        </p:scale>
        <p:origin x="-3228" y="191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2A7132CF-6D6C-4681-BEE0-5E48578B8E16}" type="datetimeFigureOut">
              <a:rPr lang="en-GB" smtClean="0"/>
              <a:t>16/06/2015</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CBD536BE-7111-426C-AF6B-9B05D67A5FD6}" type="slidenum">
              <a:rPr lang="en-GB" smtClean="0"/>
              <a:t>‹#›</a:t>
            </a:fld>
            <a:endParaRPr lang="en-GB"/>
          </a:p>
        </p:txBody>
      </p:sp>
    </p:spTree>
    <p:extLst>
      <p:ext uri="{BB962C8B-B14F-4D97-AF65-F5344CB8AC3E}">
        <p14:creationId xmlns:p14="http://schemas.microsoft.com/office/powerpoint/2010/main" val="214422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killsforhealth.org.uk/projects/item/24-care-certificat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skillsforhealth.org.uk/code-of-conduct" TargetMode="External"/><Relationship Id="rId5" Type="http://schemas.openxmlformats.org/officeDocument/2006/relationships/hyperlink" Target="http://www.skillsforcare.org.uk/Document-library/Standards/National-minimumtraining-standard-and-code/CodeofConduct.pdf" TargetMode="External"/><Relationship Id="rId4" Type="http://schemas.openxmlformats.org/officeDocument/2006/relationships/hyperlink" Target="http://www.skillsforcare.org.uk/Standards/Care-Certificate/Care-Certificate.asp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hse.gov.uk/legislation/hswa.ht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gov.uk/employment-contracts-and-conditions/overview" TargetMode="External"/><Relationship Id="rId5" Type="http://schemas.openxmlformats.org/officeDocument/2006/relationships/hyperlink" Target="http://www.gov.uk/equality-act-2010-guidance" TargetMode="External"/><Relationship Id="rId4" Type="http://schemas.openxmlformats.org/officeDocument/2006/relationships/hyperlink" Target="http://www.gov.uk/data-protection/the-data-protection-ac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Providing care and support</a:t>
            </a:r>
            <a:r>
              <a:rPr lang="en-GB" sz="1200" b="0" i="0" u="none" strike="noStrike" kern="1200" baseline="0" dirty="0" smtClean="0">
                <a:solidFill>
                  <a:schemeClr val="tx1"/>
                </a:solidFill>
                <a:latin typeface="+mn-lt"/>
                <a:ea typeface="+mn-ea"/>
                <a:cs typeface="+mn-cs"/>
              </a:rPr>
              <a:t>, working in a person centred way, communicating well, building relationships and promoting equality and diversity.</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Working as part of a team</a:t>
            </a:r>
            <a:r>
              <a:rPr lang="en-GB" sz="1200" b="0" i="0" u="none" strike="noStrike" kern="1200" baseline="0" dirty="0" smtClean="0">
                <a:solidFill>
                  <a:schemeClr val="tx1"/>
                </a:solidFill>
                <a:latin typeface="+mn-lt"/>
                <a:ea typeface="+mn-ea"/>
                <a:cs typeface="+mn-cs"/>
              </a:rPr>
              <a:t>, being a supportive team member and developing your skills to improve your work.</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Contributing to activities </a:t>
            </a:r>
            <a:r>
              <a:rPr lang="en-GB" sz="1200" b="0" i="0" u="none" strike="noStrike" kern="1200" baseline="0" dirty="0" smtClean="0">
                <a:solidFill>
                  <a:schemeClr val="tx1"/>
                </a:solidFill>
                <a:latin typeface="+mn-lt"/>
                <a:ea typeface="+mn-ea"/>
                <a:cs typeface="+mn-cs"/>
              </a:rPr>
              <a:t>in a safe way, keeping and filing clear records, keeping to </a:t>
            </a:r>
            <a:r>
              <a:rPr lang="en-GB" sz="1200" b="1" i="0" u="none" strike="noStrike" kern="1200" baseline="0" dirty="0" smtClean="0">
                <a:solidFill>
                  <a:schemeClr val="tx1"/>
                </a:solidFill>
                <a:latin typeface="+mn-lt"/>
                <a:ea typeface="+mn-ea"/>
                <a:cs typeface="+mn-cs"/>
              </a:rPr>
              <a:t>regulations</a:t>
            </a:r>
            <a:r>
              <a:rPr lang="en-GB" sz="1200" b="0" i="0" u="none" strike="noStrike" kern="1200" baseline="0" dirty="0" smtClean="0">
                <a:solidFill>
                  <a:schemeClr val="tx1"/>
                </a:solidFill>
                <a:latin typeface="+mn-lt"/>
                <a:ea typeface="+mn-ea"/>
                <a:cs typeface="+mn-cs"/>
              </a:rPr>
              <a:t>, following the agreed way of working.</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Respecting confidentiality </a:t>
            </a:r>
            <a:r>
              <a:rPr lang="en-GB" sz="1200" b="0" i="0" u="none" strike="noStrike" kern="1200" baseline="0" dirty="0" smtClean="0">
                <a:solidFill>
                  <a:schemeClr val="tx1"/>
                </a:solidFill>
                <a:latin typeface="+mn-lt"/>
                <a:ea typeface="+mn-ea"/>
                <a:cs typeface="+mn-cs"/>
              </a:rPr>
              <a:t>by not discussing any personal information on individuals or staff with unauthorised people, and storing records securely.</a:t>
            </a:r>
            <a:endParaRPr lang="en-GB" dirty="0" smtClean="0"/>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3</a:t>
            </a:fld>
            <a:endParaRPr lang="en-GB"/>
          </a:p>
        </p:txBody>
      </p:sp>
    </p:spTree>
    <p:extLst>
      <p:ext uri="{BB962C8B-B14F-4D97-AF65-F5344CB8AC3E}">
        <p14:creationId xmlns:p14="http://schemas.microsoft.com/office/powerpoint/2010/main" val="174233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The effectiveness of partnership working affects the quality of care delivery. Skills and values necessary for it to be effective include:</a:t>
            </a:r>
          </a:p>
          <a:p>
            <a:pPr marL="171450" indent="-171450">
              <a:buFont typeface="Arial" panose="020B0604020202020204" pitchFamily="34" charset="0"/>
              <a:buChar char="•"/>
            </a:pPr>
            <a:r>
              <a:rPr lang="en-GB" b="1" dirty="0" smtClean="0"/>
              <a:t>Communication</a:t>
            </a:r>
            <a:r>
              <a:rPr lang="en-GB" dirty="0" smtClean="0"/>
              <a:t> – choosing appropriate ways of communicating, language</a:t>
            </a:r>
            <a:r>
              <a:rPr lang="en-GB" baseline="0" dirty="0" smtClean="0"/>
              <a:t> a</a:t>
            </a:r>
            <a:r>
              <a:rPr lang="en-GB" dirty="0" smtClean="0"/>
              <a:t>nd avoiding jargon. Workers</a:t>
            </a:r>
            <a:r>
              <a:rPr lang="en-GB" baseline="0" dirty="0" smtClean="0"/>
              <a:t> m</a:t>
            </a:r>
            <a:r>
              <a:rPr lang="en-GB" dirty="0" smtClean="0"/>
              <a:t>ay</a:t>
            </a:r>
            <a:r>
              <a:rPr lang="en-GB" baseline="0" dirty="0" smtClean="0"/>
              <a:t> need to use interpreters, communication aids etc. to communicate effectively </a:t>
            </a:r>
            <a:endParaRPr lang="en-GB" dirty="0" smtClean="0"/>
          </a:p>
          <a:p>
            <a:pPr marL="171450" indent="-171450">
              <a:buFont typeface="Arial" panose="020B0604020202020204" pitchFamily="34" charset="0"/>
              <a:buChar char="•"/>
            </a:pPr>
            <a:r>
              <a:rPr lang="en-GB" b="1" dirty="0" smtClean="0"/>
              <a:t>Record</a:t>
            </a:r>
            <a:r>
              <a:rPr lang="en-GB" dirty="0" smtClean="0"/>
              <a:t> </a:t>
            </a:r>
            <a:r>
              <a:rPr lang="en-GB" b="1" dirty="0" smtClean="0"/>
              <a:t>keeping</a:t>
            </a:r>
            <a:r>
              <a:rPr lang="en-GB" dirty="0" smtClean="0"/>
              <a:t> – information must be understandable, accessible and</a:t>
            </a:r>
            <a:r>
              <a:rPr lang="en-GB" baseline="0" dirty="0" smtClean="0"/>
              <a:t> shared with those who need to know and up to date</a:t>
            </a:r>
            <a:endParaRPr lang="en-GB" dirty="0" smtClean="0"/>
          </a:p>
          <a:p>
            <a:pPr marL="171450" indent="-171450">
              <a:buFont typeface="Arial" panose="020B0604020202020204" pitchFamily="34" charset="0"/>
              <a:buChar char="•"/>
            </a:pPr>
            <a:r>
              <a:rPr lang="en-GB" b="1" dirty="0" smtClean="0"/>
              <a:t>Trust</a:t>
            </a:r>
            <a:r>
              <a:rPr lang="en-GB" baseline="0" dirty="0" smtClean="0"/>
              <a:t> – Workers must build working relationships based on trust as this helps to promote openness and honesty and so that everyone is confident that they can rely on the people that they are working with</a:t>
            </a:r>
          </a:p>
          <a:p>
            <a:pPr marL="171450" indent="-171450">
              <a:buFont typeface="Arial" panose="020B0604020202020204" pitchFamily="34" charset="0"/>
              <a:buChar char="•"/>
            </a:pPr>
            <a:r>
              <a:rPr lang="en-GB" b="1" baseline="0" dirty="0" smtClean="0"/>
              <a:t>Respect</a:t>
            </a:r>
            <a:r>
              <a:rPr lang="en-GB" baseline="0" dirty="0" smtClean="0"/>
              <a:t> – Workers must always work in ways that promote respect. All those involved in partnership working play a valuable part in planning and providing care. Respecting the part that each person has to play helps to promote effective partnership working.</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16</a:t>
            </a:fld>
            <a:endParaRPr lang="en-GB"/>
          </a:p>
        </p:txBody>
      </p:sp>
    </p:spTree>
    <p:extLst>
      <p:ext uri="{BB962C8B-B14F-4D97-AF65-F5344CB8AC3E}">
        <p14:creationId xmlns:p14="http://schemas.microsoft.com/office/powerpoint/2010/main" val="274628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QUESTION:</a:t>
            </a:r>
          </a:p>
          <a:p>
            <a:r>
              <a:rPr lang="en-GB" b="0" dirty="0" smtClean="0"/>
              <a:t>Ask</a:t>
            </a:r>
            <a:r>
              <a:rPr lang="en-GB" b="0" baseline="0" dirty="0" smtClean="0"/>
              <a:t> group question then to answer A,B,C or D</a:t>
            </a:r>
          </a:p>
          <a:p>
            <a:endParaRPr lang="en-GB" b="0" baseline="0" dirty="0" smtClean="0"/>
          </a:p>
          <a:p>
            <a:r>
              <a:rPr lang="en-GB" b="1" baseline="0" dirty="0" smtClean="0"/>
              <a:t>Trainer should ask class why they chose the correct answer.</a:t>
            </a:r>
            <a:endParaRPr lang="en-GB" b="1" dirty="0"/>
          </a:p>
        </p:txBody>
      </p:sp>
      <p:sp>
        <p:nvSpPr>
          <p:cNvPr id="4" name="Slide Number Placeholder 3"/>
          <p:cNvSpPr>
            <a:spLocks noGrp="1"/>
          </p:cNvSpPr>
          <p:nvPr>
            <p:ph type="sldNum" sz="quarter" idx="10"/>
          </p:nvPr>
        </p:nvSpPr>
        <p:spPr/>
        <p:txBody>
          <a:bodyPr/>
          <a:lstStyle/>
          <a:p>
            <a:fld id="{CBD536BE-7111-426C-AF6B-9B05D67A5FD6}" type="slidenum">
              <a:rPr lang="en-GB" smtClean="0"/>
              <a:t>17</a:t>
            </a:fld>
            <a:endParaRPr lang="en-GB"/>
          </a:p>
        </p:txBody>
      </p:sp>
    </p:spTree>
    <p:extLst>
      <p:ext uri="{BB962C8B-B14F-4D97-AF65-F5344CB8AC3E}">
        <p14:creationId xmlns:p14="http://schemas.microsoft.com/office/powerpoint/2010/main" val="314104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QUESTION:</a:t>
            </a:r>
          </a:p>
          <a:p>
            <a:r>
              <a:rPr lang="en-GB" b="0" dirty="0" smtClean="0"/>
              <a:t>Ask</a:t>
            </a:r>
            <a:r>
              <a:rPr lang="en-GB" b="0" baseline="0" dirty="0" smtClean="0"/>
              <a:t> group question then to answer A,B,C or D</a:t>
            </a:r>
            <a:endParaRPr lang="en-GB" b="0"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18</a:t>
            </a:fld>
            <a:endParaRPr lang="en-GB"/>
          </a:p>
        </p:txBody>
      </p:sp>
    </p:spTree>
    <p:extLst>
      <p:ext uri="{BB962C8B-B14F-4D97-AF65-F5344CB8AC3E}">
        <p14:creationId xmlns:p14="http://schemas.microsoft.com/office/powerpoint/2010/main" val="60001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QUESTION:</a:t>
            </a:r>
          </a:p>
          <a:p>
            <a:r>
              <a:rPr lang="en-GB" b="0" dirty="0" smtClean="0"/>
              <a:t>Ask</a:t>
            </a:r>
            <a:r>
              <a:rPr lang="en-GB" b="0" baseline="0" dirty="0" smtClean="0"/>
              <a:t> group question then to answer A,B,C or D</a:t>
            </a:r>
            <a:endParaRPr lang="en-GB" b="0" dirty="0" smtClean="0"/>
          </a:p>
          <a:p>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Trainer should ask class why they chose the correct answer.</a:t>
            </a:r>
            <a:endParaRPr lang="en-GB" b="1" dirty="0" smtClean="0"/>
          </a:p>
          <a:p>
            <a:endParaRPr lang="en-GB" b="1" dirty="0" smtClean="0"/>
          </a:p>
          <a:p>
            <a:endParaRPr lang="en-GB" b="1" dirty="0" smtClean="0"/>
          </a:p>
          <a:p>
            <a:r>
              <a:rPr lang="en-GB" b="1" dirty="0" smtClean="0"/>
              <a:t>Feedback – Answers to Q&amp;A’s</a:t>
            </a:r>
          </a:p>
          <a:p>
            <a:endParaRPr lang="en-GB" dirty="0" smtClean="0"/>
          </a:p>
          <a:p>
            <a:r>
              <a:rPr lang="en-GB" dirty="0" smtClean="0"/>
              <a:t>A</a:t>
            </a:r>
            <a:r>
              <a:rPr lang="en-GB" baseline="0" dirty="0" smtClean="0"/>
              <a:t> – Agreeing a PDP is part of an ongoing process of learning and development to improve your skills and knowledge which may be informed by you reflecting on your own practice.</a:t>
            </a:r>
          </a:p>
          <a:p>
            <a:endParaRPr lang="en-GB" baseline="0" dirty="0" smtClean="0"/>
          </a:p>
          <a:p>
            <a:r>
              <a:rPr lang="en-GB" baseline="0" dirty="0" smtClean="0"/>
              <a:t>B – Feedback from others can be helpful in developing your skills and knowledge but it is not part of reflection on your own work.</a:t>
            </a:r>
          </a:p>
          <a:p>
            <a:endParaRPr lang="en-GB" baseline="0" dirty="0" smtClean="0"/>
          </a:p>
          <a:p>
            <a:r>
              <a:rPr lang="en-GB" baseline="0" dirty="0" smtClean="0"/>
              <a:t>C – Giving constructive feedback to others can help them to improve the ways in which they work but it is not part of reflecting on your own work.</a:t>
            </a:r>
          </a:p>
          <a:p>
            <a:endParaRPr lang="en-GB" baseline="0" dirty="0" smtClean="0"/>
          </a:p>
          <a:p>
            <a:r>
              <a:rPr lang="en-GB" baseline="0" dirty="0" smtClean="0"/>
              <a:t>D – Reflection is a form of learning and development in which workers think about what they have done in the past.  By thinking about how they could have done things differently to get a different result, they can learn from past experiences and improve the ways in which they work.</a:t>
            </a:r>
            <a:endParaRPr lang="en-GB" dirty="0" smtClean="0"/>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19</a:t>
            </a:fld>
            <a:endParaRPr lang="en-GB"/>
          </a:p>
        </p:txBody>
      </p:sp>
    </p:spTree>
    <p:extLst>
      <p:ext uri="{BB962C8B-B14F-4D97-AF65-F5344CB8AC3E}">
        <p14:creationId xmlns:p14="http://schemas.microsoft.com/office/powerpoint/2010/main" val="79330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The Care Certificate </a:t>
            </a:r>
            <a:r>
              <a:rPr lang="en-GB" sz="1200" b="0" i="0" u="none" strike="noStrike" kern="1200" baseline="0" dirty="0" smtClean="0">
                <a:solidFill>
                  <a:schemeClr val="tx1"/>
                </a:solidFill>
                <a:latin typeface="+mn-lt"/>
                <a:ea typeface="+mn-ea"/>
                <a:cs typeface="+mn-cs"/>
              </a:rPr>
              <a:t>is the shared health and social care training, which must be completed and assessed, before new health care support workers or adult social care workers can work out of their supervisor’s line of sight in any workplace.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15 standards can be found here:</a:t>
            </a:r>
          </a:p>
          <a:p>
            <a:pPr marL="171450" lvl="0" indent="-171450">
              <a:buFont typeface="Arial" panose="020B0604020202020204" pitchFamily="34" charset="0"/>
              <a:buChar char="•"/>
            </a:pPr>
            <a:r>
              <a:rPr lang="en-GB" sz="1200" u="sng" kern="1200" dirty="0" smtClean="0">
                <a:solidFill>
                  <a:schemeClr val="tx1"/>
                </a:solidFill>
                <a:effectLst/>
                <a:latin typeface="+mn-lt"/>
                <a:ea typeface="+mn-ea"/>
                <a:cs typeface="+mn-cs"/>
                <a:hlinkClick r:id="rId3"/>
              </a:rPr>
              <a:t>www.skillsforhealth.org.uk/projects/item/24-care-certificate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u="sng" kern="1200" dirty="0" smtClean="0">
                <a:solidFill>
                  <a:schemeClr val="tx1"/>
                </a:solidFill>
                <a:effectLst/>
                <a:latin typeface="+mn-lt"/>
                <a:ea typeface="+mn-ea"/>
                <a:cs typeface="+mn-cs"/>
                <a:hlinkClick r:id="rId4"/>
              </a:rPr>
              <a:t>www.skillsforcare.org.uk/Standards/Care-Certificate/Care-Certificate.aspx</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a:t>
            </a:r>
            <a:r>
              <a:rPr lang="en-GB" sz="1200" b="1" i="0" u="none" strike="noStrike" kern="1200" baseline="0" dirty="0" smtClean="0">
                <a:solidFill>
                  <a:schemeClr val="tx1"/>
                </a:solidFill>
                <a:latin typeface="+mn-lt"/>
                <a:ea typeface="+mn-ea"/>
                <a:cs typeface="+mn-cs"/>
              </a:rPr>
              <a:t>Code of Conduct for Healthcare Support Workers and Adult Social Care Workers in England</a:t>
            </a:r>
            <a:r>
              <a:rPr lang="en-GB" sz="1200" b="0" i="0" u="none" strike="noStrike" kern="1200" baseline="0" dirty="0" smtClean="0">
                <a:solidFill>
                  <a:schemeClr val="tx1"/>
                </a:solidFill>
                <a:latin typeface="+mn-lt"/>
                <a:ea typeface="+mn-ea"/>
                <a:cs typeface="+mn-cs"/>
              </a:rPr>
              <a:t> has the moral and ethical standards expected of all health and social care workers. The Code can be found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sng" kern="1200" dirty="0" smtClean="0">
                <a:solidFill>
                  <a:schemeClr val="tx1"/>
                </a:solidFill>
                <a:effectLst/>
                <a:latin typeface="+mn-lt"/>
                <a:ea typeface="+mn-ea"/>
                <a:cs typeface="+mn-cs"/>
                <a:hlinkClick r:id="rId5"/>
              </a:rPr>
              <a:t>www.skillsforcare.org.uk/Document-library/Standards/National-minimumtraining-standard-and-code/CodeofConduct.pdf</a:t>
            </a: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sng" kern="1200" dirty="0" smtClean="0">
                <a:solidFill>
                  <a:schemeClr val="tx1"/>
                </a:solidFill>
                <a:effectLst/>
                <a:latin typeface="+mn-lt"/>
                <a:ea typeface="+mn-ea"/>
                <a:cs typeface="+mn-cs"/>
                <a:hlinkClick r:id="rId6"/>
              </a:rPr>
              <a:t>www.skillsforhealth.org.uk/code-of-conduct</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4</a:t>
            </a:fld>
            <a:endParaRPr lang="en-GB"/>
          </a:p>
        </p:txBody>
      </p:sp>
    </p:spTree>
    <p:extLst>
      <p:ext uri="{BB962C8B-B14F-4D97-AF65-F5344CB8AC3E}">
        <p14:creationId xmlns:p14="http://schemas.microsoft.com/office/powerpoint/2010/main" val="233346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QUESTION</a:t>
            </a:r>
          </a:p>
          <a:p>
            <a:r>
              <a:rPr lang="en-GB" dirty="0" smtClean="0"/>
              <a:t>What are included in The</a:t>
            </a:r>
            <a:r>
              <a:rPr lang="en-GB" baseline="0" dirty="0" smtClean="0"/>
              <a:t> Care Certificate and Code of Conduct Standards </a:t>
            </a:r>
            <a:endParaRPr lang="en-GB" dirty="0" smtClean="0"/>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5</a:t>
            </a:fld>
            <a:endParaRPr lang="en-GB"/>
          </a:p>
        </p:txBody>
      </p:sp>
    </p:spTree>
    <p:extLst>
      <p:ext uri="{BB962C8B-B14F-4D97-AF65-F5344CB8AC3E}">
        <p14:creationId xmlns:p14="http://schemas.microsoft.com/office/powerpoint/2010/main" val="105785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QUESTION</a:t>
            </a:r>
          </a:p>
          <a:p>
            <a:r>
              <a:rPr lang="en-GB" dirty="0" smtClean="0"/>
              <a:t>What things can</a:t>
            </a:r>
            <a:r>
              <a:rPr lang="en-GB" baseline="0" dirty="0" smtClean="0"/>
              <a:t> influence your e</a:t>
            </a:r>
            <a:r>
              <a:rPr lang="en-GB" dirty="0" smtClean="0"/>
              <a:t>xperiences, </a:t>
            </a:r>
            <a:r>
              <a:rPr lang="en-GB" b="0" u="none" dirty="0" smtClean="0">
                <a:solidFill>
                  <a:schemeClr val="accent6">
                    <a:lumMod val="75000"/>
                  </a:schemeClr>
                </a:solidFill>
              </a:rPr>
              <a:t>attitudes</a:t>
            </a:r>
            <a:r>
              <a:rPr lang="en-GB" b="0" u="none" dirty="0" smtClean="0"/>
              <a:t> and </a:t>
            </a:r>
            <a:r>
              <a:rPr lang="en-GB" b="0" u="none" dirty="0" smtClean="0">
                <a:solidFill>
                  <a:schemeClr val="accent6">
                    <a:lumMod val="75000"/>
                  </a:schemeClr>
                </a:solidFill>
              </a:rPr>
              <a:t>beliefs?</a:t>
            </a:r>
          </a:p>
          <a:p>
            <a:endParaRPr lang="en-GB" b="0" u="none" dirty="0" smtClean="0">
              <a:solidFill>
                <a:schemeClr val="accent6">
                  <a:lumMod val="75000"/>
                </a:schemeClr>
              </a:solidFill>
            </a:endParaRPr>
          </a:p>
          <a:p>
            <a:r>
              <a:rPr lang="en-GB" b="1" u="none" dirty="0" smtClean="0">
                <a:solidFill>
                  <a:schemeClr val="accent6">
                    <a:lumMod val="75000"/>
                  </a:schemeClr>
                </a:solidFill>
              </a:rPr>
              <a:t>Answer</a:t>
            </a:r>
            <a:r>
              <a:rPr lang="en-GB" b="1" u="none" baseline="0" dirty="0" smtClean="0">
                <a:solidFill>
                  <a:schemeClr val="accent6">
                    <a:lumMod val="75000"/>
                  </a:schemeClr>
                </a:solidFill>
              </a:rPr>
              <a:t>s could include:</a:t>
            </a:r>
          </a:p>
          <a:p>
            <a:r>
              <a:rPr lang="en-GB" b="0" u="none" baseline="0" dirty="0" smtClean="0">
                <a:solidFill>
                  <a:schemeClr val="accent6">
                    <a:lumMod val="75000"/>
                  </a:schemeClr>
                </a:solidFill>
              </a:rPr>
              <a:t>Your background, upbringing, relationships, education, the media, attitudes of your friends and family</a:t>
            </a:r>
            <a:endParaRPr lang="en-GB" b="0" u="none" dirty="0" smtClean="0"/>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6</a:t>
            </a:fld>
            <a:endParaRPr lang="en-GB"/>
          </a:p>
        </p:txBody>
      </p:sp>
    </p:spTree>
    <p:extLst>
      <p:ext uri="{BB962C8B-B14F-4D97-AF65-F5344CB8AC3E}">
        <p14:creationId xmlns:p14="http://schemas.microsoft.com/office/powerpoint/2010/main" val="92464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The Health &amp; Safety at Work etc. Act </a:t>
            </a:r>
            <a:r>
              <a:rPr lang="en-GB" sz="1200" b="0" i="0" u="none" strike="noStrike" kern="1200" baseline="0" dirty="0" smtClean="0">
                <a:solidFill>
                  <a:schemeClr val="tx1"/>
                </a:solidFill>
                <a:latin typeface="+mn-lt"/>
                <a:ea typeface="+mn-ea"/>
                <a:cs typeface="+mn-cs"/>
              </a:rPr>
              <a:t>sets out the rights and responsibilities of the employee in the workplace.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Employees’ have the right to:</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Work in an environment that is safe</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Be provided, free of charge, with the equipment they need to keep them safe at work.</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Employees have the responsibility to </a:t>
            </a:r>
            <a:r>
              <a:rPr lang="en-GB" sz="1200" b="0" i="0" u="none" strike="noStrike" kern="1200" baseline="0" dirty="0" smtClean="0">
                <a:solidFill>
                  <a:schemeClr val="tx1"/>
                </a:solidFill>
                <a:latin typeface="+mn-lt"/>
                <a:ea typeface="+mn-ea"/>
                <a:cs typeface="+mn-cs"/>
              </a:rPr>
              <a:t>work in agreed ways that are safe for them, for others in the workplace and for the people they support.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If you have concerns about safety in your workplace you must talk to your manager.</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You can find more information about the Health &amp; Safety at Work etc. Act 1974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www.hse.gov.uk/legislation/hswa.htm</a:t>
            </a:r>
            <a:endParaRPr lang="en-GB" sz="1200" kern="1200" dirty="0" smtClean="0">
              <a:solidFill>
                <a:schemeClr val="tx1"/>
              </a:solidFill>
              <a:effectLst/>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The Data Protection Act </a:t>
            </a:r>
            <a:r>
              <a:rPr lang="en-GB" sz="1200" b="0" i="0" u="none" strike="noStrike" kern="1200" baseline="0" dirty="0" smtClean="0">
                <a:solidFill>
                  <a:schemeClr val="tx1"/>
                </a:solidFill>
                <a:latin typeface="+mn-lt"/>
                <a:ea typeface="+mn-ea"/>
                <a:cs typeface="+mn-cs"/>
              </a:rPr>
              <a:t>protects people’s rights to confidentiality. It restricts how personal and sensitive information can be used, stored and passed on. It applies to employees information and to how they share the information of others.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You can find more information about the Data Protection Act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4"/>
              </a:rPr>
              <a:t>www.gov.uk/data-protection/the-data-protection-act</a:t>
            </a:r>
            <a:endParaRPr lang="en-GB" sz="1200" kern="1200" dirty="0" smtClean="0">
              <a:solidFill>
                <a:schemeClr val="tx1"/>
              </a:solidFill>
              <a:effectLst/>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The Equality Act 2010 </a:t>
            </a:r>
            <a:r>
              <a:rPr lang="en-GB" sz="1200" b="0" i="0" u="none" strike="noStrike" kern="1200" baseline="0" dirty="0" smtClean="0">
                <a:solidFill>
                  <a:schemeClr val="tx1"/>
                </a:solidFill>
                <a:latin typeface="+mn-lt"/>
                <a:ea typeface="+mn-ea"/>
                <a:cs typeface="+mn-cs"/>
              </a:rPr>
              <a:t>gives all people in the UK the right to be treated fairly and afforded equality of opportunity. This means that people must be paid ‘equal pay for equal work.’</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You can find more information about the Equality Act 2010 here:</a:t>
            </a:r>
          </a:p>
          <a:p>
            <a:pPr lvl="0"/>
            <a:r>
              <a:rPr lang="en-GB" sz="1200" u="sng" kern="1200" dirty="0" smtClean="0">
                <a:solidFill>
                  <a:schemeClr val="tx1"/>
                </a:solidFill>
                <a:effectLst/>
                <a:latin typeface="+mn-lt"/>
                <a:ea typeface="+mn-ea"/>
                <a:cs typeface="+mn-cs"/>
                <a:hlinkClick r:id="rId5"/>
              </a:rPr>
              <a:t>www.gov.uk/equality-act-2010-guidance</a:t>
            </a:r>
            <a:endParaRPr lang="en-GB" sz="1200" kern="1200" dirty="0" smtClean="0">
              <a:solidFill>
                <a:schemeClr val="tx1"/>
              </a:solidFill>
              <a:effectLst/>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Protected</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There are many pieces of legislation that set out what are considered to be fair terms of employment including pay and hours of work.</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You can find out more about working contracts and conditions here:</a:t>
            </a:r>
          </a:p>
          <a:p>
            <a:pPr lvl="0"/>
            <a:r>
              <a:rPr lang="en-GB" sz="1200" u="sng" kern="1200" dirty="0" smtClean="0">
                <a:solidFill>
                  <a:schemeClr val="tx1"/>
                </a:solidFill>
                <a:effectLst/>
                <a:latin typeface="+mn-lt"/>
                <a:ea typeface="+mn-ea"/>
                <a:cs typeface="+mn-cs"/>
                <a:hlinkClick r:id="rId6"/>
              </a:rPr>
              <a:t>www.gov.uk/employment-contracts-and-conditions/overview</a:t>
            </a:r>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8</a:t>
            </a:fld>
            <a:endParaRPr lang="en-GB"/>
          </a:p>
        </p:txBody>
      </p:sp>
    </p:spTree>
    <p:extLst>
      <p:ext uri="{BB962C8B-B14F-4D97-AF65-F5344CB8AC3E}">
        <p14:creationId xmlns:p14="http://schemas.microsoft.com/office/powerpoint/2010/main" val="1549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You have responsibilities to the people that you provide care and support for including:</a:t>
            </a:r>
          </a:p>
          <a:p>
            <a:pPr marL="171450" indent="-171450">
              <a:buFont typeface="Arial" panose="020B0604020202020204" pitchFamily="34" charset="0"/>
              <a:buChar char="•"/>
            </a:pPr>
            <a:r>
              <a:rPr lang="en-GB" sz="1200" dirty="0" smtClean="0"/>
              <a:t>Safeguarding their safety and welfare by ensuring their care plan is followed and that care is provided in agreed, safe ways</a:t>
            </a:r>
          </a:p>
          <a:p>
            <a:pPr marL="171450" indent="-171450">
              <a:buFont typeface="Arial" panose="020B0604020202020204" pitchFamily="34" charset="0"/>
              <a:buChar char="•"/>
            </a:pPr>
            <a:r>
              <a:rPr lang="en-GB" sz="1200" dirty="0" smtClean="0"/>
              <a:t>Involving the individual and their support network in the planning, delivery and review of their care to ensure that it meets their needs </a:t>
            </a:r>
          </a:p>
          <a:p>
            <a:pPr marL="171450" indent="-171450">
              <a:buFont typeface="Arial" panose="020B0604020202020204" pitchFamily="34" charset="0"/>
              <a:buChar char="•"/>
            </a:pPr>
            <a:r>
              <a:rPr lang="en-GB" sz="1200" dirty="0" smtClean="0"/>
              <a:t>Ensuring that care is delivered in ways that promote their dignity and upholds their rights</a:t>
            </a:r>
          </a:p>
          <a:p>
            <a:pPr marL="171450" indent="-171450">
              <a:buFont typeface="Arial" panose="020B0604020202020204" pitchFamily="34" charset="0"/>
              <a:buChar char="•"/>
            </a:pPr>
            <a:r>
              <a:rPr lang="en-GB" sz="1200" dirty="0" smtClean="0"/>
              <a:t>Supporting the person to complain or raising concerns if care is inadequate or rights are not upheld.</a:t>
            </a:r>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10</a:t>
            </a:fld>
            <a:endParaRPr lang="en-GB"/>
          </a:p>
        </p:txBody>
      </p:sp>
    </p:spTree>
    <p:extLst>
      <p:ext uri="{BB962C8B-B14F-4D97-AF65-F5344CB8AC3E}">
        <p14:creationId xmlns:p14="http://schemas.microsoft.com/office/powerpoint/2010/main" val="3673038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QUESTION</a:t>
            </a:r>
            <a:r>
              <a:rPr lang="en-GB" baseline="0" dirty="0" smtClean="0"/>
              <a:t> </a:t>
            </a:r>
          </a:p>
          <a:p>
            <a:r>
              <a:rPr lang="en-GB" baseline="0" dirty="0" smtClean="0"/>
              <a:t>Ask the group to think of a mistake they have made or offer a scenario.  </a:t>
            </a:r>
          </a:p>
          <a:p>
            <a:endParaRPr lang="en-GB" baseline="0" dirty="0" smtClean="0"/>
          </a:p>
          <a:p>
            <a:pPr marL="171450" indent="-171450">
              <a:buFont typeface="Arial" panose="020B0604020202020204" pitchFamily="34" charset="0"/>
              <a:buChar char="•"/>
            </a:pPr>
            <a:r>
              <a:rPr lang="en-GB" baseline="0" dirty="0" smtClean="0"/>
              <a:t>What action should be taken?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Why is it important to be honest and admit when errors have been made?</a:t>
            </a:r>
            <a:endParaRPr lang="en-GB" dirty="0" smtClean="0"/>
          </a:p>
          <a:p>
            <a:pPr marL="171450" indent="-171450">
              <a:buFont typeface="Arial" panose="020B0604020202020204" pitchFamily="34" charset="0"/>
              <a:buChar char="•"/>
            </a:pPr>
            <a:r>
              <a:rPr lang="en-GB" dirty="0" smtClean="0"/>
              <a:t>What are</a:t>
            </a:r>
            <a:r>
              <a:rPr lang="en-GB" baseline="0" dirty="0" smtClean="0"/>
              <a:t> the potential consequences of not reporting a mistake?</a:t>
            </a:r>
          </a:p>
          <a:p>
            <a:endParaRPr lang="en-GB" dirty="0" smtClean="0"/>
          </a:p>
          <a:p>
            <a:r>
              <a:rPr lang="en-GB" b="1" dirty="0" smtClean="0"/>
              <a:t>Suggested Activity</a:t>
            </a:r>
          </a:p>
          <a:p>
            <a:r>
              <a:rPr lang="en-GB" baseline="0" dirty="0" smtClean="0"/>
              <a:t>Ask worker/s to think of a mistake they have made or give a scenario.  </a:t>
            </a:r>
          </a:p>
          <a:p>
            <a:endParaRPr lang="en-GB" baseline="0" dirty="0" smtClean="0"/>
          </a:p>
          <a:p>
            <a:r>
              <a:rPr lang="en-GB" b="1" u="sng" baseline="0" dirty="0" smtClean="0"/>
              <a:t>Scenario 1</a:t>
            </a:r>
          </a:p>
          <a:p>
            <a:r>
              <a:rPr lang="en-GB" baseline="0" dirty="0" smtClean="0"/>
              <a:t>A meal containing meat is given to a vegetarian. They don’t eat it.</a:t>
            </a:r>
          </a:p>
          <a:p>
            <a:r>
              <a:rPr lang="en-GB" b="1" baseline="0" dirty="0" smtClean="0"/>
              <a:t>What action should be taken?</a:t>
            </a:r>
          </a:p>
          <a:p>
            <a:r>
              <a:rPr lang="en-GB" b="0" baseline="0" dirty="0" smtClean="0"/>
              <a:t>The meal should be replaced with something the person can eat – the individual’s welfare is the top priority and they should not be allowed to go hungry.</a:t>
            </a:r>
          </a:p>
          <a:p>
            <a:r>
              <a:rPr lang="en-GB" b="0" baseline="0" dirty="0" smtClean="0"/>
              <a:t>The mistake should be reported (in line with the agreed ways of working)</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Why is it important to be honest and admit when errors have been made?</a:t>
            </a:r>
            <a:endParaRPr lang="en-GB" b="1" dirty="0" smtClean="0"/>
          </a:p>
          <a:p>
            <a:r>
              <a:rPr lang="en-GB" dirty="0" smtClean="0"/>
              <a:t>If a</a:t>
            </a:r>
            <a:r>
              <a:rPr lang="en-GB" baseline="0" dirty="0" smtClean="0"/>
              <a:t> worker does not admit the mistake the individual may miss a meal. This standard of care would not be acceptable.</a:t>
            </a:r>
            <a:endParaRPr lang="en-GB" dirty="0" smtClean="0"/>
          </a:p>
          <a:p>
            <a:r>
              <a:rPr lang="en-GB" b="1" dirty="0" smtClean="0"/>
              <a:t>What are</a:t>
            </a:r>
            <a:r>
              <a:rPr lang="en-GB" b="1" baseline="0" dirty="0" smtClean="0"/>
              <a:t> the potential consequences of not reporting a mistake?</a:t>
            </a:r>
          </a:p>
          <a:p>
            <a:pPr marL="171450" indent="-171450">
              <a:buFont typeface="Arial" panose="020B0604020202020204" pitchFamily="34" charset="0"/>
              <a:buChar char="•"/>
            </a:pPr>
            <a:r>
              <a:rPr lang="en-GB" baseline="0" dirty="0" smtClean="0"/>
              <a:t>In this scenario the individual may be hungry</a:t>
            </a:r>
          </a:p>
          <a:p>
            <a:pPr marL="171450" indent="-171450">
              <a:buFont typeface="Arial" panose="020B0604020202020204" pitchFamily="34" charset="0"/>
              <a:buChar char="•"/>
            </a:pPr>
            <a:r>
              <a:rPr lang="en-GB" baseline="0" dirty="0" smtClean="0"/>
              <a:t>A complaint could be made  </a:t>
            </a:r>
          </a:p>
          <a:p>
            <a:pPr marL="171450" indent="-171450">
              <a:buFont typeface="Arial" panose="020B0604020202020204" pitchFamily="34" charset="0"/>
              <a:buChar char="•"/>
            </a:pPr>
            <a:r>
              <a:rPr lang="en-GB" baseline="0" dirty="0" smtClean="0"/>
              <a:t>Not eating could affect the effectiveness of medication which has to be taken with or after food.</a:t>
            </a:r>
          </a:p>
          <a:p>
            <a:pPr marL="171450" indent="-171450">
              <a:buFont typeface="Arial" panose="020B0604020202020204" pitchFamily="34" charset="0"/>
              <a:buChar char="•"/>
            </a:pPr>
            <a:r>
              <a:rPr lang="en-GB" baseline="0" dirty="0" smtClean="0"/>
              <a:t>Not reporting may mean that similar incidents happen in the future.  </a:t>
            </a:r>
          </a:p>
          <a:p>
            <a:pPr marL="628650" lvl="1" indent="-171450">
              <a:buFont typeface="Arial" panose="020B0604020202020204" pitchFamily="34" charset="0"/>
              <a:buChar char="•"/>
            </a:pPr>
            <a:r>
              <a:rPr lang="en-GB" baseline="0" dirty="0" smtClean="0"/>
              <a:t>If it happens repeatedly to the same person they could become malnourished.</a:t>
            </a:r>
          </a:p>
          <a:p>
            <a:pPr marL="628650" lvl="1" indent="-171450">
              <a:buFont typeface="Arial" panose="020B0604020202020204" pitchFamily="34" charset="0"/>
              <a:buChar char="•"/>
            </a:pPr>
            <a:r>
              <a:rPr lang="en-GB" baseline="0" dirty="0" smtClean="0"/>
              <a:t>If an unsuitable meal were given to an individual with allergies it could have serious consequences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u="sng" baseline="0" dirty="0" smtClean="0"/>
              <a:t>Scenario 2</a:t>
            </a:r>
          </a:p>
          <a:p>
            <a:r>
              <a:rPr lang="en-GB" baseline="0" dirty="0" smtClean="0"/>
              <a:t>An individual tells a worker that they have been experiencing severe headaches everyday an hour after they have taken their medication. The worker forgets to make a note of this in the individual’s care plan</a:t>
            </a:r>
          </a:p>
          <a:p>
            <a:pPr marL="0" indent="0">
              <a:buFont typeface="Arial" panose="020B0604020202020204" pitchFamily="34" charset="0"/>
              <a:buNone/>
            </a:pPr>
            <a:r>
              <a:rPr lang="en-GB" b="1" dirty="0" smtClean="0">
                <a:solidFill>
                  <a:prstClr val="black"/>
                </a:solidFill>
              </a:rPr>
              <a:t>What action should be taken?</a:t>
            </a:r>
          </a:p>
          <a:p>
            <a:pPr marL="0" indent="0">
              <a:buFont typeface="Arial" panose="020B0604020202020204" pitchFamily="34" charset="0"/>
              <a:buNone/>
            </a:pPr>
            <a:r>
              <a:rPr lang="en-GB" dirty="0" smtClean="0">
                <a:solidFill>
                  <a:prstClr val="black"/>
                </a:solidFill>
              </a:rPr>
              <a:t>The worker must tell their supervisor as soon as possible</a:t>
            </a:r>
            <a:r>
              <a:rPr lang="en-GB" baseline="0" dirty="0" smtClean="0">
                <a:solidFill>
                  <a:prstClr val="black"/>
                </a:solidFill>
              </a:rPr>
              <a:t>.</a:t>
            </a:r>
          </a:p>
          <a:p>
            <a:pPr marL="0" indent="0">
              <a:buFont typeface="Arial" panose="020B0604020202020204" pitchFamily="34" charset="0"/>
              <a:buNone/>
            </a:pPr>
            <a:r>
              <a:rPr lang="en-GB" b="1" dirty="0" smtClean="0">
                <a:solidFill>
                  <a:prstClr val="black"/>
                </a:solidFill>
              </a:rPr>
              <a:t>Why is it important to be honest and admit when errors have been made?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solidFill>
                  <a:prstClr val="black"/>
                </a:solidFill>
              </a:rPr>
              <a:t>The individual is experiencing pain which may be avoidable if medication is changed </a:t>
            </a:r>
            <a:endParaRPr lang="en-GB" dirty="0" smtClean="0">
              <a:solidFill>
                <a:prstClr val="black"/>
              </a:solidFill>
            </a:endParaRPr>
          </a:p>
          <a:p>
            <a:pPr marL="171450" indent="-171450">
              <a:buFont typeface="Arial" panose="020B0604020202020204" pitchFamily="34" charset="0"/>
              <a:buChar char="•"/>
            </a:pPr>
            <a:r>
              <a:rPr lang="en-GB" baseline="0" dirty="0" smtClean="0">
                <a:solidFill>
                  <a:prstClr val="black"/>
                </a:solidFill>
              </a:rPr>
              <a:t>The headaches could be a sign of a more serious problem</a:t>
            </a:r>
          </a:p>
          <a:p>
            <a:pPr marL="0" indent="0">
              <a:buFont typeface="Arial" panose="020B0604020202020204" pitchFamily="34" charset="0"/>
              <a:buNone/>
            </a:pPr>
            <a:r>
              <a:rPr lang="en-GB" b="1" dirty="0" smtClean="0">
                <a:solidFill>
                  <a:prstClr val="black"/>
                </a:solidFill>
              </a:rPr>
              <a:t>What are the potential consequences of not reporting a mistake?</a:t>
            </a:r>
          </a:p>
          <a:p>
            <a:r>
              <a:rPr lang="en-GB" baseline="0" dirty="0" smtClean="0"/>
              <a:t>The individual will continue to experience pain- this is not an acceptable level of care if pain could be avoided</a:t>
            </a:r>
          </a:p>
          <a:p>
            <a:r>
              <a:rPr lang="en-GB" baseline="0" dirty="0" smtClean="0"/>
              <a:t>The individual may become reluctant to take their medication which could affect other aspects of their health</a:t>
            </a:r>
          </a:p>
          <a:p>
            <a:r>
              <a:rPr lang="en-GB" baseline="0" dirty="0" smtClean="0"/>
              <a:t>The individual’s care plan will not be up to date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12</a:t>
            </a:fld>
            <a:endParaRPr lang="en-GB"/>
          </a:p>
        </p:txBody>
      </p:sp>
    </p:spTree>
    <p:extLst>
      <p:ext uri="{BB962C8B-B14F-4D97-AF65-F5344CB8AC3E}">
        <p14:creationId xmlns:p14="http://schemas.microsoft.com/office/powerpoint/2010/main" val="265301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QUESTION:</a:t>
            </a:r>
          </a:p>
          <a:p>
            <a:r>
              <a:rPr lang="en-GB" dirty="0" smtClean="0"/>
              <a:t>Ask group to</a:t>
            </a:r>
            <a:r>
              <a:rPr lang="en-GB" baseline="0" dirty="0" smtClean="0"/>
              <a:t> decide whether each should be reported as a concern – yes/no answers</a:t>
            </a:r>
          </a:p>
          <a:p>
            <a:endParaRPr lang="en-GB" baseline="0" dirty="0" smtClean="0"/>
          </a:p>
          <a:p>
            <a:r>
              <a:rPr lang="en-GB" b="1" baseline="0" dirty="0" smtClean="0"/>
              <a:t>Alternative suggestion:</a:t>
            </a:r>
          </a:p>
          <a:p>
            <a:r>
              <a:rPr lang="en-GB" baseline="0" dirty="0" smtClean="0"/>
              <a:t>This could be printed out as a handout and given to the group to circle their answers</a:t>
            </a:r>
            <a:endParaRPr lang="en-GB" dirty="0" smtClean="0"/>
          </a:p>
        </p:txBody>
      </p:sp>
      <p:sp>
        <p:nvSpPr>
          <p:cNvPr id="4" name="Slide Number Placeholder 3"/>
          <p:cNvSpPr>
            <a:spLocks noGrp="1"/>
          </p:cNvSpPr>
          <p:nvPr>
            <p:ph type="sldNum" sz="quarter" idx="10"/>
          </p:nvPr>
        </p:nvSpPr>
        <p:spPr/>
        <p:txBody>
          <a:bodyPr/>
          <a:lstStyle/>
          <a:p>
            <a:fld id="{CBD536BE-7111-426C-AF6B-9B05D67A5FD6}" type="slidenum">
              <a:rPr lang="en-GB" smtClean="0"/>
              <a:t>14</a:t>
            </a:fld>
            <a:endParaRPr lang="en-GB"/>
          </a:p>
        </p:txBody>
      </p:sp>
    </p:spTree>
    <p:extLst>
      <p:ext uri="{BB962C8B-B14F-4D97-AF65-F5344CB8AC3E}">
        <p14:creationId xmlns:p14="http://schemas.microsoft.com/office/powerpoint/2010/main" val="80609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Question</a:t>
            </a:r>
          </a:p>
          <a:p>
            <a:r>
              <a:rPr lang="en-GB" dirty="0" smtClean="0"/>
              <a:t>Think</a:t>
            </a:r>
            <a:r>
              <a:rPr lang="en-GB" baseline="0" dirty="0" smtClean="0"/>
              <a:t> about some of the people who are involved in providing support to an individual.</a:t>
            </a:r>
          </a:p>
          <a:p>
            <a:endParaRPr lang="en-GB" baseline="0" dirty="0" smtClean="0"/>
          </a:p>
          <a:p>
            <a:r>
              <a:rPr lang="en-GB" b="1" u="sng" baseline="0" dirty="0" smtClean="0"/>
              <a:t>Suggested answers:</a:t>
            </a:r>
          </a:p>
          <a:p>
            <a:pPr marL="171450" indent="-171450">
              <a:buFont typeface="Arial" panose="020B0604020202020204" pitchFamily="34" charset="0"/>
              <a:buChar char="•"/>
            </a:pPr>
            <a:r>
              <a:rPr lang="en-GB" baseline="0" dirty="0" smtClean="0"/>
              <a:t>The person</a:t>
            </a:r>
          </a:p>
          <a:p>
            <a:pPr marL="171450" indent="-171450">
              <a:buFont typeface="Arial" panose="020B0604020202020204" pitchFamily="34" charset="0"/>
              <a:buChar char="•"/>
            </a:pPr>
            <a:r>
              <a:rPr lang="en-GB" baseline="0" dirty="0" smtClean="0"/>
              <a:t>The person’s family and friends</a:t>
            </a:r>
          </a:p>
          <a:p>
            <a:pPr marL="171450" indent="-171450">
              <a:buFont typeface="Arial" panose="020B0604020202020204" pitchFamily="34" charset="0"/>
              <a:buChar char="•"/>
            </a:pPr>
            <a:r>
              <a:rPr lang="en-GB" baseline="0" dirty="0" smtClean="0"/>
              <a:t>Colleagues doing the same or similar jobs</a:t>
            </a:r>
          </a:p>
          <a:p>
            <a:pPr marL="171450" indent="-171450">
              <a:buFont typeface="Arial" panose="020B0604020202020204" pitchFamily="34" charset="0"/>
              <a:buChar char="•"/>
            </a:pPr>
            <a:r>
              <a:rPr lang="en-GB" baseline="0" dirty="0" smtClean="0"/>
              <a:t>Managers and supervisors </a:t>
            </a:r>
          </a:p>
          <a:p>
            <a:pPr marL="171450" indent="-171450">
              <a:buFont typeface="Arial" panose="020B0604020202020204" pitchFamily="34" charset="0"/>
              <a:buChar char="•"/>
            </a:pPr>
            <a:r>
              <a:rPr lang="en-GB" baseline="0" dirty="0" smtClean="0"/>
              <a:t>People who do other jobs such as nurses, GPs, physiotherapists, social workers, dieticians </a:t>
            </a:r>
          </a:p>
          <a:p>
            <a:pPr marL="171450" indent="-171450">
              <a:buFont typeface="Arial" panose="020B0604020202020204" pitchFamily="34" charset="0"/>
              <a:buChar char="•"/>
            </a:pPr>
            <a:r>
              <a:rPr lang="en-GB" baseline="0" dirty="0" smtClean="0"/>
              <a:t>People who work for charitable organisations</a:t>
            </a:r>
          </a:p>
          <a:p>
            <a:pPr marL="171450" indent="-171450">
              <a:buFont typeface="Arial" panose="020B0604020202020204" pitchFamily="34" charset="0"/>
              <a:buChar char="•"/>
            </a:pPr>
            <a:r>
              <a:rPr lang="en-GB" baseline="0" dirty="0" smtClean="0"/>
              <a:t>Religious groups</a:t>
            </a:r>
          </a:p>
          <a:p>
            <a:pPr marL="171450" indent="-171450">
              <a:buFont typeface="Arial" panose="020B0604020202020204" pitchFamily="34" charset="0"/>
              <a:buChar char="•"/>
            </a:pPr>
            <a:r>
              <a:rPr lang="en-GB" baseline="0" dirty="0" smtClean="0"/>
              <a:t>Special interest, recreational and support groups.</a:t>
            </a:r>
          </a:p>
          <a:p>
            <a:endParaRPr lang="en-GB" baseline="0" dirty="0" smtClean="0"/>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BD536BE-7111-426C-AF6B-9B05D67A5FD6}" type="slidenum">
              <a:rPr lang="en-GB" smtClean="0"/>
              <a:t>15</a:t>
            </a:fld>
            <a:endParaRPr lang="en-GB"/>
          </a:p>
        </p:txBody>
      </p:sp>
    </p:spTree>
    <p:extLst>
      <p:ext uri="{BB962C8B-B14F-4D97-AF65-F5344CB8AC3E}">
        <p14:creationId xmlns:p14="http://schemas.microsoft.com/office/powerpoint/2010/main" val="363062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5CB028-CC36-4A1C-A144-B7B9ED7BCAB0}"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E164B5-AC44-493B-B3F8-54C8C987F077}" type="slidenum">
              <a:rPr lang="en-GB" smtClean="0"/>
              <a:t>‹#›</a:t>
            </a:fld>
            <a:endParaRPr lang="en-GB"/>
          </a:p>
        </p:txBody>
      </p:sp>
    </p:spTree>
    <p:extLst>
      <p:ext uri="{BB962C8B-B14F-4D97-AF65-F5344CB8AC3E}">
        <p14:creationId xmlns:p14="http://schemas.microsoft.com/office/powerpoint/2010/main" val="3209462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9173606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60327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620018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477945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582011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25264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43403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87599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25424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29656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774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86107261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39304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67961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758995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820434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305805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48431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24654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21953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22325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20740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30897748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66374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32721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75654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2956189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67195066"/>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7822729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598385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533038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891025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0595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395558734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814578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303314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7178282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5330368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456167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945052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544093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65924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73600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31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410645836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30838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54960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53919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88291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37047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694679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975113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776561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61735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994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3142643687"/>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42852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43080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03421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49001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23986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820082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153493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414054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51831387"/>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6124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72567780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42740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80864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89645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1804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581600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75057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08596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9026621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0833642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97521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3278533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444743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687363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670259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571249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858226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6027778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2163610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9544152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432618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1026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3198270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83047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72810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73395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770895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86634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28139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6422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54629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66164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269781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413025974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859652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2728673"/>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96826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1657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064590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12247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576148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27949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559527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274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42788278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16836138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54362795"/>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7029197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1239170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064828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799306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3126439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275461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220098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1881754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693278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72452104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8460745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7938681"/>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451735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806666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577111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398778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27078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149659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038479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4417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189104773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2428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237226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74904258"/>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139385"/>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9122459"/>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699016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62154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23264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780386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3142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t>6/16/2015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t>‹#›</a:t>
            </a:fld>
            <a:endParaRPr lang="en-US"/>
          </a:p>
        </p:txBody>
      </p:sp>
    </p:spTree>
    <p:extLst>
      <p:ext uri="{BB962C8B-B14F-4D97-AF65-F5344CB8AC3E}">
        <p14:creationId xmlns:p14="http://schemas.microsoft.com/office/powerpoint/2010/main" val="29608730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339634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99581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58617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3150115"/>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0620391"/>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7072044"/>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285541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50293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477569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1313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9092858"/>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085895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93245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20984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471344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29981423"/>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095114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24282522"/>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100035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8430612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94921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7730854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29459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4825142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155815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0980311"/>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3503374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5926007"/>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0364613"/>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09669803"/>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656249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9363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746688"/>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508633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21856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016345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475440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54835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882856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631891"/>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0725372"/>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0837787"/>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68337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166162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7105026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68362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6128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94395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736473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75294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886856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85625328"/>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09309767"/>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737730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333855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7103195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3071876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1966985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0130873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2660872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1566737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67158403"/>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51213828"/>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1893015"/>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69945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158333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5932493"/>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496352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94386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083825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0386260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224628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388922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224021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9702138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18269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63542814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43949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261130"/>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3939996"/>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359756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673096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245726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4806893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249521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592752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103138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9620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2564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1250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32235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00661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618532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53183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52568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8324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2509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27522974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6580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8872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2135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4228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8819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0364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1034003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7914729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720639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1712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70640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73102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69111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10579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56650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03866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6081425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7793010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3499102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648612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65758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23832791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49047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45795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6166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73316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6413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232295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379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5719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3611308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4002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11997901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748497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4522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413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24755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83501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41762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89232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70807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12016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23204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34591692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3898365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7024350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387458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017433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819403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796483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81510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31130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567" y="2434455"/>
            <a:ext cx="5275459" cy="286193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4382992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solidFill>
                  <a:prstClr val="black"/>
                </a:solidFill>
              </a:rPr>
              <a:pPr/>
              <a:t>16/06/2015</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358384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9AB92-7330-44CD-A6E8-F819D7140693}" type="datetimeFigureOut">
              <a:rPr lang="en-GB" smtClean="0"/>
              <a:t>16/06/2015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1B6ADF-30FC-4A23-B8DD-7890D33EF742}" type="slidenum">
              <a:rPr lang="en-GB" smtClean="0"/>
              <a:t>‹#›</a:t>
            </a:fld>
            <a:endParaRPr lang="en-GB"/>
          </a:p>
        </p:txBody>
      </p:sp>
    </p:spTree>
    <p:extLst>
      <p:ext uri="{BB962C8B-B14F-4D97-AF65-F5344CB8AC3E}">
        <p14:creationId xmlns:p14="http://schemas.microsoft.com/office/powerpoint/2010/main" val="7297062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3999" cy="6356350"/>
          </a:xfrm>
          <a:prstGeom prst="rect">
            <a:avLst/>
          </a:prstGeom>
          <a:gradFill>
            <a:gsLst>
              <a:gs pos="0">
                <a:schemeClr val="accent1">
                  <a:tint val="100000"/>
                  <a:shade val="100000"/>
                  <a:satMod val="130000"/>
                </a:schemeClr>
              </a:gs>
              <a:gs pos="100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4762364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100479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274040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4551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87317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665126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49063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74748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22049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AAEDA3-ABB2-CB4A-BFC1-206BB2E052CF}" type="datetimeFigureOut">
              <a:rPr lang="en-US" smtClean="0">
                <a:solidFill>
                  <a:prstClr val="black"/>
                </a:solidFill>
              </a:rPr>
              <a:pPr/>
              <a:t>6/16/2015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25CB5A-0052-F942-B768-C7CF0EE1FBB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6264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 Target="../slides/slide1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 Target="../slides/slide12.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 Target="../slides/slide12.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 Target="../slides/slid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 Target="../slides/slid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 Target="../slides/slide1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 Target="../slides/slide12.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6.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 Target="../slides/slide12.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7.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 Target="../slides/slide12.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8.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 Target="../slides/slide12.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9.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 Target="../slides/slide1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 Target="../slides/slide12.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20.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 Target="../slides/slide12.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1.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 Target="../slides/slide12.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2.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 Target="../slides/slide12.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3.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 Target="../slides/slide12.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4.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 Target="../slides/slide1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5.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 Target="../slides/slide12.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6.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 Target="../slides/slide12.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7.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 Target="../slides/slid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8.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slide" Target="../slides/slide12.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9.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 Target="../slides/slide1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 Target="../slides/slide1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 Target="../slides/slide1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 Target="../slides/slide12.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 Target="../slides/slide12.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 Target="../slides/slide12.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 Target="../slides/slide12.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p:nvPr/>
        </p:nvSpPr>
        <p:spPr>
          <a:xfrm>
            <a:off x="259308" y="570017"/>
            <a:ext cx="5037088" cy="296441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are Certificate Logo_final.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90590" y="265446"/>
            <a:ext cx="3605909" cy="3605909"/>
          </a:xfrm>
          <a:prstGeom prst="rect">
            <a:avLst/>
          </a:prstGeom>
        </p:spPr>
      </p:pic>
      <p:sp>
        <p:nvSpPr>
          <p:cNvPr id="8" name="Title 1"/>
          <p:cNvSpPr txBox="1">
            <a:spLocks/>
          </p:cNvSpPr>
          <p:nvPr/>
        </p:nvSpPr>
        <p:spPr>
          <a:xfrm>
            <a:off x="365400" y="461639"/>
            <a:ext cx="6902666" cy="304904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4000" b="1" kern="1200">
                <a:solidFill>
                  <a:srgbClr val="2154AC"/>
                </a:solidFill>
                <a:latin typeface="+mj-lt"/>
                <a:ea typeface="+mj-ea"/>
                <a:cs typeface="+mj-cs"/>
              </a:defRPr>
            </a:lvl1pPr>
          </a:lstStyle>
          <a:p>
            <a:pPr algn="l"/>
            <a:r>
              <a:rPr lang="en-US" sz="5400" dirty="0" smtClean="0">
                <a:solidFill>
                  <a:srgbClr val="0070C0"/>
                </a:solidFill>
                <a:latin typeface="Arial" panose="020B0604020202020204" pitchFamily="34" charset="0"/>
                <a:cs typeface="Arial" panose="020B0604020202020204" pitchFamily="34" charset="0"/>
              </a:rPr>
              <a:t>THE CARE CERTIFICATE</a:t>
            </a:r>
          </a:p>
          <a:p>
            <a:pPr algn="l"/>
            <a:endParaRPr lang="en-US" sz="1500" dirty="0" smtClean="0">
              <a:solidFill>
                <a:srgbClr val="232132"/>
              </a:solidFill>
              <a:latin typeface="Arial" panose="020B0604020202020204" pitchFamily="34" charset="0"/>
              <a:cs typeface="Arial" panose="020B0604020202020204" pitchFamily="34" charset="0"/>
            </a:endParaRPr>
          </a:p>
          <a:p>
            <a:pPr algn="l"/>
            <a:r>
              <a:rPr lang="en-US" sz="3700" b="0" i="0" dirty="0" smtClean="0">
                <a:solidFill>
                  <a:schemeClr val="tx2">
                    <a:lumMod val="75000"/>
                  </a:schemeClr>
                </a:solidFill>
                <a:latin typeface="Arial" panose="020B0604020202020204" pitchFamily="34" charset="0"/>
                <a:cs typeface="Arial" panose="020B0604020202020204" pitchFamily="34" charset="0"/>
              </a:rPr>
              <a:t>Training Presentation</a:t>
            </a:r>
            <a:endParaRPr lang="en-US" sz="3700" b="0" i="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292428"/>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72187401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968609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34843107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10817309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155703914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10021071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39414089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231923289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405058243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46198343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lnSpc>
                <a:spcPct val="100000"/>
              </a:lnSpc>
              <a:buFontTx/>
              <a:buNone/>
            </a:pPr>
            <a:fld id="{13EAF074-EBD3-3449-94F7-95AB91E0F6D5}" type="slidenum">
              <a:rPr lang="en-GB" sz="1300" b="1" i="0">
                <a:solidFill>
                  <a:schemeClr val="bg1"/>
                </a:solidFill>
                <a:effectLst/>
                <a:latin typeface="Arial" panose="020B0604020202020204" pitchFamily="34" charset="0"/>
                <a:cs typeface="Arial" panose="020B0604020202020204" pitchFamily="34" charset="0"/>
              </a:rPr>
              <a:pPr algn="ctr" eaLnBrk="0" hangingPunct="0">
                <a:lnSpc>
                  <a:spcPct val="100000"/>
                </a:lnSpc>
                <a:buFontTx/>
                <a:buNone/>
              </a:pPr>
              <a:t>‹#›</a:t>
            </a:fld>
            <a:endParaRPr lang="en-GB" sz="1300" b="1" i="0" dirty="0">
              <a:solidFill>
                <a:schemeClr val="bg1"/>
              </a:solidFill>
              <a:effectLst/>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2567998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12484106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66694270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61799045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98112061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85168092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9919431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78753516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1603961227"/>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50325467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6943983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lnSpc>
                <a:spcPct val="100000"/>
              </a:lnSpc>
              <a:buFontTx/>
              <a:buNone/>
            </a:pPr>
            <a:fld id="{13EAF074-EBD3-3449-94F7-95AB91E0F6D5}" type="slidenum">
              <a:rPr lang="en-GB" sz="1300" b="1" i="0">
                <a:solidFill>
                  <a:srgbClr val="002060"/>
                </a:solidFill>
                <a:effectLst/>
                <a:latin typeface="Arial" panose="020B0604020202020204" pitchFamily="34" charset="0"/>
                <a:cs typeface="Arial" panose="020B0604020202020204" pitchFamily="34" charset="0"/>
              </a:rPr>
              <a:pPr algn="ctr" eaLnBrk="0" hangingPunct="0">
                <a:lnSpc>
                  <a:spcPct val="100000"/>
                </a:lnSpc>
                <a:buFontTx/>
                <a:buNone/>
              </a:pPr>
              <a:t>‹#›</a:t>
            </a:fld>
            <a:endParaRPr lang="en-GB" sz="1300" b="1" i="0" dirty="0">
              <a:solidFill>
                <a:srgbClr val="002060"/>
              </a:solidFill>
              <a:effectLst/>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226563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7" name="Chevron 16">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8" name="Chevron 17">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21" name="Picture 20">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479404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8385283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3597026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211427670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20632" y="0"/>
            <a:ext cx="9164632"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255325" y="87202"/>
            <a:ext cx="7223798" cy="92023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10" name="Text Box 28"/>
          <p:cNvSpPr txBox="1">
            <a:spLocks noChangeArrowheads="1"/>
          </p:cNvSpPr>
          <p:nvPr/>
        </p:nvSpPr>
        <p:spPr bwMode="auto">
          <a:xfrm>
            <a:off x="5212676" y="6373838"/>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srgbClr val="002060"/>
                </a:solidFill>
                <a:latin typeface="Arial" panose="020B0604020202020204" pitchFamily="34" charset="0"/>
                <a:cs typeface="Arial" panose="020B0604020202020204" pitchFamily="34" charset="0"/>
              </a:rPr>
              <a:pPr algn="ctr" eaLnBrk="0" hangingPunct="0"/>
              <a:t>‹#›</a:t>
            </a:fld>
            <a:endParaRPr lang="en-GB" sz="1300" b="1" dirty="0">
              <a:solidFill>
                <a:srgbClr val="00206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5325" y="1320673"/>
            <a:ext cx="8229600" cy="452893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Chevron 14">
            <a:hlinkClick r:id="" action="ppaction://hlinkshowjump?jump=nextslide"/>
          </p:cNvPr>
          <p:cNvSpPr/>
          <p:nvPr/>
        </p:nvSpPr>
        <p:spPr>
          <a:xfrm>
            <a:off x="4855998"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16" name="Chevron 15">
            <a:hlinkClick r:id="" action="ppaction://hlinkshowjump?jump=previousslide"/>
          </p:cNvPr>
          <p:cNvSpPr/>
          <p:nvPr/>
        </p:nvSpPr>
        <p:spPr>
          <a:xfrm rot="10800000">
            <a:off x="4041585" y="6472397"/>
            <a:ext cx="226053" cy="226053"/>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17" name="Picture 16">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rgbClr val="0066CC"/>
            </a:solidFill>
          </a:ln>
        </p:spPr>
      </p:pic>
    </p:spTree>
    <p:extLst>
      <p:ext uri="{BB962C8B-B14F-4D97-AF65-F5344CB8AC3E}">
        <p14:creationId xmlns:p14="http://schemas.microsoft.com/office/powerpoint/2010/main" val="306417193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2154AC"/>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2154AC"/>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858000"/>
          </a:xfrm>
          <a:prstGeom prst="rect">
            <a:avLst/>
          </a:prstGeom>
          <a:gradFill>
            <a:gsLst>
              <a:gs pos="11000">
                <a:srgbClr val="002060"/>
              </a:gs>
              <a:gs pos="92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itle Placeholder 1"/>
          <p:cNvSpPr txBox="1">
            <a:spLocks/>
          </p:cNvSpPr>
          <p:nvPr/>
        </p:nvSpPr>
        <p:spPr>
          <a:xfrm>
            <a:off x="163442" y="1668488"/>
            <a:ext cx="6843002" cy="552173"/>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b="0" dirty="0" smtClean="0">
                <a:solidFill>
                  <a:srgbClr val="002060"/>
                </a:solidFill>
              </a:rPr>
              <a:t>The CARE CERTIFICATE</a:t>
            </a:r>
            <a:endParaRPr lang="en-GB" sz="2400" b="0" dirty="0" smtClean="0">
              <a:solidFill>
                <a:srgbClr val="002060"/>
              </a:solidFill>
            </a:endParaRPr>
          </a:p>
        </p:txBody>
      </p:sp>
      <p:sp>
        <p:nvSpPr>
          <p:cNvPr id="20" name="Text Box 28"/>
          <p:cNvSpPr txBox="1">
            <a:spLocks noChangeArrowheads="1"/>
          </p:cNvSpPr>
          <p:nvPr/>
        </p:nvSpPr>
        <p:spPr bwMode="auto">
          <a:xfrm>
            <a:off x="5212676" y="6385713"/>
            <a:ext cx="647700" cy="290513"/>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p>
            <a:pPr algn="ctr" eaLnBrk="0" hangingPunct="0"/>
            <a:fld id="{13EAF074-EBD3-3449-94F7-95AB91E0F6D5}" type="slidenum">
              <a:rPr lang="en-GB" sz="1300" b="1">
                <a:solidFill>
                  <a:prstClr val="white"/>
                </a:solidFill>
                <a:latin typeface="Arial" panose="020B0604020202020204" pitchFamily="34" charset="0"/>
                <a:cs typeface="Arial" panose="020B0604020202020204" pitchFamily="34" charset="0"/>
              </a:rPr>
              <a:pPr algn="ctr" eaLnBrk="0" hangingPunct="0"/>
              <a:t>‹#›</a:t>
            </a:fld>
            <a:endParaRPr lang="en-GB" sz="1300" b="1" dirty="0">
              <a:solidFill>
                <a:prstClr val="white"/>
              </a:solidFill>
              <a:latin typeface="Arial" panose="020B0604020202020204" pitchFamily="34" charset="0"/>
              <a:cs typeface="Arial" panose="020B0604020202020204" pitchFamily="34" charset="0"/>
            </a:endParaRPr>
          </a:p>
        </p:txBody>
      </p:sp>
      <p:sp>
        <p:nvSpPr>
          <p:cNvPr id="21" name="Chevron 20">
            <a:hlinkClick r:id="" action="ppaction://hlinkshowjump?jump=nextslide"/>
          </p:cNvPr>
          <p:cNvSpPr/>
          <p:nvPr/>
        </p:nvSpPr>
        <p:spPr>
          <a:xfrm>
            <a:off x="4855998"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22" name="Chevron 21">
            <a:hlinkClick r:id="" action="ppaction://hlinkshowjump?jump=previousslide"/>
          </p:cNvPr>
          <p:cNvSpPr/>
          <p:nvPr/>
        </p:nvSpPr>
        <p:spPr>
          <a:xfrm rot="10800000">
            <a:off x="4041585" y="6472397"/>
            <a:ext cx="226053" cy="22605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8" name="Picture 7">
            <a:hlinkClick r:id="rId13" action="ppaction://hlinksldjump"/>
          </p:cNvPr>
          <p:cNvPicPr>
            <a:picLocks noChangeAspect="1"/>
          </p:cNvPicPr>
          <p:nvPr/>
        </p:nvPicPr>
        <p:blipFill rotWithShape="1">
          <a:blip r:embed="rId14" cstate="screen">
            <a:extLst>
              <a:ext uri="{28A0092B-C50C-407E-A947-70E740481C1C}">
                <a14:useLocalDpi xmlns:a14="http://schemas.microsoft.com/office/drawing/2010/main"/>
              </a:ext>
            </a:extLst>
          </a:blip>
          <a:srcRect l="-29492" t="-29494" r="-29492" b="-29494"/>
          <a:stretch/>
        </p:blipFill>
        <p:spPr>
          <a:xfrm>
            <a:off x="4381283" y="6386465"/>
            <a:ext cx="372823" cy="370472"/>
          </a:xfrm>
          <a:prstGeom prst="ellipse">
            <a:avLst/>
          </a:prstGeom>
          <a:solidFill>
            <a:srgbClr val="002060"/>
          </a:solidFill>
          <a:ln w="15875">
            <a:solidFill>
              <a:schemeClr val="bg1"/>
            </a:solidFill>
          </a:ln>
        </p:spPr>
      </p:pic>
    </p:spTree>
    <p:extLst>
      <p:ext uri="{BB962C8B-B14F-4D97-AF65-F5344CB8AC3E}">
        <p14:creationId xmlns:p14="http://schemas.microsoft.com/office/powerpoint/2010/main" val="419940517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127817" y="2609045"/>
            <a:ext cx="8600550" cy="1258771"/>
          </a:xfrm>
          <a:prstGeom prst="rect">
            <a:avLst/>
          </a:prstGeom>
        </p:spPr>
        <p:txBody>
          <a:bodyPr vert="horz" lIns="91440" tIns="45720" rIns="91440" bIns="45720" rtlCol="0" anchor="t">
            <a:norm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5400" dirty="0" smtClean="0"/>
              <a:t>Understand your role</a:t>
            </a:r>
            <a:endParaRPr lang="en-GB" sz="5400" dirty="0" smtClean="0"/>
          </a:p>
        </p:txBody>
      </p:sp>
      <p:sp>
        <p:nvSpPr>
          <p:cNvPr id="5" name="Title Placeholder 1"/>
          <p:cNvSpPr txBox="1">
            <a:spLocks/>
          </p:cNvSpPr>
          <p:nvPr/>
        </p:nvSpPr>
        <p:spPr>
          <a:xfrm>
            <a:off x="5896368" y="6170729"/>
            <a:ext cx="2185060" cy="552173"/>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smtClean="0">
                <a:solidFill>
                  <a:schemeClr val="bg1"/>
                </a:solidFill>
              </a:rPr>
              <a:t>Standard</a:t>
            </a:r>
            <a:endParaRPr lang="en-GB" sz="2400" dirty="0" smtClean="0">
              <a:solidFill>
                <a:schemeClr val="bg1"/>
              </a:solidFill>
            </a:endParaRPr>
          </a:p>
        </p:txBody>
      </p:sp>
      <p:sp>
        <p:nvSpPr>
          <p:cNvPr id="6" name="TextBox 5"/>
          <p:cNvSpPr txBox="1"/>
          <p:nvPr/>
        </p:nvSpPr>
        <p:spPr>
          <a:xfrm>
            <a:off x="6650171" y="3091017"/>
            <a:ext cx="3135085" cy="4708981"/>
          </a:xfrm>
          <a:prstGeom prst="rect">
            <a:avLst/>
          </a:prstGeom>
          <a:noFill/>
        </p:spPr>
        <p:txBody>
          <a:bodyPr wrap="square" rtlCol="0">
            <a:spAutoFit/>
          </a:bodyPr>
          <a:lstStyle/>
          <a:p>
            <a:r>
              <a:rPr lang="en-GB" sz="30000" dirty="0" smtClean="0">
                <a:solidFill>
                  <a:schemeClr val="bg1"/>
                </a:solidFill>
                <a:latin typeface="Arial" panose="020B0604020202020204" pitchFamily="34" charset="0"/>
                <a:cs typeface="Arial" panose="020B0604020202020204" pitchFamily="34" charset="0"/>
              </a:rPr>
              <a:t>1</a:t>
            </a:r>
            <a:endParaRPr lang="en-GB" sz="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5630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5" y="39702"/>
            <a:ext cx="8698670" cy="920234"/>
          </a:xfrm>
        </p:spPr>
        <p:txBody>
          <a:bodyPr>
            <a:normAutofit fontScale="90000"/>
          </a:bodyPr>
          <a:lstStyle/>
          <a:p>
            <a:r>
              <a:rPr lang="en-GB" dirty="0" smtClean="0"/>
              <a:t>Responsibilities </a:t>
            </a:r>
            <a:r>
              <a:rPr lang="en-GB" dirty="0"/>
              <a:t>to the individuals </a:t>
            </a:r>
            <a:r>
              <a:rPr lang="en-GB" dirty="0" smtClean="0"/>
              <a:t>you support</a:t>
            </a:r>
            <a:endParaRPr lang="en-GB" dirty="0"/>
          </a:p>
        </p:txBody>
      </p:sp>
      <p:sp>
        <p:nvSpPr>
          <p:cNvPr id="4" name="Rectangle 3"/>
          <p:cNvSpPr/>
          <p:nvPr/>
        </p:nvSpPr>
        <p:spPr>
          <a:xfrm>
            <a:off x="222664" y="1265573"/>
            <a:ext cx="5608120" cy="4801314"/>
          </a:xfrm>
          <a:prstGeom prst="rect">
            <a:avLst/>
          </a:prstGeom>
        </p:spPr>
        <p:txBody>
          <a:bodyPr wrap="square">
            <a:spAutoFit/>
          </a:bodyPr>
          <a:lstStyle/>
          <a:p>
            <a:pPr>
              <a:spcBef>
                <a:spcPts val="600"/>
              </a:spcBef>
            </a:pPr>
            <a:r>
              <a:rPr lang="en-GB" sz="2200" b="1" dirty="0">
                <a:latin typeface="Arial" panose="020B0604020202020204" pitchFamily="34" charset="0"/>
                <a:cs typeface="Arial" panose="020B0604020202020204" pitchFamily="34" charset="0"/>
              </a:rPr>
              <a:t>You have responsibilities to the people that you provide care and support for including:</a:t>
            </a:r>
          </a:p>
          <a:p>
            <a:pPr marL="342900" indent="-342900">
              <a:spcBef>
                <a:spcPts val="600"/>
              </a:spcBef>
              <a:buClr>
                <a:srgbClr val="2154AC"/>
              </a:buClr>
              <a:buFont typeface="Arial" panose="020B0604020202020204" pitchFamily="34" charset="0"/>
              <a:buChar char="■"/>
            </a:pPr>
            <a:r>
              <a:rPr lang="en-GB" sz="2200" b="1" dirty="0">
                <a:latin typeface="Arial" panose="020B0604020202020204" pitchFamily="34" charset="0"/>
                <a:cs typeface="Arial" panose="020B0604020202020204" pitchFamily="34" charset="0"/>
              </a:rPr>
              <a:t>Safeguarding their safety and welfare </a:t>
            </a:r>
          </a:p>
          <a:p>
            <a:pPr marL="342900" indent="-342900">
              <a:spcBef>
                <a:spcPts val="600"/>
              </a:spcBef>
              <a:buClr>
                <a:srgbClr val="2154AC"/>
              </a:buClr>
              <a:buFont typeface="Arial" panose="020B0604020202020204" pitchFamily="34" charset="0"/>
              <a:buChar char="■"/>
            </a:pPr>
            <a:r>
              <a:rPr lang="en-GB" sz="2200" b="1" dirty="0">
                <a:latin typeface="Arial" panose="020B0604020202020204" pitchFamily="34" charset="0"/>
                <a:cs typeface="Arial" panose="020B0604020202020204" pitchFamily="34" charset="0"/>
              </a:rPr>
              <a:t>Involving the individual and their support network </a:t>
            </a:r>
            <a:r>
              <a:rPr lang="en-GB" sz="2200" b="1" dirty="0" smtClean="0">
                <a:latin typeface="Arial" panose="020B0604020202020204" pitchFamily="34" charset="0"/>
                <a:cs typeface="Arial" panose="020B0604020202020204" pitchFamily="34" charset="0"/>
              </a:rPr>
              <a:t>in the </a:t>
            </a:r>
            <a:r>
              <a:rPr lang="en-GB" sz="2200" b="1" dirty="0">
                <a:latin typeface="Arial" panose="020B0604020202020204" pitchFamily="34" charset="0"/>
                <a:cs typeface="Arial" panose="020B0604020202020204" pitchFamily="34" charset="0"/>
              </a:rPr>
              <a:t>planning, </a:t>
            </a:r>
            <a:r>
              <a:rPr lang="en-GB" sz="2200" b="1" dirty="0" smtClean="0">
                <a:latin typeface="Arial" panose="020B0604020202020204" pitchFamily="34" charset="0"/>
                <a:cs typeface="Arial" panose="020B0604020202020204" pitchFamily="34" charset="0"/>
              </a:rPr>
              <a:t/>
            </a:r>
            <a:br>
              <a:rPr lang="en-GB" sz="2200" b="1" dirty="0" smtClean="0">
                <a:latin typeface="Arial" panose="020B0604020202020204" pitchFamily="34" charset="0"/>
                <a:cs typeface="Arial" panose="020B0604020202020204" pitchFamily="34" charset="0"/>
              </a:rPr>
            </a:br>
            <a:r>
              <a:rPr lang="en-GB" sz="2200" b="1" dirty="0" smtClean="0">
                <a:latin typeface="Arial" panose="020B0604020202020204" pitchFamily="34" charset="0"/>
                <a:cs typeface="Arial" panose="020B0604020202020204" pitchFamily="34" charset="0"/>
              </a:rPr>
              <a:t>delivery </a:t>
            </a:r>
            <a:r>
              <a:rPr lang="en-GB" sz="2200" b="1" dirty="0">
                <a:latin typeface="Arial" panose="020B0604020202020204" pitchFamily="34" charset="0"/>
                <a:cs typeface="Arial" panose="020B0604020202020204" pitchFamily="34" charset="0"/>
              </a:rPr>
              <a:t>and review of their care </a:t>
            </a:r>
          </a:p>
          <a:p>
            <a:pPr marL="342900" indent="-342900">
              <a:spcBef>
                <a:spcPts val="600"/>
              </a:spcBef>
              <a:buClr>
                <a:srgbClr val="2154AC"/>
              </a:buClr>
              <a:buFont typeface="Arial" panose="020B0604020202020204" pitchFamily="34" charset="0"/>
              <a:buChar char="■"/>
            </a:pPr>
            <a:r>
              <a:rPr lang="en-GB" sz="2200" b="1" dirty="0">
                <a:latin typeface="Arial" panose="020B0604020202020204" pitchFamily="34" charset="0"/>
                <a:cs typeface="Arial" panose="020B0604020202020204" pitchFamily="34" charset="0"/>
              </a:rPr>
              <a:t>Ensuring that their dignity is promoted and their </a:t>
            </a:r>
            <a:r>
              <a:rPr lang="en-GB" sz="2200" b="1" dirty="0" smtClean="0">
                <a:latin typeface="Arial" panose="020B0604020202020204" pitchFamily="34" charset="0"/>
                <a:cs typeface="Arial" panose="020B0604020202020204" pitchFamily="34" charset="0"/>
              </a:rPr>
              <a:t/>
            </a:r>
            <a:br>
              <a:rPr lang="en-GB" sz="2200" b="1" dirty="0" smtClean="0">
                <a:latin typeface="Arial" panose="020B0604020202020204" pitchFamily="34" charset="0"/>
                <a:cs typeface="Arial" panose="020B0604020202020204" pitchFamily="34" charset="0"/>
              </a:rPr>
            </a:br>
            <a:r>
              <a:rPr lang="en-GB" sz="2200" b="1" dirty="0" smtClean="0">
                <a:latin typeface="Arial" panose="020B0604020202020204" pitchFamily="34" charset="0"/>
                <a:cs typeface="Arial" panose="020B0604020202020204" pitchFamily="34" charset="0"/>
              </a:rPr>
              <a:t>rights </a:t>
            </a:r>
            <a:r>
              <a:rPr lang="en-GB" sz="2200" b="1" dirty="0">
                <a:latin typeface="Arial" panose="020B0604020202020204" pitchFamily="34" charset="0"/>
                <a:cs typeface="Arial" panose="020B0604020202020204" pitchFamily="34" charset="0"/>
              </a:rPr>
              <a:t>upheld</a:t>
            </a:r>
          </a:p>
          <a:p>
            <a:pPr marL="342900" indent="-342900">
              <a:spcBef>
                <a:spcPts val="600"/>
              </a:spcBef>
              <a:buClr>
                <a:srgbClr val="2154AC"/>
              </a:buClr>
              <a:buFont typeface="Arial" panose="020B0604020202020204" pitchFamily="34" charset="0"/>
              <a:buChar char="■"/>
            </a:pPr>
            <a:r>
              <a:rPr lang="en-GB" sz="2200" b="1" dirty="0">
                <a:latin typeface="Arial" panose="020B0604020202020204" pitchFamily="34" charset="0"/>
                <a:cs typeface="Arial" panose="020B0604020202020204" pitchFamily="34" charset="0"/>
              </a:rPr>
              <a:t>Supporting the person to complain </a:t>
            </a:r>
            <a:r>
              <a:rPr lang="en-GB" sz="2200" b="1" dirty="0" smtClean="0">
                <a:latin typeface="Arial" panose="020B0604020202020204" pitchFamily="34" charset="0"/>
                <a:cs typeface="Arial" panose="020B0604020202020204" pitchFamily="34" charset="0"/>
              </a:rPr>
              <a:t/>
            </a:r>
            <a:br>
              <a:rPr lang="en-GB" sz="2200" b="1" dirty="0" smtClean="0">
                <a:latin typeface="Arial" panose="020B0604020202020204" pitchFamily="34" charset="0"/>
                <a:cs typeface="Arial" panose="020B0604020202020204" pitchFamily="34" charset="0"/>
              </a:rPr>
            </a:br>
            <a:r>
              <a:rPr lang="en-GB" sz="2200" b="1" dirty="0" smtClean="0">
                <a:latin typeface="Arial" panose="020B0604020202020204" pitchFamily="34" charset="0"/>
                <a:cs typeface="Arial" panose="020B0604020202020204" pitchFamily="34" charset="0"/>
              </a:rPr>
              <a:t>or </a:t>
            </a:r>
            <a:r>
              <a:rPr lang="en-GB" sz="2200" b="1" dirty="0">
                <a:latin typeface="Arial" panose="020B0604020202020204" pitchFamily="34" charset="0"/>
                <a:cs typeface="Arial" panose="020B0604020202020204" pitchFamily="34" charset="0"/>
              </a:rPr>
              <a:t>raising concerns if care </a:t>
            </a:r>
            <a:r>
              <a:rPr lang="en-GB" sz="2200" b="1" dirty="0" smtClean="0">
                <a:latin typeface="Arial" panose="020B0604020202020204" pitchFamily="34" charset="0"/>
                <a:cs typeface="Arial" panose="020B0604020202020204" pitchFamily="34" charset="0"/>
              </a:rPr>
              <a:t>is</a:t>
            </a:r>
            <a:br>
              <a:rPr lang="en-GB" sz="2200" b="1" dirty="0" smtClean="0">
                <a:latin typeface="Arial" panose="020B0604020202020204" pitchFamily="34" charset="0"/>
                <a:cs typeface="Arial" panose="020B0604020202020204" pitchFamily="34" charset="0"/>
              </a:rPr>
            </a:br>
            <a:r>
              <a:rPr lang="en-GB" sz="2200" b="1" dirty="0" smtClean="0">
                <a:latin typeface="Arial" panose="020B0604020202020204" pitchFamily="34" charset="0"/>
                <a:cs typeface="Arial" panose="020B0604020202020204" pitchFamily="34" charset="0"/>
              </a:rPr>
              <a:t>inadequate </a:t>
            </a:r>
            <a:r>
              <a:rPr lang="en-GB" sz="2200" b="1" dirty="0">
                <a:latin typeface="Arial" panose="020B0604020202020204" pitchFamily="34" charset="0"/>
                <a:cs typeface="Arial" panose="020B0604020202020204" pitchFamily="34" charset="0"/>
              </a:rPr>
              <a:t>or rights are not upheld.</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4950"/>
          <a:stretch/>
        </p:blipFill>
        <p:spPr>
          <a:xfrm>
            <a:off x="5796128" y="1348698"/>
            <a:ext cx="3083469" cy="4588962"/>
          </a:xfrm>
          <a:prstGeom prst="rect">
            <a:avLst/>
          </a:prstGeom>
        </p:spPr>
      </p:pic>
    </p:spTree>
    <p:extLst>
      <p:ext uri="{BB962C8B-B14F-4D97-AF65-F5344CB8AC3E}">
        <p14:creationId xmlns:p14="http://schemas.microsoft.com/office/powerpoint/2010/main" val="6573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5" y="27827"/>
            <a:ext cx="7223798" cy="920234"/>
          </a:xfrm>
        </p:spPr>
        <p:txBody>
          <a:bodyPr/>
          <a:lstStyle/>
          <a:p>
            <a:r>
              <a:rPr lang="en-GB" dirty="0" smtClean="0"/>
              <a:t>Agreed </a:t>
            </a:r>
            <a:r>
              <a:rPr lang="en-GB" dirty="0"/>
              <a:t>ways of working</a:t>
            </a:r>
          </a:p>
        </p:txBody>
      </p:sp>
      <p:sp>
        <p:nvSpPr>
          <p:cNvPr id="3" name="Content Placeholder 2"/>
          <p:cNvSpPr>
            <a:spLocks noGrp="1"/>
          </p:cNvSpPr>
          <p:nvPr>
            <p:ph idx="1"/>
          </p:nvPr>
        </p:nvSpPr>
        <p:spPr>
          <a:xfrm>
            <a:off x="255325" y="1320673"/>
            <a:ext cx="8627418" cy="2384428"/>
          </a:xfrm>
        </p:spPr>
        <p:txBody>
          <a:bodyPr/>
          <a:lstStyle/>
          <a:p>
            <a:pPr marL="0" indent="0">
              <a:spcBef>
                <a:spcPts val="600"/>
              </a:spcBef>
              <a:buNone/>
            </a:pPr>
            <a:r>
              <a:rPr lang="en-GB" dirty="0"/>
              <a:t>Agreed ways of working are the ways in which employers expect employees to </a:t>
            </a:r>
            <a:r>
              <a:rPr lang="en-GB" dirty="0" smtClean="0"/>
              <a:t>work. This </a:t>
            </a:r>
            <a:r>
              <a:rPr lang="en-GB" dirty="0"/>
              <a:t>could </a:t>
            </a:r>
            <a:r>
              <a:rPr lang="en-GB" dirty="0" smtClean="0"/>
              <a:t>be:</a:t>
            </a:r>
            <a:endParaRPr lang="en-GB" dirty="0"/>
          </a:p>
          <a:p>
            <a:pPr>
              <a:spcBef>
                <a:spcPts val="600"/>
              </a:spcBef>
            </a:pPr>
            <a:r>
              <a:rPr lang="en-GB" dirty="0"/>
              <a:t>Part of a policy</a:t>
            </a:r>
          </a:p>
          <a:p>
            <a:pPr>
              <a:spcBef>
                <a:spcPts val="600"/>
              </a:spcBef>
            </a:pPr>
            <a:r>
              <a:rPr lang="en-GB" dirty="0"/>
              <a:t>Provided by your manager or colleague</a:t>
            </a:r>
          </a:p>
          <a:p>
            <a:pPr>
              <a:spcBef>
                <a:spcPts val="600"/>
              </a:spcBef>
            </a:pPr>
            <a:r>
              <a:rPr lang="en-GB" dirty="0"/>
              <a:t>P</a:t>
            </a:r>
            <a:r>
              <a:rPr lang="en-GB" dirty="0" smtClean="0"/>
              <a:t>art </a:t>
            </a:r>
            <a:r>
              <a:rPr lang="en-GB" dirty="0"/>
              <a:t>of an individual’s care </a:t>
            </a:r>
            <a:r>
              <a:rPr lang="en-GB" dirty="0" smtClean="0"/>
              <a:t>plan.</a:t>
            </a:r>
            <a:endParaRPr lang="en-GB" dirty="0"/>
          </a:p>
          <a:p>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6946" y="3921786"/>
            <a:ext cx="8597734" cy="2289008"/>
          </a:xfrm>
          <a:prstGeom prst="rect">
            <a:avLst/>
          </a:prstGeom>
        </p:spPr>
      </p:pic>
    </p:spTree>
    <p:extLst>
      <p:ext uri="{BB962C8B-B14F-4D97-AF65-F5344CB8AC3E}">
        <p14:creationId xmlns:p14="http://schemas.microsoft.com/office/powerpoint/2010/main" val="362575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5" y="39702"/>
            <a:ext cx="7223798" cy="920234"/>
          </a:xfrm>
        </p:spPr>
        <p:txBody>
          <a:bodyPr/>
          <a:lstStyle/>
          <a:p>
            <a:r>
              <a:rPr lang="en-GB" dirty="0" smtClean="0"/>
              <a:t>Reporting errors</a:t>
            </a:r>
            <a:r>
              <a:rPr lang="en-GB" dirty="0"/>
              <a:t> </a:t>
            </a:r>
            <a:r>
              <a:rPr lang="en-GB" dirty="0" smtClean="0"/>
              <a:t>- discussion</a:t>
            </a:r>
            <a:endParaRPr lang="en-GB" dirty="0"/>
          </a:p>
        </p:txBody>
      </p:sp>
      <p:sp>
        <p:nvSpPr>
          <p:cNvPr id="3" name="Content Placeholder 2"/>
          <p:cNvSpPr>
            <a:spLocks noGrp="1"/>
          </p:cNvSpPr>
          <p:nvPr>
            <p:ph idx="1"/>
          </p:nvPr>
        </p:nvSpPr>
        <p:spPr/>
        <p:txBody>
          <a:bodyPr/>
          <a:lstStyle/>
          <a:p>
            <a:pPr marL="0" indent="0">
              <a:buNone/>
            </a:pPr>
            <a:r>
              <a:rPr lang="en-GB" dirty="0"/>
              <a:t>Mistakes sometimes happen and it is important to be honest and identify when errors have been </a:t>
            </a:r>
            <a:r>
              <a:rPr lang="en-GB" dirty="0" smtClean="0"/>
              <a:t>made.</a:t>
            </a:r>
            <a:endParaRPr lang="en-GB" dirty="0"/>
          </a:p>
          <a:p>
            <a:endParaRPr lang="en-GB" dirty="0"/>
          </a:p>
        </p:txBody>
      </p:sp>
      <p:sp>
        <p:nvSpPr>
          <p:cNvPr id="4" name="Rectangle 3"/>
          <p:cNvSpPr/>
          <p:nvPr/>
        </p:nvSpPr>
        <p:spPr>
          <a:xfrm>
            <a:off x="255325" y="2139230"/>
            <a:ext cx="4186046" cy="2800767"/>
          </a:xfrm>
          <a:prstGeom prst="rect">
            <a:avLst/>
          </a:prstGeom>
        </p:spPr>
        <p:txBody>
          <a:bodyPr wrap="square">
            <a:spAutoFit/>
          </a:bodyPr>
          <a:lstStyle/>
          <a:p>
            <a:pPr marL="342900" indent="-342900">
              <a:buClr>
                <a:srgbClr val="0066CC"/>
              </a:buClr>
              <a:buFont typeface="Arial" panose="020B0604020202020204" pitchFamily="34" charset="0"/>
              <a:buChar char="■"/>
            </a:pPr>
            <a:r>
              <a:rPr lang="en-GB" sz="2200" b="1" dirty="0">
                <a:solidFill>
                  <a:srgbClr val="002060"/>
                </a:solidFill>
                <a:latin typeface="Arial" panose="020B0604020202020204" pitchFamily="34" charset="0"/>
                <a:cs typeface="Arial" panose="020B0604020202020204" pitchFamily="34" charset="0"/>
              </a:rPr>
              <a:t>W</a:t>
            </a:r>
            <a:r>
              <a:rPr lang="en-GB" sz="2200" b="1" dirty="0" smtClean="0">
                <a:solidFill>
                  <a:srgbClr val="002060"/>
                </a:solidFill>
                <a:latin typeface="Arial" panose="020B0604020202020204" pitchFamily="34" charset="0"/>
                <a:cs typeface="Arial" panose="020B0604020202020204" pitchFamily="34" charset="0"/>
              </a:rPr>
              <a:t>hat </a:t>
            </a:r>
            <a:r>
              <a:rPr lang="en-GB" sz="2200" b="1" dirty="0">
                <a:solidFill>
                  <a:srgbClr val="002060"/>
                </a:solidFill>
                <a:latin typeface="Arial" panose="020B0604020202020204" pitchFamily="34" charset="0"/>
                <a:cs typeface="Arial" panose="020B0604020202020204" pitchFamily="34" charset="0"/>
              </a:rPr>
              <a:t>action should </a:t>
            </a:r>
            <a:r>
              <a:rPr lang="en-GB" sz="2200" b="1" dirty="0" smtClean="0">
                <a:solidFill>
                  <a:srgbClr val="002060"/>
                </a:solidFill>
                <a:latin typeface="Arial" panose="020B0604020202020204" pitchFamily="34" charset="0"/>
                <a:cs typeface="Arial" panose="020B0604020202020204" pitchFamily="34" charset="0"/>
              </a:rPr>
              <a:t/>
            </a:r>
            <a:br>
              <a:rPr lang="en-GB" sz="2200" b="1" dirty="0" smtClean="0">
                <a:solidFill>
                  <a:srgbClr val="002060"/>
                </a:solidFill>
                <a:latin typeface="Arial" panose="020B0604020202020204" pitchFamily="34" charset="0"/>
                <a:cs typeface="Arial" panose="020B0604020202020204" pitchFamily="34" charset="0"/>
              </a:rPr>
            </a:br>
            <a:r>
              <a:rPr lang="en-GB" sz="2200" b="1" dirty="0" smtClean="0">
                <a:solidFill>
                  <a:srgbClr val="002060"/>
                </a:solidFill>
                <a:latin typeface="Arial" panose="020B0604020202020204" pitchFamily="34" charset="0"/>
                <a:cs typeface="Arial" panose="020B0604020202020204" pitchFamily="34" charset="0"/>
              </a:rPr>
              <a:t>be </a:t>
            </a:r>
            <a:r>
              <a:rPr lang="en-GB" sz="2200" b="1" dirty="0">
                <a:solidFill>
                  <a:srgbClr val="002060"/>
                </a:solidFill>
                <a:latin typeface="Arial" panose="020B0604020202020204" pitchFamily="34" charset="0"/>
                <a:cs typeface="Arial" panose="020B0604020202020204" pitchFamily="34" charset="0"/>
              </a:rPr>
              <a:t>taken?</a:t>
            </a:r>
          </a:p>
          <a:p>
            <a:pPr marL="342900" indent="-342900">
              <a:buClr>
                <a:srgbClr val="0066CC"/>
              </a:buClr>
              <a:buFont typeface="Arial" panose="020B0604020202020204" pitchFamily="34" charset="0"/>
              <a:buChar char="■"/>
              <a:defRPr/>
            </a:pPr>
            <a:r>
              <a:rPr lang="en-GB" sz="2200" b="1" dirty="0">
                <a:solidFill>
                  <a:srgbClr val="002060"/>
                </a:solidFill>
                <a:latin typeface="Arial" panose="020B0604020202020204" pitchFamily="34" charset="0"/>
                <a:cs typeface="Arial" panose="020B0604020202020204" pitchFamily="34" charset="0"/>
              </a:rPr>
              <a:t>Why is it important to be honest and admit when errors have been made?</a:t>
            </a:r>
          </a:p>
          <a:p>
            <a:pPr marL="342900" indent="-342900">
              <a:buClr>
                <a:srgbClr val="0066CC"/>
              </a:buClr>
              <a:buFont typeface="Arial" panose="020B0604020202020204" pitchFamily="34" charset="0"/>
              <a:buChar char="■"/>
            </a:pPr>
            <a:r>
              <a:rPr lang="en-GB" sz="2200" b="1" dirty="0">
                <a:solidFill>
                  <a:srgbClr val="002060"/>
                </a:solidFill>
                <a:latin typeface="Arial" panose="020B0604020202020204" pitchFamily="34" charset="0"/>
                <a:cs typeface="Arial" panose="020B0604020202020204" pitchFamily="34" charset="0"/>
              </a:rPr>
              <a:t>What are the potential consequences of not reporting a mistake?</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23560" r="6992"/>
          <a:stretch/>
        </p:blipFill>
        <p:spPr>
          <a:xfrm>
            <a:off x="4572000" y="2139230"/>
            <a:ext cx="4322618" cy="4151593"/>
          </a:xfrm>
          <a:prstGeom prst="rect">
            <a:avLst/>
          </a:prstGeom>
        </p:spPr>
      </p:pic>
      <p:pic>
        <p:nvPicPr>
          <p:cNvPr id="6" name="Picture 5"/>
          <p:cNvPicPr>
            <a:picLocks/>
          </p:cNvPicPr>
          <p:nvPr/>
        </p:nvPicPr>
        <p:blipFill rotWithShape="1">
          <a:blip r:embed="rId4"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Tree>
    <p:extLst>
      <p:ext uri="{BB962C8B-B14F-4D97-AF65-F5344CB8AC3E}">
        <p14:creationId xmlns:p14="http://schemas.microsoft.com/office/powerpoint/2010/main" val="90642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5" y="63452"/>
            <a:ext cx="7223798" cy="920234"/>
          </a:xfrm>
        </p:spPr>
        <p:txBody>
          <a:bodyPr/>
          <a:lstStyle/>
          <a:p>
            <a:r>
              <a:rPr lang="en-GB" dirty="0" smtClean="0"/>
              <a:t>Whistleblowing</a:t>
            </a:r>
            <a:endParaRPr lang="en-GB" dirty="0"/>
          </a:p>
        </p:txBody>
      </p:sp>
      <p:sp>
        <p:nvSpPr>
          <p:cNvPr id="3" name="Content Placeholder 2"/>
          <p:cNvSpPr>
            <a:spLocks noGrp="1"/>
          </p:cNvSpPr>
          <p:nvPr>
            <p:ph idx="1"/>
          </p:nvPr>
        </p:nvSpPr>
        <p:spPr>
          <a:xfrm>
            <a:off x="4571999" y="1320673"/>
            <a:ext cx="3912925" cy="4528932"/>
          </a:xfrm>
        </p:spPr>
        <p:txBody>
          <a:bodyPr/>
          <a:lstStyle/>
          <a:p>
            <a:pPr>
              <a:spcBef>
                <a:spcPts val="600"/>
              </a:spcBef>
            </a:pPr>
            <a:r>
              <a:rPr lang="en-GB" dirty="0"/>
              <a:t>Reporting things that you feel are not right or are illegal is known as w</a:t>
            </a:r>
            <a:r>
              <a:rPr lang="en-GB" dirty="0" smtClean="0"/>
              <a:t>histleblowing</a:t>
            </a:r>
            <a:endParaRPr lang="en-GB" dirty="0"/>
          </a:p>
          <a:p>
            <a:pPr>
              <a:spcBef>
                <a:spcPts val="600"/>
              </a:spcBef>
            </a:pPr>
            <a:r>
              <a:rPr lang="en-GB" dirty="0"/>
              <a:t>You have a responsibility to report concerns about </a:t>
            </a:r>
            <a:r>
              <a:rPr lang="en-GB" dirty="0" smtClean="0"/>
              <a:t>the safety </a:t>
            </a:r>
            <a:r>
              <a:rPr lang="en-GB" dirty="0"/>
              <a:t>and welfare of all people in the </a:t>
            </a:r>
            <a:r>
              <a:rPr lang="en-GB" dirty="0" smtClean="0"/>
              <a:t>workplace</a:t>
            </a:r>
            <a:endParaRPr lang="en-GB" dirty="0"/>
          </a:p>
          <a:p>
            <a:pPr>
              <a:spcBef>
                <a:spcPts val="600"/>
              </a:spcBef>
            </a:pPr>
            <a:r>
              <a:rPr lang="en-GB" dirty="0"/>
              <a:t>You must follow the whistleblowing policy for your employer.  </a:t>
            </a:r>
          </a:p>
          <a:p>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5325" y="1265354"/>
            <a:ext cx="4054980" cy="4232919"/>
          </a:xfrm>
          <a:prstGeom prst="rect">
            <a:avLst/>
          </a:prstGeom>
        </p:spPr>
      </p:pic>
    </p:spTree>
    <p:extLst>
      <p:ext uri="{BB962C8B-B14F-4D97-AF65-F5344CB8AC3E}">
        <p14:creationId xmlns:p14="http://schemas.microsoft.com/office/powerpoint/2010/main" val="218170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5" y="39702"/>
            <a:ext cx="7223798" cy="920234"/>
          </a:xfrm>
        </p:spPr>
        <p:txBody>
          <a:bodyPr/>
          <a:lstStyle/>
          <a:p>
            <a:r>
              <a:rPr lang="en-GB" dirty="0" smtClean="0"/>
              <a:t>Whistleblowing - discussion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703265349"/>
              </p:ext>
            </p:extLst>
          </p:nvPr>
        </p:nvGraphicFramePr>
        <p:xfrm>
          <a:off x="261258" y="1788875"/>
          <a:ext cx="8643263" cy="3774816"/>
        </p:xfrm>
        <a:graphic>
          <a:graphicData uri="http://schemas.openxmlformats.org/drawingml/2006/table">
            <a:tbl>
              <a:tblPr firstRow="1" bandRow="1">
                <a:tableStyleId>{5C22544A-7EE6-4342-B048-85BDC9FD1C3A}</a:tableStyleId>
              </a:tblPr>
              <a:tblGrid>
                <a:gridCol w="5805178"/>
                <a:gridCol w="1428002"/>
                <a:gridCol w="1410083"/>
              </a:tblGrid>
              <a:tr h="415776">
                <a:tc>
                  <a:txBody>
                    <a:bodyPr/>
                    <a:lstStyle/>
                    <a:p>
                      <a:endParaRPr lang="en-GB" dirty="0">
                        <a:latin typeface="Arial" panose="020B0604020202020204" pitchFamily="34" charset="0"/>
                        <a:cs typeface="Arial" panose="020B0604020202020204" pitchFamily="34" charset="0"/>
                      </a:endParaRPr>
                    </a:p>
                  </a:txBody>
                  <a:tcPr>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dirty="0" smtClean="0">
                          <a:latin typeface="Arial" panose="020B0604020202020204" pitchFamily="34" charset="0"/>
                          <a:cs typeface="Arial" panose="020B0604020202020204" pitchFamily="34" charset="0"/>
                        </a:rPr>
                        <a:t>Report?</a:t>
                      </a:r>
                      <a:endParaRPr lang="en-GB"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r>
              <a:tr h="415776">
                <a:tc>
                  <a:txBody>
                    <a:bodyPr/>
                    <a:lstStyle/>
                    <a:p>
                      <a:r>
                        <a:rPr lang="en-GB" b="1" i="0" dirty="0" smtClean="0">
                          <a:solidFill>
                            <a:schemeClr val="bg1"/>
                          </a:solidFill>
                          <a:latin typeface="Arial" panose="020B0604020202020204" pitchFamily="34" charset="0"/>
                          <a:cs typeface="Arial" panose="020B0604020202020204" pitchFamily="34" charset="0"/>
                        </a:rPr>
                        <a:t>The health and safety of staff is in danger</a:t>
                      </a:r>
                      <a:endParaRPr lang="en-GB" b="1" i="0"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YES</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NO</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r>
              <a:tr h="415776">
                <a:tc>
                  <a:txBody>
                    <a:bodyPr/>
                    <a:lstStyle/>
                    <a:p>
                      <a:r>
                        <a:rPr lang="en-GB" b="1" dirty="0" smtClean="0">
                          <a:solidFill>
                            <a:schemeClr val="bg1"/>
                          </a:solidFill>
                          <a:latin typeface="Arial" panose="020B0604020202020204" pitchFamily="34" charset="0"/>
                          <a:cs typeface="Arial" panose="020B0604020202020204" pitchFamily="34" charset="0"/>
                        </a:rPr>
                        <a:t>Individuals are treated with</a:t>
                      </a:r>
                      <a:r>
                        <a:rPr lang="en-GB" b="1" baseline="0" dirty="0" smtClean="0">
                          <a:solidFill>
                            <a:schemeClr val="bg1"/>
                          </a:solidFill>
                          <a:latin typeface="Arial" panose="020B0604020202020204" pitchFamily="34" charset="0"/>
                          <a:cs typeface="Arial" panose="020B0604020202020204" pitchFamily="34" charset="0"/>
                        </a:rPr>
                        <a:t> dignity and respect</a:t>
                      </a:r>
                      <a:endParaRPr lang="en-GB"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YES</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NO</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r>
              <a:tr h="415776">
                <a:tc>
                  <a:txBody>
                    <a:bodyPr/>
                    <a:lstStyle/>
                    <a:p>
                      <a:r>
                        <a:rPr lang="en-GB" b="1" dirty="0" smtClean="0">
                          <a:solidFill>
                            <a:schemeClr val="bg1"/>
                          </a:solidFill>
                          <a:latin typeface="Arial" panose="020B0604020202020204" pitchFamily="34" charset="0"/>
                          <a:cs typeface="Arial" panose="020B0604020202020204" pitchFamily="34" charset="0"/>
                        </a:rPr>
                        <a:t>The environment is being damaged by work activity</a:t>
                      </a:r>
                      <a:endParaRPr lang="en-GB"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YES</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NO</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r>
              <a:tr h="415776">
                <a:tc>
                  <a:txBody>
                    <a:bodyPr/>
                    <a:lstStyle/>
                    <a:p>
                      <a:r>
                        <a:rPr lang="en-GB" b="1" dirty="0" smtClean="0">
                          <a:solidFill>
                            <a:schemeClr val="bg1"/>
                          </a:solidFill>
                          <a:latin typeface="Arial" panose="020B0604020202020204" pitchFamily="34" charset="0"/>
                          <a:cs typeface="Arial" panose="020B0604020202020204" pitchFamily="34" charset="0"/>
                        </a:rPr>
                        <a:t>Wrongdoing</a:t>
                      </a:r>
                      <a:r>
                        <a:rPr lang="en-GB" b="1" baseline="0" dirty="0" smtClean="0">
                          <a:solidFill>
                            <a:schemeClr val="bg1"/>
                          </a:solidFill>
                          <a:latin typeface="Arial" panose="020B0604020202020204" pitchFamily="34" charset="0"/>
                          <a:cs typeface="Arial" panose="020B0604020202020204" pitchFamily="34" charset="0"/>
                        </a:rPr>
                        <a:t> is being covered up</a:t>
                      </a:r>
                      <a:endParaRPr lang="en-GB"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YES</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NO</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r>
              <a:tr h="415776">
                <a:tc>
                  <a:txBody>
                    <a:bodyPr/>
                    <a:lstStyle/>
                    <a:p>
                      <a:r>
                        <a:rPr lang="en-GB" b="1" dirty="0" smtClean="0">
                          <a:solidFill>
                            <a:schemeClr val="bg1"/>
                          </a:solidFill>
                          <a:latin typeface="Arial" panose="020B0604020202020204" pitchFamily="34" charset="0"/>
                          <a:cs typeface="Arial" panose="020B0604020202020204" pitchFamily="34" charset="0"/>
                        </a:rPr>
                        <a:t>The individual’s care is inadequate bu</a:t>
                      </a:r>
                      <a:r>
                        <a:rPr lang="en-GB" b="1" baseline="0" dirty="0" smtClean="0">
                          <a:solidFill>
                            <a:schemeClr val="bg1"/>
                          </a:solidFill>
                          <a:latin typeface="Arial" panose="020B0604020202020204" pitchFamily="34" charset="0"/>
                          <a:cs typeface="Arial" panose="020B0604020202020204" pitchFamily="34" charset="0"/>
                        </a:rPr>
                        <a:t>t they cannot or will not complain</a:t>
                      </a:r>
                      <a:endParaRPr lang="en-GB"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YES</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NO</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r>
              <a:tr h="415776">
                <a:tc>
                  <a:txBody>
                    <a:bodyPr/>
                    <a:lstStyle/>
                    <a:p>
                      <a:r>
                        <a:rPr lang="en-GB" b="1" dirty="0" smtClean="0">
                          <a:solidFill>
                            <a:schemeClr val="bg1"/>
                          </a:solidFill>
                          <a:latin typeface="Arial" panose="020B0604020202020204" pitchFamily="34" charset="0"/>
                          <a:cs typeface="Arial" panose="020B0604020202020204" pitchFamily="34" charset="0"/>
                        </a:rPr>
                        <a:t>Care plans</a:t>
                      </a:r>
                      <a:r>
                        <a:rPr lang="en-GB" b="1" baseline="0" dirty="0" smtClean="0">
                          <a:solidFill>
                            <a:schemeClr val="bg1"/>
                          </a:solidFill>
                          <a:latin typeface="Arial" panose="020B0604020202020204" pitchFamily="34" charset="0"/>
                          <a:cs typeface="Arial" panose="020B0604020202020204" pitchFamily="34" charset="0"/>
                        </a:rPr>
                        <a:t> are reassessed and updated regularly</a:t>
                      </a:r>
                      <a:endParaRPr lang="en-GB"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YES</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NO</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r>
              <a:tr h="415776">
                <a:tc>
                  <a:txBody>
                    <a:bodyPr/>
                    <a:lstStyle/>
                    <a:p>
                      <a:r>
                        <a:rPr lang="en-GB" b="1" dirty="0" smtClean="0">
                          <a:solidFill>
                            <a:schemeClr val="bg1"/>
                          </a:solidFill>
                          <a:latin typeface="Arial" panose="020B0604020202020204" pitchFamily="34" charset="0"/>
                          <a:cs typeface="Arial" panose="020B0604020202020204" pitchFamily="34" charset="0"/>
                        </a:rPr>
                        <a:t>Your manager is involved in the abuse of individuals</a:t>
                      </a:r>
                      <a:endParaRPr lang="en-GB"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YES</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c>
                  <a:txBody>
                    <a:bodyPr/>
                    <a:lstStyle/>
                    <a:p>
                      <a:pPr algn="ctr"/>
                      <a:r>
                        <a:rPr lang="en-GB" dirty="0" smtClean="0">
                          <a:solidFill>
                            <a:srgbClr val="002060"/>
                          </a:solidFill>
                          <a:latin typeface="Arial" panose="020B0604020202020204" pitchFamily="34" charset="0"/>
                          <a:cs typeface="Arial" panose="020B0604020202020204" pitchFamily="34" charset="0"/>
                        </a:rPr>
                        <a:t>NO</a:t>
                      </a:r>
                      <a:endParaRPr lang="en-GB" dirty="0">
                        <a:solidFill>
                          <a:srgbClr val="00206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154AC">
                        <a:alpha val="50000"/>
                      </a:srgbClr>
                    </a:solidFill>
                  </a:tcPr>
                </a:tc>
              </a:tr>
            </a:tbl>
          </a:graphicData>
        </a:graphic>
      </p:graphicFrame>
      <p:pic>
        <p:nvPicPr>
          <p:cNvPr id="4" name="Picture 3"/>
          <p:cNvPicPr>
            <a:picLocks/>
          </p:cNvPicPr>
          <p:nvPr/>
        </p:nvPicPr>
        <p:blipFill rotWithShape="1">
          <a:blip r:embed="rId3"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
        <p:nvSpPr>
          <p:cNvPr id="5" name="Oval 4"/>
          <p:cNvSpPr/>
          <p:nvPr/>
        </p:nvSpPr>
        <p:spPr>
          <a:xfrm>
            <a:off x="6483928" y="2196924"/>
            <a:ext cx="593766" cy="398937"/>
          </a:xfrm>
          <a:prstGeom prst="ellipse">
            <a:avLst/>
          </a:pr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7876510" y="2624683"/>
            <a:ext cx="593766" cy="398937"/>
          </a:xfrm>
          <a:prstGeom prst="ellipse">
            <a:avLst/>
          </a:pr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6483928" y="3023620"/>
            <a:ext cx="593766" cy="398937"/>
          </a:xfrm>
          <a:prstGeom prst="ellipse">
            <a:avLst/>
          </a:pr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6483928" y="3439504"/>
            <a:ext cx="593766" cy="398937"/>
          </a:xfrm>
          <a:prstGeom prst="ellipse">
            <a:avLst/>
          </a:pr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p:cNvSpPr/>
          <p:nvPr/>
        </p:nvSpPr>
        <p:spPr>
          <a:xfrm>
            <a:off x="6483928" y="3976243"/>
            <a:ext cx="593766" cy="398937"/>
          </a:xfrm>
          <a:prstGeom prst="ellipse">
            <a:avLst/>
          </a:pr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7888386" y="4510633"/>
            <a:ext cx="593766" cy="398937"/>
          </a:xfrm>
          <a:prstGeom prst="ellipse">
            <a:avLst/>
          </a:pr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6483928" y="5033147"/>
            <a:ext cx="593766" cy="398937"/>
          </a:xfrm>
          <a:prstGeom prst="ellipse">
            <a:avLst/>
          </a:pr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721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5" y="39702"/>
            <a:ext cx="7223798" cy="920234"/>
          </a:xfrm>
        </p:spPr>
        <p:txBody>
          <a:bodyPr/>
          <a:lstStyle/>
          <a:p>
            <a:r>
              <a:rPr lang="en-GB" dirty="0" smtClean="0"/>
              <a:t>Working </a:t>
            </a:r>
            <a:r>
              <a:rPr lang="en-GB" dirty="0"/>
              <a:t>in partnership</a:t>
            </a:r>
          </a:p>
        </p:txBody>
      </p:sp>
      <p:sp>
        <p:nvSpPr>
          <p:cNvPr id="3" name="Content Placeholder 2"/>
          <p:cNvSpPr>
            <a:spLocks noGrp="1"/>
          </p:cNvSpPr>
          <p:nvPr>
            <p:ph idx="1"/>
          </p:nvPr>
        </p:nvSpPr>
        <p:spPr/>
        <p:txBody>
          <a:bodyPr/>
          <a:lstStyle/>
          <a:p>
            <a:pPr marL="0" indent="0">
              <a:spcBef>
                <a:spcPts val="600"/>
              </a:spcBef>
              <a:buNone/>
            </a:pPr>
            <a:r>
              <a:rPr lang="en-GB" dirty="0"/>
              <a:t>In your role you will be working with people in a variety of roles. This is known as ‘partnership working</a:t>
            </a:r>
            <a:r>
              <a:rPr lang="en-GB" dirty="0" smtClean="0"/>
              <a:t>.’</a:t>
            </a:r>
          </a:p>
          <a:p>
            <a:pPr marL="0" indent="0">
              <a:spcBef>
                <a:spcPts val="600"/>
              </a:spcBef>
              <a:buNone/>
            </a:pPr>
            <a:endParaRPr lang="en-GB" sz="500" dirty="0"/>
          </a:p>
          <a:p>
            <a:pPr marL="0" indent="0">
              <a:spcBef>
                <a:spcPts val="600"/>
              </a:spcBef>
              <a:buNone/>
            </a:pPr>
            <a:r>
              <a:rPr lang="en-GB" dirty="0">
                <a:solidFill>
                  <a:srgbClr val="2154AC"/>
                </a:solidFill>
              </a:rPr>
              <a:t>Working relationships fall into four groups:</a:t>
            </a:r>
          </a:p>
          <a:p>
            <a:pPr>
              <a:spcBef>
                <a:spcPts val="600"/>
              </a:spcBef>
            </a:pPr>
            <a:r>
              <a:rPr lang="en-GB" dirty="0"/>
              <a:t>Individuals and their friends and family</a:t>
            </a:r>
          </a:p>
          <a:p>
            <a:pPr>
              <a:spcBef>
                <a:spcPts val="600"/>
              </a:spcBef>
            </a:pPr>
            <a:r>
              <a:rPr lang="en-GB" dirty="0"/>
              <a:t>Your colleagues and managers</a:t>
            </a:r>
          </a:p>
          <a:p>
            <a:pPr>
              <a:spcBef>
                <a:spcPts val="600"/>
              </a:spcBef>
            </a:pPr>
            <a:r>
              <a:rPr lang="en-GB" dirty="0"/>
              <a:t>People from other workplaces, including </a:t>
            </a:r>
            <a:r>
              <a:rPr lang="en-GB" dirty="0">
                <a:solidFill>
                  <a:srgbClr val="2154AC"/>
                </a:solidFill>
              </a:rPr>
              <a:t>advocates</a:t>
            </a:r>
            <a:r>
              <a:rPr lang="en-GB" dirty="0"/>
              <a:t>.</a:t>
            </a:r>
          </a:p>
          <a:p>
            <a:pPr>
              <a:spcBef>
                <a:spcPts val="600"/>
              </a:spcBef>
            </a:pPr>
            <a:r>
              <a:rPr lang="en-GB" dirty="0"/>
              <a:t>Volunteers and community groups.</a:t>
            </a:r>
          </a:p>
          <a:p>
            <a:endParaRPr lang="en-GB" dirty="0"/>
          </a:p>
        </p:txBody>
      </p:sp>
      <p:sp>
        <p:nvSpPr>
          <p:cNvPr id="4" name="Rectangle 3"/>
          <p:cNvSpPr/>
          <p:nvPr/>
        </p:nvSpPr>
        <p:spPr>
          <a:xfrm>
            <a:off x="252353" y="4462447"/>
            <a:ext cx="8639293" cy="188537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603" y="4232414"/>
            <a:ext cx="1252841" cy="651802"/>
          </a:xfrm>
          <a:prstGeom prst="rect">
            <a:avLst/>
          </a:prstGeom>
        </p:spPr>
      </p:pic>
      <p:sp>
        <p:nvSpPr>
          <p:cNvPr id="6" name="TextBox 5"/>
          <p:cNvSpPr txBox="1"/>
          <p:nvPr/>
        </p:nvSpPr>
        <p:spPr>
          <a:xfrm>
            <a:off x="694835" y="4788798"/>
            <a:ext cx="8134871" cy="1569660"/>
          </a:xfrm>
          <a:prstGeom prst="rect">
            <a:avLst/>
          </a:prstGeom>
          <a:noFill/>
        </p:spPr>
        <p:txBody>
          <a:bodyPr wrap="square" rtlCol="0">
            <a:spAutoFit/>
          </a:bodyPr>
          <a:lstStyle/>
          <a:p>
            <a:r>
              <a:rPr lang="en-GB" sz="1600" b="1" dirty="0">
                <a:solidFill>
                  <a:srgbClr val="2154AC"/>
                </a:solidFill>
                <a:latin typeface="Arial" panose="020B0604020202020204" pitchFamily="34" charset="0"/>
                <a:cs typeface="Arial" panose="020B0604020202020204" pitchFamily="34" charset="0"/>
              </a:rPr>
              <a:t>Advocate</a:t>
            </a:r>
            <a:r>
              <a:rPr lang="en-GB" sz="1600" b="1" u="sng" dirty="0">
                <a:latin typeface="Arial" panose="020B0604020202020204" pitchFamily="34" charset="0"/>
                <a:cs typeface="Arial" panose="020B0604020202020204" pitchFamily="34" charset="0"/>
              </a:rPr>
              <a:t> </a:t>
            </a:r>
          </a:p>
          <a:p>
            <a:r>
              <a:rPr lang="en-GB" sz="1600" dirty="0" smtClean="0">
                <a:latin typeface="Arial" panose="020B0604020202020204" pitchFamily="34" charset="0"/>
                <a:cs typeface="Arial" panose="020B0604020202020204" pitchFamily="34" charset="0"/>
              </a:rPr>
              <a:t>Is a trusted, independent person who can speak and act for the individual. They can advise on matters such as benefits and can ensure that the individual’s voice is heard in care planning meetings, making sure that decisions are made in the interests of the individual. The role of advocates and advocacy services are made more important with the Care Act 2014.</a:t>
            </a:r>
            <a:endParaRPr lang="en-GB" sz="1600" dirty="0">
              <a:latin typeface="Arial" panose="020B0604020202020204" pitchFamily="34" charset="0"/>
              <a:cs typeface="Arial" panose="020B0604020202020204" pitchFamily="34" charset="0"/>
            </a:endParaRPr>
          </a:p>
        </p:txBody>
      </p:sp>
      <p:pic>
        <p:nvPicPr>
          <p:cNvPr id="7" name="Picture 6"/>
          <p:cNvPicPr>
            <a:picLocks/>
          </p:cNvPicPr>
          <p:nvPr/>
        </p:nvPicPr>
        <p:blipFill rotWithShape="1">
          <a:blip r:embed="rId4"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Tree>
    <p:extLst>
      <p:ext uri="{BB962C8B-B14F-4D97-AF65-F5344CB8AC3E}">
        <p14:creationId xmlns:p14="http://schemas.microsoft.com/office/powerpoint/2010/main" val="421023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13216" y="2185056"/>
            <a:ext cx="5581401" cy="2185056"/>
          </a:xfrm>
          <a:prstGeom prst="rect">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5325" y="87202"/>
            <a:ext cx="8591792" cy="920234"/>
          </a:xfrm>
        </p:spPr>
        <p:txBody>
          <a:bodyPr>
            <a:normAutofit/>
          </a:bodyPr>
          <a:lstStyle/>
          <a:p>
            <a:r>
              <a:rPr lang="en-GB" dirty="0" smtClean="0"/>
              <a:t>Effective </a:t>
            </a:r>
            <a:r>
              <a:rPr lang="en-GB" dirty="0"/>
              <a:t>partnership working</a:t>
            </a:r>
          </a:p>
        </p:txBody>
      </p:sp>
      <p:sp>
        <p:nvSpPr>
          <p:cNvPr id="3" name="Content Placeholder 2"/>
          <p:cNvSpPr>
            <a:spLocks noGrp="1"/>
          </p:cNvSpPr>
          <p:nvPr>
            <p:ph idx="1"/>
          </p:nvPr>
        </p:nvSpPr>
        <p:spPr>
          <a:xfrm>
            <a:off x="255325" y="1154423"/>
            <a:ext cx="8591792" cy="2942564"/>
          </a:xfrm>
        </p:spPr>
        <p:txBody>
          <a:bodyPr/>
          <a:lstStyle/>
          <a:p>
            <a:pPr marL="0" indent="0">
              <a:spcBef>
                <a:spcPts val="600"/>
              </a:spcBef>
              <a:buNone/>
            </a:pPr>
            <a:r>
              <a:rPr lang="en-GB" dirty="0"/>
              <a:t>The effectiveness of partnership working affects the quality of care delivery. Skills and values necessary for it to be effective include:</a:t>
            </a:r>
          </a:p>
          <a:p>
            <a:pPr>
              <a:spcBef>
                <a:spcPts val="600"/>
              </a:spcBef>
            </a:pPr>
            <a:r>
              <a:rPr lang="en-GB" dirty="0"/>
              <a:t>Communication </a:t>
            </a:r>
          </a:p>
          <a:p>
            <a:pPr>
              <a:spcBef>
                <a:spcPts val="600"/>
              </a:spcBef>
            </a:pPr>
            <a:r>
              <a:rPr lang="en-GB" dirty="0"/>
              <a:t>Record keeping</a:t>
            </a:r>
          </a:p>
          <a:p>
            <a:pPr>
              <a:spcBef>
                <a:spcPts val="600"/>
              </a:spcBef>
            </a:pPr>
            <a:r>
              <a:rPr lang="en-GB" dirty="0"/>
              <a:t>Trust</a:t>
            </a:r>
          </a:p>
          <a:p>
            <a:pPr>
              <a:spcBef>
                <a:spcPts val="600"/>
              </a:spcBef>
            </a:pPr>
            <a:r>
              <a:rPr lang="en-GB" dirty="0" smtClean="0"/>
              <a:t>Respect</a:t>
            </a:r>
            <a:endParaRPr lang="en-GB" dirty="0"/>
          </a:p>
          <a:p>
            <a:pPr>
              <a:spcBef>
                <a:spcPts val="600"/>
              </a:spcBef>
            </a:pPr>
            <a:endParaRPr lang="en-GB" dirty="0"/>
          </a:p>
        </p:txBody>
      </p:sp>
      <p:sp>
        <p:nvSpPr>
          <p:cNvPr id="4" name="Rectangle 3"/>
          <p:cNvSpPr/>
          <p:nvPr/>
        </p:nvSpPr>
        <p:spPr>
          <a:xfrm>
            <a:off x="3408223" y="2361884"/>
            <a:ext cx="5213269" cy="1785104"/>
          </a:xfrm>
          <a:prstGeom prst="rect">
            <a:avLst/>
          </a:prstGeom>
        </p:spPr>
        <p:txBody>
          <a:bodyPr wrap="square">
            <a:spAutoFit/>
          </a:bodyPr>
          <a:lstStyle/>
          <a:p>
            <a:pPr algn="r">
              <a:spcBef>
                <a:spcPts val="600"/>
              </a:spcBef>
            </a:pPr>
            <a:r>
              <a:rPr lang="en-GB" sz="2200" b="1" dirty="0">
                <a:solidFill>
                  <a:schemeClr val="bg1"/>
                </a:solidFill>
                <a:latin typeface="Arial" panose="020B0604020202020204" pitchFamily="34" charset="0"/>
                <a:cs typeface="Arial" panose="020B0604020202020204" pitchFamily="34" charset="0"/>
              </a:rPr>
              <a:t>Conflicts and disagreements can affect the quality of care provided.  Seek advice from managers and colleagues who have the experience to help and advise you.</a:t>
            </a:r>
          </a:p>
        </p:txBody>
      </p:sp>
      <p:sp>
        <p:nvSpPr>
          <p:cNvPr id="5" name="Rectangle 4"/>
          <p:cNvSpPr/>
          <p:nvPr/>
        </p:nvSpPr>
        <p:spPr>
          <a:xfrm>
            <a:off x="216729" y="4603579"/>
            <a:ext cx="4314696" cy="46205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smtClean="0">
                <a:solidFill>
                  <a:srgbClr val="002060"/>
                </a:solidFill>
                <a:latin typeface="Arial" panose="020B0604020202020204" pitchFamily="34" charset="0"/>
                <a:cs typeface="Arial" panose="020B0604020202020204" pitchFamily="34" charset="0"/>
              </a:rPr>
              <a:t>Working well in partnership</a:t>
            </a:r>
            <a:endParaRPr lang="en-GB" sz="200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211779" y="5065631"/>
            <a:ext cx="4319646" cy="119265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Good quality care</a:t>
            </a: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Meets all the individual’s needs</a:t>
            </a:r>
            <a:endParaRPr lang="en-GB" b="1" dirty="0">
              <a:latin typeface="Arial" panose="020B0604020202020204" pitchFamily="34" charset="0"/>
              <a:cs typeface="Arial" panose="020B0604020202020204" pitchFamily="34" charset="0"/>
            </a:endParaRPr>
          </a:p>
        </p:txBody>
      </p:sp>
      <p:sp>
        <p:nvSpPr>
          <p:cNvPr id="7" name="Rectangle 6"/>
          <p:cNvSpPr/>
          <p:nvPr/>
        </p:nvSpPr>
        <p:spPr>
          <a:xfrm>
            <a:off x="4607625" y="4602953"/>
            <a:ext cx="4314696" cy="46205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smtClean="0">
                <a:solidFill>
                  <a:srgbClr val="002060"/>
                </a:solidFill>
                <a:latin typeface="Arial" panose="020B0604020202020204" pitchFamily="34" charset="0"/>
                <a:cs typeface="Arial" panose="020B0604020202020204" pitchFamily="34" charset="0"/>
              </a:rPr>
              <a:t>Failings in partnership working</a:t>
            </a:r>
            <a:endParaRPr lang="en-GB" sz="2000" b="1"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4595750" y="5072164"/>
            <a:ext cx="4319646" cy="1186125"/>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Poor standard of care</a:t>
            </a: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Often identified as a factor when things go wrong.</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8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Knowledge check</a:t>
            </a:r>
            <a:endParaRPr lang="en-GB" dirty="0"/>
          </a:p>
        </p:txBody>
      </p:sp>
      <p:sp>
        <p:nvSpPr>
          <p:cNvPr id="4" name="TextBox 3"/>
          <p:cNvSpPr txBox="1"/>
          <p:nvPr/>
        </p:nvSpPr>
        <p:spPr>
          <a:xfrm>
            <a:off x="1046578" y="2742238"/>
            <a:ext cx="5384471"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The law states that your employer can choose how they treat </a:t>
            </a:r>
            <a:r>
              <a:rPr lang="en-GB" sz="2200" b="1" dirty="0" smtClean="0">
                <a:latin typeface="Arial" panose="020B0604020202020204" pitchFamily="34" charset="0"/>
                <a:cs typeface="Arial" panose="020B0604020202020204" pitchFamily="34" charset="0"/>
              </a:rPr>
              <a:t>you</a:t>
            </a:r>
            <a:endParaRPr lang="en-GB" sz="2200" b="1" dirty="0">
              <a:latin typeface="Arial" panose="020B0604020202020204" pitchFamily="34" charset="0"/>
              <a:cs typeface="Arial" panose="020B0604020202020204" pitchFamily="34" charset="0"/>
            </a:endParaRPr>
          </a:p>
        </p:txBody>
      </p:sp>
      <p:sp>
        <p:nvSpPr>
          <p:cNvPr id="5" name="TextBox 4"/>
          <p:cNvSpPr txBox="1"/>
          <p:nvPr/>
        </p:nvSpPr>
        <p:spPr>
          <a:xfrm>
            <a:off x="1067421" y="3690149"/>
            <a:ext cx="5772766"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You have legal rights and </a:t>
            </a:r>
            <a:r>
              <a:rPr lang="en-GB" sz="2200" b="1" dirty="0" smtClean="0">
                <a:latin typeface="Arial" panose="020B0604020202020204" pitchFamily="34" charset="0"/>
                <a:cs typeface="Arial" panose="020B0604020202020204" pitchFamily="34" charset="0"/>
              </a:rPr>
              <a:t>responsibilities </a:t>
            </a:r>
            <a:r>
              <a:rPr lang="en-GB" sz="2200" b="1" dirty="0">
                <a:latin typeface="Arial" panose="020B0604020202020204" pitchFamily="34" charset="0"/>
                <a:cs typeface="Arial" panose="020B0604020202020204" pitchFamily="34" charset="0"/>
              </a:rPr>
              <a:t>when you are </a:t>
            </a:r>
            <a:r>
              <a:rPr lang="en-GB" sz="2200" b="1" dirty="0" smtClean="0">
                <a:latin typeface="Arial" panose="020B0604020202020204" pitchFamily="34" charset="0"/>
                <a:cs typeface="Arial" panose="020B0604020202020204" pitchFamily="34" charset="0"/>
              </a:rPr>
              <a:t>employed</a:t>
            </a:r>
            <a:endParaRPr lang="en-GB" sz="2200" b="1" dirty="0">
              <a:latin typeface="Arial" panose="020B0604020202020204" pitchFamily="34" charset="0"/>
              <a:cs typeface="Arial" panose="020B0604020202020204" pitchFamily="34" charset="0"/>
            </a:endParaRPr>
          </a:p>
        </p:txBody>
      </p:sp>
      <p:sp>
        <p:nvSpPr>
          <p:cNvPr id="6" name="TextBox 5"/>
          <p:cNvSpPr txBox="1"/>
          <p:nvPr/>
        </p:nvSpPr>
        <p:spPr>
          <a:xfrm>
            <a:off x="1067421" y="4691978"/>
            <a:ext cx="7056784"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You can behave however you want </a:t>
            </a:r>
            <a:r>
              <a:rPr lang="en-GB" sz="2200" b="1" dirty="0" smtClean="0">
                <a:latin typeface="Arial" panose="020B0604020202020204" pitchFamily="34" charset="0"/>
                <a:cs typeface="Arial" panose="020B0604020202020204" pitchFamily="34" charset="0"/>
              </a:rPr>
              <a:t/>
            </a:r>
            <a:br>
              <a:rPr lang="en-GB" sz="2200" b="1" dirty="0" smtClean="0">
                <a:latin typeface="Arial" panose="020B0604020202020204" pitchFamily="34" charset="0"/>
                <a:cs typeface="Arial" panose="020B0604020202020204" pitchFamily="34" charset="0"/>
              </a:rPr>
            </a:br>
            <a:r>
              <a:rPr lang="en-GB" sz="2200" b="1" dirty="0" smtClean="0">
                <a:latin typeface="Arial" panose="020B0604020202020204" pitchFamily="34" charset="0"/>
                <a:cs typeface="Arial" panose="020B0604020202020204" pitchFamily="34" charset="0"/>
              </a:rPr>
              <a:t>in </a:t>
            </a:r>
            <a:r>
              <a:rPr lang="en-GB" sz="2200" b="1" dirty="0">
                <a:latin typeface="Arial" panose="020B0604020202020204" pitchFamily="34" charset="0"/>
                <a:cs typeface="Arial" panose="020B0604020202020204" pitchFamily="34" charset="0"/>
              </a:rPr>
              <a:t>the workplace</a:t>
            </a:r>
          </a:p>
        </p:txBody>
      </p:sp>
      <p:sp>
        <p:nvSpPr>
          <p:cNvPr id="7" name="TextBox 6"/>
          <p:cNvSpPr txBox="1"/>
          <p:nvPr/>
        </p:nvSpPr>
        <p:spPr>
          <a:xfrm>
            <a:off x="1046578" y="5559283"/>
            <a:ext cx="7056784"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The law does not apply to people who </a:t>
            </a:r>
            <a:r>
              <a:rPr lang="en-GB" sz="2200" b="1" dirty="0" smtClean="0">
                <a:latin typeface="Arial" panose="020B0604020202020204" pitchFamily="34" charset="0"/>
                <a:cs typeface="Arial" panose="020B0604020202020204" pitchFamily="34" charset="0"/>
              </a:rPr>
              <a:t/>
            </a:r>
            <a:br>
              <a:rPr lang="en-GB" sz="2200" b="1" dirty="0" smtClean="0">
                <a:latin typeface="Arial" panose="020B0604020202020204" pitchFamily="34" charset="0"/>
                <a:cs typeface="Arial" panose="020B0604020202020204" pitchFamily="34" charset="0"/>
              </a:rPr>
            </a:br>
            <a:r>
              <a:rPr lang="en-GB" sz="2200" b="1" dirty="0" smtClean="0">
                <a:latin typeface="Arial" panose="020B0604020202020204" pitchFamily="34" charset="0"/>
                <a:cs typeface="Arial" panose="020B0604020202020204" pitchFamily="34" charset="0"/>
              </a:rPr>
              <a:t>work </a:t>
            </a:r>
            <a:r>
              <a:rPr lang="en-GB" sz="2200" b="1" dirty="0">
                <a:latin typeface="Arial" panose="020B0604020202020204" pitchFamily="34" charset="0"/>
                <a:cs typeface="Arial" panose="020B0604020202020204" pitchFamily="34" charset="0"/>
              </a:rPr>
              <a:t>in agreed </a:t>
            </a:r>
            <a:r>
              <a:rPr lang="en-GB" sz="2200" b="1" dirty="0" smtClean="0">
                <a:latin typeface="Arial" panose="020B0604020202020204" pitchFamily="34" charset="0"/>
                <a:cs typeface="Arial" panose="020B0604020202020204" pitchFamily="34" charset="0"/>
              </a:rPr>
              <a:t>ways</a:t>
            </a:r>
            <a:endParaRPr lang="en-GB" sz="2200" b="1" dirty="0">
              <a:latin typeface="Arial" panose="020B0604020202020204" pitchFamily="34" charset="0"/>
              <a:cs typeface="Arial" panose="020B0604020202020204" pitchFamily="34" charset="0"/>
            </a:endParaRPr>
          </a:p>
        </p:txBody>
      </p:sp>
      <p:grpSp>
        <p:nvGrpSpPr>
          <p:cNvPr id="8" name="Group 7"/>
          <p:cNvGrpSpPr/>
          <p:nvPr/>
        </p:nvGrpSpPr>
        <p:grpSpPr>
          <a:xfrm>
            <a:off x="5851869" y="2872096"/>
            <a:ext cx="3711396" cy="4564662"/>
            <a:chOff x="5469116" y="2420888"/>
            <a:chExt cx="3711396" cy="4564662"/>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2173">
              <a:off x="5469116" y="2420888"/>
              <a:ext cx="3711396" cy="4564662"/>
            </a:xfrm>
            <a:prstGeom prst="rect">
              <a:avLst/>
            </a:prstGeom>
            <a:effectLst>
              <a:outerShdw blurRad="63500" sx="102000" sy="102000" algn="ctr" rotWithShape="0">
                <a:schemeClr val="tx1">
                  <a:lumMod val="65000"/>
                  <a:lumOff val="35000"/>
                  <a:alpha val="40000"/>
                </a:schemeClr>
              </a:outerShdw>
            </a:effectLst>
          </p:spPr>
        </p:pic>
        <p:pic>
          <p:nvPicPr>
            <p:cNvPr id="10" name="Picture 4" descr="\\DESIGNARCHIVE\Archive\PowerPoints\PPT symbols and documents\ABCD cards\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4221" b="7959"/>
            <a:stretch/>
          </p:blipFill>
          <p:spPr bwMode="auto">
            <a:xfrm rot="302735">
              <a:off x="6457181" y="2617595"/>
              <a:ext cx="1902988" cy="236097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3" y="2662173"/>
            <a:ext cx="617417" cy="872258"/>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523" y="3606439"/>
            <a:ext cx="617417" cy="872258"/>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5523" y="4542543"/>
            <a:ext cx="617417" cy="872258"/>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5523" y="5470485"/>
            <a:ext cx="617417" cy="872258"/>
          </a:xfrm>
          <a:prstGeom prst="rect">
            <a:avLst/>
          </a:prstGeom>
        </p:spPr>
      </p:pic>
      <p:sp>
        <p:nvSpPr>
          <p:cNvPr id="15" name="Rectangle 14"/>
          <p:cNvSpPr/>
          <p:nvPr/>
        </p:nvSpPr>
        <p:spPr>
          <a:xfrm>
            <a:off x="-201880" y="1221187"/>
            <a:ext cx="9619013" cy="1035122"/>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255324" y="1326533"/>
            <a:ext cx="8639293" cy="837858"/>
          </a:xfrm>
          <a:prstGeom prst="rect">
            <a:avLst/>
          </a:prstGeom>
        </p:spPr>
        <p:txBody>
          <a:bodyPr wrap="square">
            <a:spAutoFit/>
          </a:bodyPr>
          <a:lstStyle/>
          <a:p>
            <a:pPr>
              <a:lnSpc>
                <a:spcPct val="115000"/>
              </a:lnSpc>
            </a:pPr>
            <a:r>
              <a:rPr lang="en-GB" sz="2200" b="1" dirty="0">
                <a:solidFill>
                  <a:schemeClr val="bg1"/>
                </a:solidFill>
                <a:latin typeface="Arial" panose="020B0604020202020204" pitchFamily="34" charset="0"/>
                <a:cs typeface="Arial" panose="020B0604020202020204" pitchFamily="34" charset="0"/>
              </a:rPr>
              <a:t>Which of the following statements about rights and responsibilities is true?</a:t>
            </a:r>
            <a:endParaRPr lang="en-GB" sz="2200" b="1" dirty="0">
              <a:solidFill>
                <a:schemeClr val="bg1"/>
              </a:solidFill>
              <a:latin typeface="Arial" panose="020B0604020202020204" pitchFamily="34" charset="0"/>
              <a:ea typeface="Calibri"/>
              <a:cs typeface="Arial" panose="020B0604020202020204" pitchFamily="34" charset="0"/>
            </a:endParaRPr>
          </a:p>
        </p:txBody>
      </p:sp>
      <p:pic>
        <p:nvPicPr>
          <p:cNvPr id="17" name="Picture 16"/>
          <p:cNvPicPr>
            <a:picLocks/>
          </p:cNvPicPr>
          <p:nvPr/>
        </p:nvPicPr>
        <p:blipFill rotWithShape="1">
          <a:blip r:embed="rId9"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3" name="Rectangle 2"/>
          <p:cNvSpPr/>
          <p:nvPr/>
        </p:nvSpPr>
        <p:spPr>
          <a:xfrm>
            <a:off x="6032310" y="2324550"/>
            <a:ext cx="2862306"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0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7"/>
                                        </p:tgtEl>
                                        <p:attrNameLst>
                                          <p:attrName>style.visibility</p:attrName>
                                        </p:attrNameLst>
                                      </p:cBhvr>
                                      <p:to>
                                        <p:strVal val="hidden"/>
                                      </p:to>
                                    </p:set>
                                  </p:childTnLst>
                                </p:cTn>
                              </p:par>
                              <p:par>
                                <p:cTn id="47" presetID="2" presetClass="entr" presetSubtype="4"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6" grpId="1"/>
      <p:bldP spid="7" grpId="0"/>
      <p:bldP spid="7" grpId="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880" y="1221187"/>
            <a:ext cx="9619013" cy="1035122"/>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3" name="Content Placeholder 2"/>
          <p:cNvSpPr>
            <a:spLocks noGrp="1"/>
          </p:cNvSpPr>
          <p:nvPr>
            <p:ph idx="1"/>
          </p:nvPr>
        </p:nvSpPr>
        <p:spPr>
          <a:xfrm>
            <a:off x="255325" y="1344423"/>
            <a:ext cx="8627418" cy="805010"/>
          </a:xfrm>
        </p:spPr>
        <p:txBody>
          <a:bodyPr/>
          <a:lstStyle/>
          <a:p>
            <a:pPr marL="0" indent="0">
              <a:buNone/>
            </a:pPr>
            <a:r>
              <a:rPr lang="en-GB" dirty="0">
                <a:solidFill>
                  <a:schemeClr val="bg1"/>
                </a:solidFill>
              </a:rPr>
              <a:t>Which of the following is important for effective partnership working</a:t>
            </a:r>
            <a:r>
              <a:rPr lang="en-GB" dirty="0" smtClean="0">
                <a:solidFill>
                  <a:schemeClr val="bg1"/>
                </a:solidFill>
              </a:rPr>
              <a:t>?</a:t>
            </a:r>
            <a:endParaRPr lang="en-GB" dirty="0">
              <a:solidFill>
                <a:schemeClr val="bg1"/>
              </a:solidFill>
            </a:endParaRPr>
          </a:p>
        </p:txBody>
      </p:sp>
      <p:sp>
        <p:nvSpPr>
          <p:cNvPr id="5" name="TextBox 4"/>
          <p:cNvSpPr txBox="1"/>
          <p:nvPr/>
        </p:nvSpPr>
        <p:spPr>
          <a:xfrm>
            <a:off x="999898" y="2804678"/>
            <a:ext cx="4997142"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Whistleblowing</a:t>
            </a:r>
          </a:p>
        </p:txBody>
      </p:sp>
      <p:sp>
        <p:nvSpPr>
          <p:cNvPr id="6" name="TextBox 5"/>
          <p:cNvSpPr txBox="1"/>
          <p:nvPr/>
        </p:nvSpPr>
        <p:spPr>
          <a:xfrm>
            <a:off x="999897" y="3623793"/>
            <a:ext cx="5080269"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Keeping relevant information to yourself</a:t>
            </a:r>
          </a:p>
        </p:txBody>
      </p:sp>
      <p:sp>
        <p:nvSpPr>
          <p:cNvPr id="7" name="TextBox 6"/>
          <p:cNvSpPr txBox="1"/>
          <p:nvPr/>
        </p:nvSpPr>
        <p:spPr>
          <a:xfrm>
            <a:off x="1001219" y="4701394"/>
            <a:ext cx="5078947" cy="430887"/>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Open and honest communication</a:t>
            </a:r>
          </a:p>
        </p:txBody>
      </p:sp>
      <p:sp>
        <p:nvSpPr>
          <p:cNvPr id="8" name="TextBox 7"/>
          <p:cNvSpPr txBox="1"/>
          <p:nvPr/>
        </p:nvSpPr>
        <p:spPr>
          <a:xfrm>
            <a:off x="999897" y="5414147"/>
            <a:ext cx="5620294" cy="769441"/>
          </a:xfrm>
          <a:prstGeom prst="rect">
            <a:avLst/>
          </a:prstGeom>
          <a:noFill/>
        </p:spPr>
        <p:txBody>
          <a:bodyPr wrap="square" rtlCol="0">
            <a:spAutoFit/>
          </a:bodyPr>
          <a:lstStyle/>
          <a:p>
            <a:r>
              <a:rPr lang="en-GB" sz="2200" b="1" dirty="0">
                <a:solidFill>
                  <a:prstClr val="black"/>
                </a:solidFill>
                <a:latin typeface="Arial" panose="020B0604020202020204" pitchFamily="34" charset="0"/>
                <a:cs typeface="Arial" panose="020B0604020202020204" pitchFamily="34" charset="0"/>
              </a:rPr>
              <a:t>Making judgements based on </a:t>
            </a:r>
            <a:r>
              <a:rPr lang="en-GB" sz="2200" b="1" dirty="0" smtClean="0">
                <a:solidFill>
                  <a:prstClr val="black"/>
                </a:solidFill>
                <a:latin typeface="Arial" panose="020B0604020202020204" pitchFamily="34" charset="0"/>
                <a:cs typeface="Arial" panose="020B0604020202020204" pitchFamily="34" charset="0"/>
              </a:rPr>
              <a:t/>
            </a:r>
            <a:br>
              <a:rPr lang="en-GB" sz="2200" b="1" dirty="0" smtClean="0">
                <a:solidFill>
                  <a:prstClr val="black"/>
                </a:solidFill>
                <a:latin typeface="Arial" panose="020B0604020202020204" pitchFamily="34" charset="0"/>
                <a:cs typeface="Arial" panose="020B0604020202020204" pitchFamily="34" charset="0"/>
              </a:rPr>
            </a:br>
            <a:r>
              <a:rPr lang="en-GB" sz="2200" b="1" dirty="0" smtClean="0">
                <a:solidFill>
                  <a:prstClr val="black"/>
                </a:solidFill>
                <a:latin typeface="Arial" panose="020B0604020202020204" pitchFamily="34" charset="0"/>
                <a:cs typeface="Arial" panose="020B0604020202020204" pitchFamily="34" charset="0"/>
              </a:rPr>
              <a:t>your </a:t>
            </a:r>
            <a:r>
              <a:rPr lang="en-GB" sz="2200" b="1" dirty="0">
                <a:solidFill>
                  <a:prstClr val="black"/>
                </a:solidFill>
                <a:latin typeface="Arial" panose="020B0604020202020204" pitchFamily="34" charset="0"/>
                <a:cs typeface="Arial" panose="020B0604020202020204" pitchFamily="34" charset="0"/>
              </a:rPr>
              <a:t>past experiences</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895" y="2542593"/>
            <a:ext cx="617417" cy="87225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895" y="3486859"/>
            <a:ext cx="617417" cy="872258"/>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0895" y="4422963"/>
            <a:ext cx="617417" cy="872258"/>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895" y="5350905"/>
            <a:ext cx="617417" cy="872258"/>
          </a:xfrm>
          <a:prstGeom prst="rect">
            <a:avLst/>
          </a:prstGeom>
        </p:spPr>
      </p:pic>
      <p:pic>
        <p:nvPicPr>
          <p:cNvPr id="16" name="Picture 15"/>
          <p:cNvPicPr>
            <a:picLocks/>
          </p:cNvPicPr>
          <p:nvPr/>
        </p:nvPicPr>
        <p:blipFill rotWithShape="1">
          <a:blip r:embed="rId7"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grpSp>
        <p:nvGrpSpPr>
          <p:cNvPr id="17" name="Group 16"/>
          <p:cNvGrpSpPr/>
          <p:nvPr/>
        </p:nvGrpSpPr>
        <p:grpSpPr>
          <a:xfrm>
            <a:off x="5508104" y="2836126"/>
            <a:ext cx="3711396" cy="4564662"/>
            <a:chOff x="4716116" y="2392730"/>
            <a:chExt cx="3711396" cy="4564662"/>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82173">
              <a:off x="4716116" y="2392730"/>
              <a:ext cx="3711396" cy="4564662"/>
            </a:xfrm>
            <a:prstGeom prst="rect">
              <a:avLst/>
            </a:prstGeom>
            <a:effectLst>
              <a:outerShdw blurRad="63500" sx="102000" sy="102000" algn="ctr" rotWithShape="0">
                <a:schemeClr val="tx1">
                  <a:lumMod val="65000"/>
                  <a:lumOff val="35000"/>
                  <a:alpha val="40000"/>
                </a:schemeClr>
              </a:outerShdw>
            </a:effectLst>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8910" t="3750" r="6990" b="4196"/>
            <a:stretch/>
          </p:blipFill>
          <p:spPr>
            <a:xfrm rot="308198">
              <a:off x="5875925" y="2534840"/>
              <a:ext cx="1636750" cy="2465804"/>
            </a:xfrm>
            <a:prstGeom prst="rect">
              <a:avLst/>
            </a:prstGeom>
          </p:spPr>
        </p:pic>
      </p:grpSp>
      <p:sp>
        <p:nvSpPr>
          <p:cNvPr id="20" name="Rectangle 19"/>
          <p:cNvSpPr/>
          <p:nvPr/>
        </p:nvSpPr>
        <p:spPr>
          <a:xfrm>
            <a:off x="5997040" y="2324550"/>
            <a:ext cx="2897577"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73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par>
                          <p:cTn id="29" fill="hold">
                            <p:stCondLst>
                              <p:cond delay="0"/>
                            </p:stCondLst>
                            <p:childTnLst>
                              <p:par>
                                <p:cTn id="30" presetID="1" presetClass="exit" presetSubtype="0" fill="hold" nodeType="after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3"/>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5"/>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hidden"/>
                                      </p:to>
                                    </p:set>
                                  </p:childTnLst>
                                </p:cTn>
                              </p:par>
                              <p:par>
                                <p:cTn id="42" presetID="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880" y="1221186"/>
            <a:ext cx="9619013" cy="1103363"/>
          </a:xfrm>
          <a:prstGeom prst="rect">
            <a:avLst/>
          </a:prstGeom>
          <a:solidFill>
            <a:srgbClr val="2154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Knowledge </a:t>
            </a:r>
            <a:r>
              <a:rPr lang="en-GB" dirty="0" smtClean="0"/>
              <a:t>check</a:t>
            </a:r>
            <a:endParaRPr lang="en-GB" dirty="0"/>
          </a:p>
        </p:txBody>
      </p:sp>
      <p:sp>
        <p:nvSpPr>
          <p:cNvPr id="3" name="Content Placeholder 2"/>
          <p:cNvSpPr>
            <a:spLocks noGrp="1"/>
          </p:cNvSpPr>
          <p:nvPr>
            <p:ph idx="1"/>
          </p:nvPr>
        </p:nvSpPr>
        <p:spPr>
          <a:xfrm>
            <a:off x="255325" y="1267318"/>
            <a:ext cx="8627418" cy="508133"/>
          </a:xfrm>
        </p:spPr>
        <p:txBody>
          <a:bodyPr>
            <a:noAutofit/>
          </a:bodyPr>
          <a:lstStyle/>
          <a:p>
            <a:pPr marL="0" indent="0">
              <a:buNone/>
            </a:pPr>
            <a:r>
              <a:rPr lang="en-GB" dirty="0">
                <a:solidFill>
                  <a:schemeClr val="bg1"/>
                </a:solidFill>
              </a:rPr>
              <a:t>What should you do if you are concerned that one of your colleagues is mistreating an individual they are providing </a:t>
            </a:r>
            <a:r>
              <a:rPr lang="en-GB" dirty="0" smtClean="0">
                <a:solidFill>
                  <a:schemeClr val="bg1"/>
                </a:solidFill>
              </a:rPr>
              <a:t>care </a:t>
            </a:r>
            <a:r>
              <a:rPr lang="en-GB" dirty="0">
                <a:solidFill>
                  <a:schemeClr val="bg1"/>
                </a:solidFill>
              </a:rPr>
              <a:t>and support for?</a:t>
            </a:r>
          </a:p>
        </p:txBody>
      </p:sp>
      <p:sp>
        <p:nvSpPr>
          <p:cNvPr id="5" name="TextBox 4"/>
          <p:cNvSpPr txBox="1"/>
          <p:nvPr/>
        </p:nvSpPr>
        <p:spPr>
          <a:xfrm>
            <a:off x="999898" y="2909915"/>
            <a:ext cx="5395656"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I should keep quiet and not complain</a:t>
            </a:r>
          </a:p>
        </p:txBody>
      </p:sp>
      <p:sp>
        <p:nvSpPr>
          <p:cNvPr id="6" name="TextBox 5"/>
          <p:cNvSpPr txBox="1"/>
          <p:nvPr/>
        </p:nvSpPr>
        <p:spPr>
          <a:xfrm>
            <a:off x="999897" y="3623793"/>
            <a:ext cx="5080269"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I should discuss my concerns with the individuals that I support</a:t>
            </a:r>
          </a:p>
        </p:txBody>
      </p:sp>
      <p:sp>
        <p:nvSpPr>
          <p:cNvPr id="7" name="TextBox 6"/>
          <p:cNvSpPr txBox="1"/>
          <p:nvPr/>
        </p:nvSpPr>
        <p:spPr>
          <a:xfrm>
            <a:off x="1001219" y="4606394"/>
            <a:ext cx="5708339" cy="7694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I should report concerns to the Care Quality Commission (CQC) immediately</a:t>
            </a:r>
          </a:p>
        </p:txBody>
      </p:sp>
      <p:sp>
        <p:nvSpPr>
          <p:cNvPr id="8" name="TextBox 7"/>
          <p:cNvSpPr txBox="1"/>
          <p:nvPr/>
        </p:nvSpPr>
        <p:spPr>
          <a:xfrm>
            <a:off x="999897" y="5711022"/>
            <a:ext cx="6347780" cy="430887"/>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I should report my concerns to my manager </a:t>
            </a:r>
          </a:p>
        </p:txBody>
      </p:sp>
      <p:grpSp>
        <p:nvGrpSpPr>
          <p:cNvPr id="23" name="Group 22"/>
          <p:cNvGrpSpPr/>
          <p:nvPr/>
        </p:nvGrpSpPr>
        <p:grpSpPr>
          <a:xfrm>
            <a:off x="5664788" y="2927044"/>
            <a:ext cx="3711396" cy="4564662"/>
            <a:chOff x="5508104" y="2348880"/>
            <a:chExt cx="3711396" cy="4564662"/>
          </a:xfrm>
        </p:grpSpPr>
        <p:grpSp>
          <p:nvGrpSpPr>
            <p:cNvPr id="24" name="Group 23"/>
            <p:cNvGrpSpPr/>
            <p:nvPr/>
          </p:nvGrpSpPr>
          <p:grpSpPr>
            <a:xfrm>
              <a:off x="5508104" y="2348880"/>
              <a:ext cx="3711396" cy="4564662"/>
              <a:chOff x="4716116" y="2392730"/>
              <a:chExt cx="3711396" cy="4564662"/>
            </a:xfrm>
          </p:grpSpPr>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2173">
                <a:off x="4716116" y="2392730"/>
                <a:ext cx="3711396" cy="4564662"/>
              </a:xfrm>
              <a:prstGeom prst="rect">
                <a:avLst/>
              </a:prstGeom>
              <a:effectLst>
                <a:outerShdw blurRad="63500" sx="102000" sy="102000" algn="ctr" rotWithShape="0">
                  <a:schemeClr val="tx1">
                    <a:lumMod val="65000"/>
                    <a:lumOff val="35000"/>
                    <a:alpha val="40000"/>
                  </a:schemeClr>
                </a:outerShdw>
              </a:effectLst>
            </p:spPr>
          </p:pic>
          <p:pic>
            <p:nvPicPr>
              <p:cNvPr id="27" name="Picture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308198">
                <a:off x="5875925" y="2534840"/>
                <a:ext cx="1636750" cy="2465804"/>
              </a:xfrm>
              <a:prstGeom prst="rect">
                <a:avLst/>
              </a:prstGeom>
            </p:spPr>
          </p:pic>
        </p:grpSp>
        <p:pic>
          <p:nvPicPr>
            <p:cNvPr id="25" name="Picture 6" descr="\\DESIGNARCHIVE\Archive\PowerPoints\PPT symbols and documents\ABCD cards\D.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308855">
              <a:off x="6573886" y="2478512"/>
              <a:ext cx="1795805" cy="2537026"/>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020" y="2712980"/>
            <a:ext cx="617417" cy="872258"/>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9020" y="3657246"/>
            <a:ext cx="617417" cy="872258"/>
          </a:xfrm>
          <a:prstGeom prst="rect">
            <a:avLst/>
          </a:prstGeom>
        </p:spPr>
      </p:pic>
      <p:pic>
        <p:nvPicPr>
          <p:cNvPr id="30" name="Picture 2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9020" y="4553588"/>
            <a:ext cx="617417" cy="872258"/>
          </a:xfrm>
          <a:prstGeom prst="rect">
            <a:avLst/>
          </a:prstGeom>
        </p:spPr>
      </p:pic>
      <p:pic>
        <p:nvPicPr>
          <p:cNvPr id="31" name="Picture 3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9020" y="5481530"/>
            <a:ext cx="617417" cy="872258"/>
          </a:xfrm>
          <a:prstGeom prst="rect">
            <a:avLst/>
          </a:prstGeom>
        </p:spPr>
      </p:pic>
      <p:pic>
        <p:nvPicPr>
          <p:cNvPr id="18" name="Picture 17"/>
          <p:cNvPicPr>
            <a:picLocks/>
          </p:cNvPicPr>
          <p:nvPr/>
        </p:nvPicPr>
        <p:blipFill rotWithShape="1">
          <a:blip r:embed="rId10" cstate="screen">
            <a:extLst>
              <a:ext uri="{28A0092B-C50C-407E-A947-70E740481C1C}">
                <a14:useLocalDpi xmlns:a14="http://schemas.microsoft.com/office/drawing/2010/main"/>
              </a:ext>
            </a:extLst>
          </a:blip>
          <a:srcRect l="-27624" t="-13361" r="-27624" b="-13361"/>
          <a:stretch/>
        </p:blipFill>
        <p:spPr>
          <a:xfrm>
            <a:off x="8088925" y="554081"/>
            <a:ext cx="740782" cy="628380"/>
          </a:xfrm>
          <a:prstGeom prst="ellipse">
            <a:avLst/>
          </a:prstGeom>
          <a:solidFill>
            <a:srgbClr val="002060"/>
          </a:solidFill>
          <a:ln w="31750">
            <a:solidFill>
              <a:schemeClr val="bg1"/>
            </a:solidFill>
          </a:ln>
        </p:spPr>
      </p:pic>
      <p:sp>
        <p:nvSpPr>
          <p:cNvPr id="19" name="Rectangle 18"/>
          <p:cNvSpPr/>
          <p:nvPr/>
        </p:nvSpPr>
        <p:spPr>
          <a:xfrm>
            <a:off x="6080166" y="2392790"/>
            <a:ext cx="2814451" cy="405864"/>
          </a:xfrm>
          <a:prstGeom prst="rect">
            <a:avLst/>
          </a:prstGeom>
          <a:solidFill>
            <a:srgbClr val="1C5ECA"/>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latin typeface="Arial" panose="020B0604020202020204" pitchFamily="34" charset="0"/>
                <a:cs typeface="Arial" panose="020B0604020202020204" pitchFamily="34" charset="0"/>
              </a:rPr>
              <a:t>Click to reveal answer</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21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childTnLst>
                          </p:cTn>
                        </p:par>
                        <p:par>
                          <p:cTn id="29" fill="hold">
                            <p:stCondLst>
                              <p:cond delay="0"/>
                            </p:stCondLst>
                            <p:childTnLst>
                              <p:par>
                                <p:cTn id="30" presetID="1" presetClass="exit" presetSubtype="0" fill="hold" nodeType="afterEffect">
                                  <p:stCondLst>
                                    <p:cond delay="0"/>
                                  </p:stCondLst>
                                  <p:childTnLst>
                                    <p:set>
                                      <p:cBhvr>
                                        <p:cTn id="31" dur="1" fill="hold">
                                          <p:stCondLst>
                                            <p:cond delay="0"/>
                                          </p:stCondLst>
                                        </p:cTn>
                                        <p:tgtEl>
                                          <p:spTgt spid="2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0"/>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2" presetClass="entr" presetSubtype="4"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a:xfrm>
            <a:off x="255325" y="1320673"/>
            <a:ext cx="8229600" cy="2764439"/>
          </a:xfrm>
        </p:spPr>
        <p:txBody>
          <a:bodyPr>
            <a:normAutofit lnSpcReduction="10000"/>
          </a:bodyPr>
          <a:lstStyle/>
          <a:p>
            <a:pPr marL="0" indent="0">
              <a:buNone/>
            </a:pPr>
            <a:r>
              <a:rPr lang="en-GB" sz="2400" dirty="0" smtClean="0">
                <a:solidFill>
                  <a:srgbClr val="002060"/>
                </a:solidFill>
              </a:rPr>
              <a:t>The worker will:</a:t>
            </a:r>
          </a:p>
          <a:p>
            <a:pPr marL="0" indent="0">
              <a:buNone/>
            </a:pPr>
            <a:r>
              <a:rPr lang="en-GB" sz="2400" dirty="0" smtClean="0">
                <a:solidFill>
                  <a:srgbClr val="002060"/>
                </a:solidFill>
              </a:rPr>
              <a:t>1.1</a:t>
            </a:r>
            <a:r>
              <a:rPr lang="en-GB" sz="2400" dirty="0" smtClean="0">
                <a:solidFill>
                  <a:srgbClr val="2154AC"/>
                </a:solidFill>
              </a:rPr>
              <a:t> </a:t>
            </a:r>
            <a:r>
              <a:rPr lang="en-GB" sz="2400" dirty="0">
                <a:solidFill>
                  <a:srgbClr val="2154AC"/>
                </a:solidFill>
              </a:rPr>
              <a:t>Understand their own role</a:t>
            </a:r>
          </a:p>
          <a:p>
            <a:pPr marL="0" indent="0">
              <a:buNone/>
            </a:pPr>
            <a:r>
              <a:rPr lang="en-GB" sz="2400" dirty="0">
                <a:solidFill>
                  <a:srgbClr val="002060"/>
                </a:solidFill>
              </a:rPr>
              <a:t>1.2</a:t>
            </a:r>
            <a:r>
              <a:rPr lang="en-GB" sz="2400" dirty="0">
                <a:solidFill>
                  <a:srgbClr val="2154AC"/>
                </a:solidFill>
              </a:rPr>
              <a:t> Work in ways that have been agreed with </a:t>
            </a:r>
            <a:r>
              <a:rPr lang="en-GB" sz="2400" dirty="0" smtClean="0">
                <a:solidFill>
                  <a:srgbClr val="2154AC"/>
                </a:solidFill>
              </a:rPr>
              <a:t/>
            </a:r>
            <a:br>
              <a:rPr lang="en-GB" sz="2400" dirty="0" smtClean="0">
                <a:solidFill>
                  <a:srgbClr val="2154AC"/>
                </a:solidFill>
              </a:rPr>
            </a:br>
            <a:r>
              <a:rPr lang="en-GB" sz="2400" dirty="0" smtClean="0">
                <a:solidFill>
                  <a:srgbClr val="2154AC"/>
                </a:solidFill>
              </a:rPr>
              <a:t>their</a:t>
            </a:r>
            <a:r>
              <a:rPr lang="en-GB" sz="2400" dirty="0">
                <a:solidFill>
                  <a:srgbClr val="2154AC"/>
                </a:solidFill>
              </a:rPr>
              <a:t> </a:t>
            </a:r>
            <a:r>
              <a:rPr lang="en-GB" sz="2400" dirty="0" smtClean="0">
                <a:solidFill>
                  <a:srgbClr val="2154AC"/>
                </a:solidFill>
              </a:rPr>
              <a:t>employer</a:t>
            </a:r>
            <a:endParaRPr lang="en-GB" sz="2400" dirty="0">
              <a:solidFill>
                <a:srgbClr val="2154AC"/>
              </a:solidFill>
            </a:endParaRPr>
          </a:p>
          <a:p>
            <a:pPr marL="0" indent="0">
              <a:buNone/>
            </a:pPr>
            <a:r>
              <a:rPr lang="en-GB" sz="2400" dirty="0">
                <a:solidFill>
                  <a:srgbClr val="002060"/>
                </a:solidFill>
              </a:rPr>
              <a:t>1.3</a:t>
            </a:r>
            <a:r>
              <a:rPr lang="en-GB" sz="2400" dirty="0">
                <a:solidFill>
                  <a:srgbClr val="2154AC"/>
                </a:solidFill>
              </a:rPr>
              <a:t> Understand working relationships in health </a:t>
            </a:r>
            <a:r>
              <a:rPr lang="en-GB" sz="2400" dirty="0" smtClean="0">
                <a:solidFill>
                  <a:srgbClr val="2154AC"/>
                </a:solidFill>
              </a:rPr>
              <a:t>and 	 social </a:t>
            </a:r>
            <a:r>
              <a:rPr lang="en-GB" sz="2400" dirty="0">
                <a:solidFill>
                  <a:srgbClr val="2154AC"/>
                </a:solidFill>
              </a:rPr>
              <a:t>care</a:t>
            </a:r>
          </a:p>
          <a:p>
            <a:pPr marL="0" indent="0">
              <a:buNone/>
            </a:pPr>
            <a:r>
              <a:rPr lang="en-GB" sz="2400" dirty="0">
                <a:solidFill>
                  <a:srgbClr val="002060"/>
                </a:solidFill>
              </a:rPr>
              <a:t>1.4</a:t>
            </a:r>
            <a:r>
              <a:rPr lang="en-GB" sz="2400" dirty="0">
                <a:solidFill>
                  <a:srgbClr val="2154AC"/>
                </a:solidFill>
              </a:rPr>
              <a:t> Work in partnership with </a:t>
            </a:r>
            <a:r>
              <a:rPr lang="en-GB" sz="2400" dirty="0" smtClean="0">
                <a:solidFill>
                  <a:srgbClr val="2154AC"/>
                </a:solidFill>
              </a:rPr>
              <a:t>others.</a:t>
            </a:r>
            <a:endParaRPr lang="en-GB" sz="2400" dirty="0">
              <a:solidFill>
                <a:srgbClr val="2154AC"/>
              </a:solidFill>
            </a:endParaRPr>
          </a:p>
          <a:p>
            <a:pPr marL="0" indent="0">
              <a:buNone/>
            </a:pPr>
            <a:endParaRPr lang="en-GB" dirty="0"/>
          </a:p>
        </p:txBody>
      </p:sp>
      <p:sp>
        <p:nvSpPr>
          <p:cNvPr id="4" name="Title Placeholder 1"/>
          <p:cNvSpPr txBox="1">
            <a:spLocks/>
          </p:cNvSpPr>
          <p:nvPr/>
        </p:nvSpPr>
        <p:spPr>
          <a:xfrm>
            <a:off x="5896368" y="6170729"/>
            <a:ext cx="2185060" cy="552173"/>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400" dirty="0" smtClean="0">
                <a:solidFill>
                  <a:srgbClr val="002060"/>
                </a:solidFill>
              </a:rPr>
              <a:t>Standard</a:t>
            </a:r>
            <a:endParaRPr lang="en-GB" sz="2400" dirty="0" smtClean="0">
              <a:solidFill>
                <a:srgbClr val="002060"/>
              </a:solidFill>
            </a:endParaRPr>
          </a:p>
        </p:txBody>
      </p:sp>
      <p:sp>
        <p:nvSpPr>
          <p:cNvPr id="5" name="TextBox 4"/>
          <p:cNvSpPr txBox="1"/>
          <p:nvPr/>
        </p:nvSpPr>
        <p:spPr>
          <a:xfrm>
            <a:off x="6650171" y="3091017"/>
            <a:ext cx="3135085" cy="4708981"/>
          </a:xfrm>
          <a:prstGeom prst="rect">
            <a:avLst/>
          </a:prstGeom>
          <a:noFill/>
        </p:spPr>
        <p:txBody>
          <a:bodyPr wrap="square" rtlCol="0">
            <a:spAutoFit/>
          </a:bodyPr>
          <a:lstStyle/>
          <a:p>
            <a:r>
              <a:rPr lang="en-GB" sz="30000" dirty="0" smtClean="0">
                <a:solidFill>
                  <a:srgbClr val="002060"/>
                </a:solidFill>
                <a:latin typeface="Arial" panose="020B0604020202020204" pitchFamily="34" charset="0"/>
                <a:cs typeface="Arial" panose="020B0604020202020204" pitchFamily="34" charset="0"/>
              </a:rPr>
              <a:t>1</a:t>
            </a:r>
            <a:endParaRPr lang="en-GB" sz="30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25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5" y="39702"/>
            <a:ext cx="8627418" cy="920234"/>
          </a:xfrm>
        </p:spPr>
        <p:txBody>
          <a:bodyPr>
            <a:normAutofit/>
          </a:bodyPr>
          <a:lstStyle/>
          <a:p>
            <a:r>
              <a:rPr lang="en-GB" dirty="0" smtClean="0"/>
              <a:t>Tasks</a:t>
            </a:r>
            <a:r>
              <a:rPr lang="en-GB" dirty="0"/>
              <a:t>, b</a:t>
            </a:r>
            <a:r>
              <a:rPr lang="en-GB" dirty="0" smtClean="0"/>
              <a:t>ehaviours </a:t>
            </a:r>
            <a:r>
              <a:rPr lang="en-GB" dirty="0"/>
              <a:t>and s</a:t>
            </a:r>
            <a:r>
              <a:rPr lang="en-GB" dirty="0" smtClean="0"/>
              <a:t>tandards </a:t>
            </a:r>
            <a:r>
              <a:rPr lang="en-GB" dirty="0"/>
              <a:t>of work</a:t>
            </a:r>
          </a:p>
        </p:txBody>
      </p:sp>
      <p:sp>
        <p:nvSpPr>
          <p:cNvPr id="3" name="Content Placeholder 2"/>
          <p:cNvSpPr>
            <a:spLocks noGrp="1"/>
          </p:cNvSpPr>
          <p:nvPr>
            <p:ph idx="1"/>
          </p:nvPr>
        </p:nvSpPr>
        <p:spPr/>
        <p:txBody>
          <a:bodyPr/>
          <a:lstStyle/>
          <a:p>
            <a:pPr marL="0" indent="0">
              <a:buNone/>
            </a:pPr>
            <a:r>
              <a:rPr lang="en-GB" dirty="0">
                <a:solidFill>
                  <a:srgbClr val="2154AC"/>
                </a:solidFill>
              </a:rPr>
              <a:t>The duties and responsibilities that are part of your role will be listed in your job description. </a:t>
            </a:r>
          </a:p>
          <a:p>
            <a:pPr marL="0" indent="0">
              <a:buNone/>
            </a:pPr>
            <a:r>
              <a:rPr lang="en-GB" dirty="0"/>
              <a:t>Your role is likely to </a:t>
            </a:r>
            <a:r>
              <a:rPr lang="en-GB" dirty="0" smtClean="0"/>
              <a:t>include:</a:t>
            </a:r>
            <a:endParaRPr lang="en-GB" dirty="0"/>
          </a:p>
          <a:p>
            <a:pPr lvl="1"/>
            <a:r>
              <a:rPr lang="en-GB" dirty="0"/>
              <a:t>Providing care and support</a:t>
            </a:r>
          </a:p>
          <a:p>
            <a:pPr lvl="1"/>
            <a:r>
              <a:rPr lang="en-GB" dirty="0"/>
              <a:t>Working as part of a team</a:t>
            </a:r>
          </a:p>
          <a:p>
            <a:pPr lvl="1"/>
            <a:r>
              <a:rPr lang="en-GB" dirty="0"/>
              <a:t>Contributing to activities</a:t>
            </a:r>
          </a:p>
          <a:p>
            <a:pPr lvl="1"/>
            <a:r>
              <a:rPr lang="en-GB" dirty="0"/>
              <a:t>Respecting confidentiality</a:t>
            </a:r>
          </a:p>
          <a:p>
            <a:pPr marL="0" indent="0">
              <a:buNone/>
            </a:pPr>
            <a:r>
              <a:rPr lang="en-GB" dirty="0"/>
              <a:t>Your work must always be carried out in agreed ways and must keep to </a:t>
            </a:r>
            <a:r>
              <a:rPr lang="en-GB" dirty="0">
                <a:solidFill>
                  <a:srgbClr val="2154AC"/>
                </a:solidFill>
              </a:rPr>
              <a:t>regulations. </a:t>
            </a:r>
          </a:p>
          <a:p>
            <a:endParaRPr lang="en-GB" dirty="0"/>
          </a:p>
        </p:txBody>
      </p:sp>
      <p:sp>
        <p:nvSpPr>
          <p:cNvPr id="6" name="Rectangle 5"/>
          <p:cNvSpPr/>
          <p:nvPr/>
        </p:nvSpPr>
        <p:spPr>
          <a:xfrm>
            <a:off x="243450" y="5191706"/>
            <a:ext cx="8639293" cy="109387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700" y="4961672"/>
            <a:ext cx="1252841" cy="651802"/>
          </a:xfrm>
          <a:prstGeom prst="rect">
            <a:avLst/>
          </a:prstGeom>
        </p:spPr>
      </p:pic>
      <p:sp>
        <p:nvSpPr>
          <p:cNvPr id="8" name="TextBox 7"/>
          <p:cNvSpPr txBox="1"/>
          <p:nvPr/>
        </p:nvSpPr>
        <p:spPr>
          <a:xfrm>
            <a:off x="941120" y="5507423"/>
            <a:ext cx="7781430" cy="748923"/>
          </a:xfrm>
          <a:prstGeom prst="rect">
            <a:avLst/>
          </a:prstGeom>
          <a:noFill/>
        </p:spPr>
        <p:txBody>
          <a:bodyPr wrap="square" rtlCol="0">
            <a:spAutoFit/>
          </a:bodyPr>
          <a:lstStyle/>
          <a:p>
            <a:r>
              <a:rPr lang="en-GB" sz="2400" b="1" baseline="30000" dirty="0" smtClean="0">
                <a:solidFill>
                  <a:srgbClr val="0070C0"/>
                </a:solidFill>
                <a:latin typeface="Arial" panose="020B0604020202020204" pitchFamily="34" charset="0"/>
                <a:cs typeface="Arial" panose="020B0604020202020204" pitchFamily="34" charset="0"/>
              </a:rPr>
              <a:t>Regulations </a:t>
            </a:r>
            <a:r>
              <a:rPr lang="en-GB" sz="2400" b="1" baseline="30000" dirty="0" smtClean="0">
                <a:latin typeface="Arial" panose="020B0604020202020204" pitchFamily="34" charset="0"/>
                <a:cs typeface="Arial" panose="020B0604020202020204" pitchFamily="34" charset="0"/>
              </a:rPr>
              <a:t/>
            </a:r>
            <a:br>
              <a:rPr lang="en-GB" sz="2400" b="1" baseline="30000" dirty="0" smtClean="0">
                <a:latin typeface="Arial" panose="020B0604020202020204" pitchFamily="34" charset="0"/>
                <a:cs typeface="Arial" panose="020B0604020202020204" pitchFamily="34" charset="0"/>
              </a:rPr>
            </a:br>
            <a:r>
              <a:rPr lang="en-GB" sz="2000" baseline="30000" dirty="0" smtClean="0">
                <a:latin typeface="Arial" panose="020B0604020202020204" pitchFamily="34" charset="0"/>
                <a:cs typeface="Arial" panose="020B0604020202020204" pitchFamily="34" charset="0"/>
              </a:rPr>
              <a:t>are rules that come from legislation or laws. The legislation establishes the general ‘laws of the land’. Regulations provide the specific ways in which those laws are interpreted and applied.</a:t>
            </a:r>
            <a:endParaRPr lang="en-GB" sz="2000"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6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4" y="51577"/>
            <a:ext cx="8615543" cy="920234"/>
          </a:xfrm>
        </p:spPr>
        <p:txBody>
          <a:bodyPr>
            <a:normAutofit fontScale="90000"/>
          </a:bodyPr>
          <a:lstStyle/>
          <a:p>
            <a:r>
              <a:rPr lang="en-GB" dirty="0" smtClean="0"/>
              <a:t>Standards </a:t>
            </a:r>
            <a:r>
              <a:rPr lang="en-GB" dirty="0"/>
              <a:t>and codes of conduct </a:t>
            </a:r>
            <a:r>
              <a:rPr lang="en-GB" dirty="0" smtClean="0"/>
              <a:t/>
            </a:r>
            <a:br>
              <a:rPr lang="en-GB" dirty="0" smtClean="0"/>
            </a:br>
            <a:r>
              <a:rPr lang="en-GB" dirty="0" smtClean="0"/>
              <a:t>and </a:t>
            </a:r>
            <a:r>
              <a:rPr lang="en-GB" dirty="0"/>
              <a:t>practice </a:t>
            </a:r>
          </a:p>
        </p:txBody>
      </p:sp>
      <p:sp>
        <p:nvSpPr>
          <p:cNvPr id="3" name="Content Placeholder 2"/>
          <p:cNvSpPr>
            <a:spLocks noGrp="1"/>
          </p:cNvSpPr>
          <p:nvPr>
            <p:ph idx="1"/>
          </p:nvPr>
        </p:nvSpPr>
        <p:spPr>
          <a:xfrm>
            <a:off x="255325" y="1249423"/>
            <a:ext cx="5017319" cy="4528932"/>
          </a:xfrm>
        </p:spPr>
        <p:txBody>
          <a:bodyPr/>
          <a:lstStyle/>
          <a:p>
            <a:pPr marL="0" indent="0">
              <a:spcBef>
                <a:spcPts val="600"/>
              </a:spcBef>
              <a:buNone/>
            </a:pPr>
            <a:r>
              <a:rPr lang="en-GB" dirty="0"/>
              <a:t>To be able to do your job </a:t>
            </a:r>
            <a:r>
              <a:rPr lang="en-GB" dirty="0">
                <a:solidFill>
                  <a:srgbClr val="2154AC"/>
                </a:solidFill>
              </a:rPr>
              <a:t>competently</a:t>
            </a:r>
            <a:r>
              <a:rPr lang="en-GB" dirty="0"/>
              <a:t> you must have skills and knowledge and work in ways that are set out nationally. </a:t>
            </a:r>
          </a:p>
          <a:p>
            <a:pPr>
              <a:spcBef>
                <a:spcPts val="600"/>
              </a:spcBef>
            </a:pPr>
            <a:r>
              <a:rPr lang="en-GB" dirty="0"/>
              <a:t>The Care Certificate</a:t>
            </a:r>
          </a:p>
          <a:p>
            <a:pPr>
              <a:spcBef>
                <a:spcPts val="600"/>
              </a:spcBef>
            </a:pPr>
            <a:r>
              <a:rPr lang="en-GB" dirty="0"/>
              <a:t>The Code of Conduct for Healthcare Support Workers and Adult Social Care Workers </a:t>
            </a:r>
            <a:r>
              <a:rPr lang="en-GB" dirty="0" smtClean="0"/>
              <a:t/>
            </a:r>
            <a:br>
              <a:rPr lang="en-GB" dirty="0" smtClean="0"/>
            </a:br>
            <a:r>
              <a:rPr lang="en-GB" dirty="0" smtClean="0"/>
              <a:t>in </a:t>
            </a:r>
            <a:r>
              <a:rPr lang="en-GB" dirty="0"/>
              <a:t>England</a:t>
            </a:r>
          </a:p>
          <a:p>
            <a:endParaRPr lang="en-GB" dirty="0"/>
          </a:p>
        </p:txBody>
      </p:sp>
      <p:grpSp>
        <p:nvGrpSpPr>
          <p:cNvPr id="5" name="Group 4"/>
          <p:cNvGrpSpPr/>
          <p:nvPr/>
        </p:nvGrpSpPr>
        <p:grpSpPr>
          <a:xfrm>
            <a:off x="167866" y="4771303"/>
            <a:ext cx="8726752" cy="1485394"/>
            <a:chOff x="167866" y="4771303"/>
            <a:chExt cx="8726752" cy="1485394"/>
          </a:xfrm>
        </p:grpSpPr>
        <p:sp>
          <p:nvSpPr>
            <p:cNvPr id="7" name="Rectangle 6"/>
            <p:cNvSpPr/>
            <p:nvPr/>
          </p:nvSpPr>
          <p:spPr>
            <a:xfrm>
              <a:off x="255325" y="4817345"/>
              <a:ext cx="8639293" cy="462052"/>
            </a:xfrm>
            <a:prstGeom prst="rect">
              <a:avLst/>
            </a:prstGeom>
            <a:gradFill flip="none" rotWithShape="1">
              <a:gsLst>
                <a:gs pos="1000">
                  <a:schemeClr val="bg1"/>
                </a:gs>
                <a:gs pos="67000">
                  <a:srgbClr val="0070C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250375" y="5279397"/>
              <a:ext cx="8639293" cy="97730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866" y="4771303"/>
              <a:ext cx="1013234" cy="527144"/>
            </a:xfrm>
            <a:prstGeom prst="rect">
              <a:avLst/>
            </a:prstGeom>
          </p:spPr>
        </p:pic>
        <p:sp>
          <p:nvSpPr>
            <p:cNvPr id="10" name="TextBox 9"/>
            <p:cNvSpPr txBox="1"/>
            <p:nvPr/>
          </p:nvSpPr>
          <p:spPr>
            <a:xfrm>
              <a:off x="374939" y="5425700"/>
              <a:ext cx="8359486" cy="830997"/>
            </a:xfrm>
            <a:prstGeom prst="rect">
              <a:avLst/>
            </a:prstGeom>
            <a:noFill/>
          </p:spPr>
          <p:txBody>
            <a:bodyPr wrap="square" rtlCol="0">
              <a:spAutoFit/>
            </a:bodyPr>
            <a:lstStyle/>
            <a:p>
              <a:r>
                <a:rPr lang="en-GB" sz="2400" b="1" baseline="30000" dirty="0">
                  <a:solidFill>
                    <a:schemeClr val="bg1"/>
                  </a:solidFill>
                  <a:latin typeface="Arial" panose="020B0604020202020204" pitchFamily="34" charset="0"/>
                  <a:cs typeface="Arial" panose="020B0604020202020204" pitchFamily="34" charset="0"/>
                </a:rPr>
                <a:t>Competence</a:t>
              </a:r>
            </a:p>
            <a:p>
              <a:r>
                <a:rPr lang="en-GB" sz="2400" baseline="30000" dirty="0">
                  <a:solidFill>
                    <a:schemeClr val="bg1"/>
                  </a:solidFill>
                  <a:latin typeface="Arial" panose="020B0604020202020204" pitchFamily="34" charset="0"/>
                  <a:cs typeface="Arial" panose="020B0604020202020204" pitchFamily="34" charset="0"/>
                </a:rPr>
                <a:t>Having the ability and expertise to understand an individual’s needs in order to deliver effective care.</a:t>
              </a:r>
              <a:endParaRPr lang="en-GB" sz="2200" baseline="30000" dirty="0">
                <a:solidFill>
                  <a:schemeClr val="bg1"/>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28904" y="1249422"/>
            <a:ext cx="3241963" cy="3397924"/>
          </a:xfrm>
          <a:prstGeom prst="rect">
            <a:avLst/>
          </a:prstGeom>
        </p:spPr>
      </p:pic>
    </p:spTree>
    <p:extLst>
      <p:ext uri="{BB962C8B-B14F-4D97-AF65-F5344CB8AC3E}">
        <p14:creationId xmlns:p14="http://schemas.microsoft.com/office/powerpoint/2010/main" val="385505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91539" y="4601503"/>
            <a:ext cx="4308620" cy="1574592"/>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3443849" y="1277163"/>
            <a:ext cx="4308620" cy="1574592"/>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Discussion</a:t>
            </a:r>
            <a:endParaRPr lang="en-GB" dirty="0"/>
          </a:p>
        </p:txBody>
      </p:sp>
      <p:sp>
        <p:nvSpPr>
          <p:cNvPr id="5" name="TextBox 4"/>
          <p:cNvSpPr txBox="1"/>
          <p:nvPr/>
        </p:nvSpPr>
        <p:spPr>
          <a:xfrm>
            <a:off x="3685097" y="1547582"/>
            <a:ext cx="3713300" cy="1015663"/>
          </a:xfrm>
          <a:prstGeom prst="rect">
            <a:avLst/>
          </a:prstGeom>
          <a:noFill/>
        </p:spPr>
        <p:txBody>
          <a:bodyPr wrap="square" rtlCol="0">
            <a:spAutoFit/>
          </a:bodyPr>
          <a:lstStyle/>
          <a:p>
            <a:r>
              <a:rPr lang="en-GB" sz="2000" b="1" dirty="0" smtClean="0">
                <a:solidFill>
                  <a:schemeClr val="bg1"/>
                </a:solidFill>
                <a:latin typeface="Arial" panose="020B0604020202020204" pitchFamily="34" charset="0"/>
                <a:cs typeface="Arial" panose="020B0604020202020204" pitchFamily="34" charset="0"/>
              </a:rPr>
              <a:t>The skills and knowledge we need to be competent in our role</a:t>
            </a:r>
          </a:p>
        </p:txBody>
      </p:sp>
      <p:sp>
        <p:nvSpPr>
          <p:cNvPr id="6" name="TextBox 5"/>
          <p:cNvSpPr txBox="1"/>
          <p:nvPr/>
        </p:nvSpPr>
        <p:spPr>
          <a:xfrm>
            <a:off x="1630429" y="5034856"/>
            <a:ext cx="3949589" cy="707886"/>
          </a:xfrm>
          <a:prstGeom prst="rect">
            <a:avLst/>
          </a:prstGeom>
          <a:noFill/>
        </p:spPr>
        <p:txBody>
          <a:bodyPr wrap="square" rtlCol="0">
            <a:spAutoFit/>
          </a:bodyPr>
          <a:lstStyle/>
          <a:p>
            <a:r>
              <a:rPr lang="en-GB" sz="2000" b="1" dirty="0" smtClean="0">
                <a:solidFill>
                  <a:schemeClr val="bg1"/>
                </a:solidFill>
                <a:latin typeface="Arial" panose="020B0604020202020204" pitchFamily="34" charset="0"/>
                <a:cs typeface="Arial" panose="020B0604020202020204" pitchFamily="34" charset="0"/>
              </a:rPr>
              <a:t>How we should behave when we are at work</a:t>
            </a:r>
          </a:p>
        </p:txBody>
      </p:sp>
      <p:sp>
        <p:nvSpPr>
          <p:cNvPr id="10" name="Rectangle 9"/>
          <p:cNvSpPr/>
          <p:nvPr/>
        </p:nvSpPr>
        <p:spPr>
          <a:xfrm>
            <a:off x="3491349" y="2923457"/>
            <a:ext cx="2196935" cy="1574592"/>
          </a:xfrm>
          <a:prstGeom prst="rect">
            <a:avLst/>
          </a:prstGeom>
          <a:solidFill>
            <a:srgbClr val="2154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a:off x="3526974" y="3043339"/>
            <a:ext cx="2135862" cy="1477328"/>
          </a:xfrm>
          <a:prstGeom prst="rect">
            <a:avLst/>
          </a:prstGeom>
          <a:no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Care Certificate and Code of </a:t>
            </a:r>
            <a:r>
              <a:rPr lang="en-GB" b="1" dirty="0">
                <a:solidFill>
                  <a:schemeClr val="bg1"/>
                </a:solidFill>
                <a:latin typeface="Arial" panose="020B0604020202020204" pitchFamily="34" charset="0"/>
                <a:cs typeface="Arial" panose="020B0604020202020204" pitchFamily="34" charset="0"/>
              </a:rPr>
              <a:t>C</a:t>
            </a:r>
            <a:r>
              <a:rPr lang="en-GB" b="1" dirty="0" smtClean="0">
                <a:solidFill>
                  <a:schemeClr val="bg1"/>
                </a:solidFill>
                <a:latin typeface="Arial" panose="020B0604020202020204" pitchFamily="34" charset="0"/>
                <a:cs typeface="Arial" panose="020B0604020202020204" pitchFamily="34" charset="0"/>
              </a:rPr>
              <a:t>onduct Standards include…</a:t>
            </a:r>
          </a:p>
        </p:txBody>
      </p:sp>
      <p:sp>
        <p:nvSpPr>
          <p:cNvPr id="13" name="Rectangle 12"/>
          <p:cNvSpPr/>
          <p:nvPr/>
        </p:nvSpPr>
        <p:spPr>
          <a:xfrm>
            <a:off x="5807178" y="2912713"/>
            <a:ext cx="1945292" cy="326338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p:nvPr/>
        </p:nvSpPr>
        <p:spPr>
          <a:xfrm>
            <a:off x="6010611" y="3326206"/>
            <a:ext cx="1613347" cy="2554545"/>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The moral and ethical standards that we must meet in all aspects of our work</a:t>
            </a:r>
          </a:p>
        </p:txBody>
      </p:sp>
      <p:sp>
        <p:nvSpPr>
          <p:cNvPr id="16" name="Rectangle 15"/>
          <p:cNvSpPr/>
          <p:nvPr/>
        </p:nvSpPr>
        <p:spPr>
          <a:xfrm>
            <a:off x="1391539" y="1281022"/>
            <a:ext cx="1998727" cy="326338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p:cNvSpPr txBox="1"/>
          <p:nvPr/>
        </p:nvSpPr>
        <p:spPr>
          <a:xfrm>
            <a:off x="1571053" y="1501314"/>
            <a:ext cx="1629207" cy="1938992"/>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The ways we need to work to safeguard the people we </a:t>
            </a:r>
            <a:r>
              <a:rPr lang="en-GB" sz="2000" b="1" dirty="0" smtClean="0">
                <a:solidFill>
                  <a:schemeClr val="bg1"/>
                </a:solidFill>
                <a:latin typeface="Arial" panose="020B0604020202020204" pitchFamily="34" charset="0"/>
                <a:cs typeface="Arial" panose="020B0604020202020204" pitchFamily="34" charset="0"/>
              </a:rPr>
              <a:t>support</a:t>
            </a:r>
            <a:endParaRPr lang="en-GB" sz="2000" b="1" dirty="0">
              <a:solidFill>
                <a:schemeClr val="bg1"/>
              </a:solidFill>
              <a:latin typeface="Arial" panose="020B0604020202020204" pitchFamily="34" charset="0"/>
              <a:cs typeface="Arial" panose="020B0604020202020204" pitchFamily="34" charset="0"/>
            </a:endParaRPr>
          </a:p>
        </p:txBody>
      </p:sp>
      <p:sp>
        <p:nvSpPr>
          <p:cNvPr id="3" name="Down Arrow 2"/>
          <p:cNvSpPr/>
          <p:nvPr/>
        </p:nvSpPr>
        <p:spPr>
          <a:xfrm rot="5400000">
            <a:off x="3219895" y="3441987"/>
            <a:ext cx="356260" cy="502130"/>
          </a:xfrm>
          <a:prstGeom prst="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Down Arrow 17"/>
          <p:cNvSpPr/>
          <p:nvPr/>
        </p:nvSpPr>
        <p:spPr>
          <a:xfrm>
            <a:off x="5112552" y="4365566"/>
            <a:ext cx="356260" cy="502130"/>
          </a:xfrm>
          <a:prstGeom prst="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Down Arrow 18"/>
          <p:cNvSpPr/>
          <p:nvPr/>
        </p:nvSpPr>
        <p:spPr>
          <a:xfrm rot="16200000">
            <a:off x="5581416" y="3011111"/>
            <a:ext cx="356260" cy="502130"/>
          </a:xfrm>
          <a:prstGeom prst="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Down Arrow 19"/>
          <p:cNvSpPr/>
          <p:nvPr/>
        </p:nvSpPr>
        <p:spPr>
          <a:xfrm rot="10800000">
            <a:off x="3605223" y="2600690"/>
            <a:ext cx="356260" cy="502130"/>
          </a:xfrm>
          <a:prstGeom prst="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 name="Picture 20"/>
          <p:cNvPicPr>
            <a:picLocks/>
          </p:cNvPicPr>
          <p:nvPr/>
        </p:nvPicPr>
        <p:blipFill rotWithShape="1">
          <a:blip r:embed="rId3"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Tree>
    <p:extLst>
      <p:ext uri="{BB962C8B-B14F-4D97-AF65-F5344CB8AC3E}">
        <p14:creationId xmlns:p14="http://schemas.microsoft.com/office/powerpoint/2010/main" val="279603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5" grpId="0"/>
      <p:bldP spid="6" grpId="0"/>
      <p:bldP spid="10" grpId="0" animBg="1"/>
      <p:bldP spid="11" grpId="0"/>
      <p:bldP spid="13" grpId="0" animBg="1"/>
      <p:bldP spid="14" grpId="0"/>
      <p:bldP spid="16" grpId="0" animBg="1"/>
      <p:bldP spid="17" grpId="0"/>
      <p:bldP spid="3"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5" y="39702"/>
            <a:ext cx="7223798" cy="920234"/>
          </a:xfrm>
        </p:spPr>
        <p:txBody>
          <a:bodyPr>
            <a:normAutofit/>
          </a:bodyPr>
          <a:lstStyle/>
          <a:p>
            <a:r>
              <a:rPr lang="en-GB" dirty="0" smtClean="0"/>
              <a:t>Experiences</a:t>
            </a:r>
            <a:r>
              <a:rPr lang="en-GB" dirty="0"/>
              <a:t>, attitudes and beliefs </a:t>
            </a:r>
          </a:p>
        </p:txBody>
      </p:sp>
      <p:sp>
        <p:nvSpPr>
          <p:cNvPr id="3" name="Content Placeholder 2"/>
          <p:cNvSpPr>
            <a:spLocks noGrp="1"/>
          </p:cNvSpPr>
          <p:nvPr>
            <p:ph idx="1"/>
          </p:nvPr>
        </p:nvSpPr>
        <p:spPr>
          <a:xfrm>
            <a:off x="255324" y="1261298"/>
            <a:ext cx="8639293" cy="4528932"/>
          </a:xfrm>
        </p:spPr>
        <p:txBody>
          <a:bodyPr/>
          <a:lstStyle/>
          <a:p>
            <a:pPr marL="0" indent="0">
              <a:buNone/>
            </a:pPr>
            <a:r>
              <a:rPr lang="en-GB" dirty="0"/>
              <a:t>Your experiences,</a:t>
            </a:r>
            <a:r>
              <a:rPr lang="en-GB" b="0" dirty="0"/>
              <a:t> </a:t>
            </a:r>
            <a:r>
              <a:rPr lang="en-GB" dirty="0">
                <a:solidFill>
                  <a:srgbClr val="2154AC"/>
                </a:solidFill>
              </a:rPr>
              <a:t>attitudes</a:t>
            </a:r>
            <a:r>
              <a:rPr lang="en-GB" b="0" dirty="0"/>
              <a:t> </a:t>
            </a:r>
            <a:r>
              <a:rPr lang="en-GB" dirty="0"/>
              <a:t>and </a:t>
            </a:r>
            <a:r>
              <a:rPr lang="en-GB" dirty="0">
                <a:solidFill>
                  <a:srgbClr val="2154AC"/>
                </a:solidFill>
              </a:rPr>
              <a:t>beliefs</a:t>
            </a:r>
            <a:r>
              <a:rPr lang="en-GB" dirty="0"/>
              <a:t> affect how you think and behave. </a:t>
            </a:r>
          </a:p>
          <a:p>
            <a:pPr marL="0" indent="0">
              <a:buNone/>
            </a:pPr>
            <a:r>
              <a:rPr lang="en-GB" dirty="0"/>
              <a:t>They can:</a:t>
            </a:r>
          </a:p>
          <a:p>
            <a:r>
              <a:rPr lang="en-GB" dirty="0"/>
              <a:t>Lead you to make assumptions </a:t>
            </a:r>
          </a:p>
          <a:p>
            <a:r>
              <a:rPr lang="en-GB" dirty="0"/>
              <a:t>Make </a:t>
            </a:r>
            <a:r>
              <a:rPr lang="en-GB" dirty="0" smtClean="0"/>
              <a:t>judgements</a:t>
            </a:r>
            <a:endParaRPr lang="en-GB" dirty="0"/>
          </a:p>
          <a:p>
            <a:pPr marL="0" indent="0">
              <a:buNone/>
            </a:pPr>
            <a:r>
              <a:rPr lang="en-GB" dirty="0"/>
              <a:t>Self-awareness and learning to understand the attitudes and beliefs of others can help you to work in ways that value the individuals that you support.</a:t>
            </a:r>
          </a:p>
          <a:p>
            <a:endParaRPr lang="en-GB" dirty="0"/>
          </a:p>
        </p:txBody>
      </p:sp>
      <p:sp>
        <p:nvSpPr>
          <p:cNvPr id="4" name="Rectangle 3"/>
          <p:cNvSpPr/>
          <p:nvPr/>
        </p:nvSpPr>
        <p:spPr>
          <a:xfrm>
            <a:off x="255325" y="4514822"/>
            <a:ext cx="8639293" cy="17791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575" y="4284789"/>
            <a:ext cx="1252841" cy="651802"/>
          </a:xfrm>
          <a:prstGeom prst="rect">
            <a:avLst/>
          </a:prstGeom>
        </p:spPr>
      </p:pic>
      <p:sp>
        <p:nvSpPr>
          <p:cNvPr id="6" name="TextBox 5"/>
          <p:cNvSpPr txBox="1"/>
          <p:nvPr/>
        </p:nvSpPr>
        <p:spPr>
          <a:xfrm>
            <a:off x="952995" y="4830540"/>
            <a:ext cx="7781430" cy="1600438"/>
          </a:xfrm>
          <a:prstGeom prst="rect">
            <a:avLst/>
          </a:prstGeom>
          <a:noFill/>
        </p:spPr>
        <p:txBody>
          <a:bodyPr wrap="square" rtlCol="0">
            <a:spAutoFit/>
          </a:bodyPr>
          <a:lstStyle/>
          <a:p>
            <a:r>
              <a:rPr lang="en-GB" b="1" dirty="0" smtClean="0">
                <a:solidFill>
                  <a:srgbClr val="2154AC"/>
                </a:solidFill>
                <a:latin typeface="Arial" panose="020B0604020202020204" pitchFamily="34" charset="0"/>
                <a:cs typeface="Arial" panose="020B0604020202020204" pitchFamily="34" charset="0"/>
              </a:rPr>
              <a:t>Beliefs: </a:t>
            </a:r>
            <a:r>
              <a:rPr lang="en-GB" sz="1600" dirty="0" smtClean="0">
                <a:latin typeface="Arial" panose="020B0604020202020204" pitchFamily="34" charset="0"/>
                <a:cs typeface="Arial" panose="020B0604020202020204" pitchFamily="34" charset="0"/>
              </a:rPr>
              <a:t>can </a:t>
            </a:r>
            <a:r>
              <a:rPr lang="en-GB" sz="1600" dirty="0">
                <a:latin typeface="Arial" panose="020B0604020202020204" pitchFamily="34" charset="0"/>
                <a:cs typeface="Arial" panose="020B0604020202020204" pitchFamily="34" charset="0"/>
              </a:rPr>
              <a:t>be described as things in life that you feel strongly about, that guide you in your daily life and are linked very closely to your morals and </a:t>
            </a:r>
            <a:r>
              <a:rPr lang="en-GB" sz="1600" dirty="0" smtClean="0">
                <a:latin typeface="Arial" panose="020B0604020202020204" pitchFamily="34" charset="0"/>
                <a:cs typeface="Arial" panose="020B0604020202020204" pitchFamily="34" charset="0"/>
              </a:rPr>
              <a:t>values</a:t>
            </a:r>
          </a:p>
          <a:p>
            <a:endParaRPr lang="en-GB" sz="1600" dirty="0" smtClean="0">
              <a:latin typeface="Arial" panose="020B0604020202020204" pitchFamily="34" charset="0"/>
              <a:cs typeface="Arial" panose="020B0604020202020204" pitchFamily="34" charset="0"/>
            </a:endParaRPr>
          </a:p>
          <a:p>
            <a:r>
              <a:rPr lang="en-GB" sz="1600" b="1" dirty="0" smtClean="0">
                <a:solidFill>
                  <a:srgbClr val="2154AC"/>
                </a:solidFill>
                <a:latin typeface="Arial" panose="020B0604020202020204" pitchFamily="34" charset="0"/>
                <a:cs typeface="Arial" panose="020B0604020202020204" pitchFamily="34" charset="0"/>
              </a:rPr>
              <a:t>Attitudes: </a:t>
            </a:r>
            <a:r>
              <a:rPr lang="en-GB" sz="1600" dirty="0" smtClean="0">
                <a:latin typeface="Arial" panose="020B0604020202020204" pitchFamily="34" charset="0"/>
                <a:cs typeface="Arial" panose="020B0604020202020204" pitchFamily="34" charset="0"/>
              </a:rPr>
              <a:t>are </a:t>
            </a:r>
            <a:r>
              <a:rPr lang="en-GB" sz="1600" dirty="0">
                <a:latin typeface="Arial" panose="020B0604020202020204" pitchFamily="34" charset="0"/>
                <a:cs typeface="Arial" panose="020B0604020202020204" pitchFamily="34" charset="0"/>
              </a:rPr>
              <a:t>the approaches, opinions and mind-set that you have developed through your upbringing and life and learning experiences.</a:t>
            </a:r>
          </a:p>
          <a:p>
            <a:endParaRPr lang="en-GB" sz="1600" dirty="0">
              <a:latin typeface="Arial" panose="020B0604020202020204" pitchFamily="34" charset="0"/>
              <a:cs typeface="Arial" panose="020B0604020202020204" pitchFamily="34" charset="0"/>
            </a:endParaRPr>
          </a:p>
        </p:txBody>
      </p:sp>
      <p:pic>
        <p:nvPicPr>
          <p:cNvPr id="7" name="Picture 6"/>
          <p:cNvPicPr>
            <a:picLocks/>
          </p:cNvPicPr>
          <p:nvPr/>
        </p:nvPicPr>
        <p:blipFill rotWithShape="1">
          <a:blip r:embed="rId4" cstate="screen">
            <a:extLst>
              <a:ext uri="{28A0092B-C50C-407E-A947-70E740481C1C}">
                <a14:useLocalDpi xmlns:a14="http://schemas.microsoft.com/office/drawing/2010/main"/>
              </a:ext>
            </a:extLst>
          </a:blip>
          <a:srcRect l="-8812" t="-35807" r="-8812" b="-35807"/>
          <a:stretch/>
        </p:blipFill>
        <p:spPr>
          <a:xfrm>
            <a:off x="8110847" y="584501"/>
            <a:ext cx="718859" cy="597960"/>
          </a:xfrm>
          <a:prstGeom prst="ellipse">
            <a:avLst/>
          </a:prstGeom>
          <a:solidFill>
            <a:srgbClr val="002060"/>
          </a:solidFill>
          <a:ln w="31750">
            <a:solidFill>
              <a:schemeClr val="bg1"/>
            </a:solidFill>
          </a:ln>
        </p:spPr>
      </p:pic>
    </p:spTree>
    <p:extLst>
      <p:ext uri="{BB962C8B-B14F-4D97-AF65-F5344CB8AC3E}">
        <p14:creationId xmlns:p14="http://schemas.microsoft.com/office/powerpoint/2010/main" val="151996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a:t>
            </a:r>
            <a:r>
              <a:rPr lang="en-GB" dirty="0"/>
              <a:t>, aims and objectives</a:t>
            </a:r>
          </a:p>
        </p:txBody>
      </p:sp>
      <p:sp>
        <p:nvSpPr>
          <p:cNvPr id="3" name="Content Placeholder 2"/>
          <p:cNvSpPr>
            <a:spLocks noGrp="1"/>
          </p:cNvSpPr>
          <p:nvPr>
            <p:ph idx="1"/>
          </p:nvPr>
        </p:nvSpPr>
        <p:spPr>
          <a:xfrm>
            <a:off x="255324" y="1320673"/>
            <a:ext cx="8651169" cy="4528932"/>
          </a:xfrm>
        </p:spPr>
        <p:txBody>
          <a:bodyPr/>
          <a:lstStyle/>
          <a:p>
            <a:pPr marL="0" indent="0">
              <a:buNone/>
            </a:pPr>
            <a:r>
              <a:rPr lang="en-GB" dirty="0"/>
              <a:t>Understanding the values, aims and objectives of your employer will help you to understand your role.</a:t>
            </a:r>
          </a:p>
          <a:p>
            <a:endParaRPr lang="en-GB" dirty="0"/>
          </a:p>
        </p:txBody>
      </p:sp>
      <p:sp>
        <p:nvSpPr>
          <p:cNvPr id="4" name="Rectangle 3"/>
          <p:cNvSpPr/>
          <p:nvPr/>
        </p:nvSpPr>
        <p:spPr>
          <a:xfrm>
            <a:off x="235035" y="2219869"/>
            <a:ext cx="2691245" cy="46205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solidFill>
                  <a:srgbClr val="002060"/>
                </a:solidFill>
                <a:latin typeface="Arial" panose="020B0604020202020204" pitchFamily="34" charset="0"/>
                <a:cs typeface="Arial" panose="020B0604020202020204" pitchFamily="34" charset="0"/>
              </a:rPr>
              <a:t>Values</a:t>
            </a:r>
            <a:endParaRPr lang="en-GB" sz="20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230085" y="2681920"/>
            <a:ext cx="2691245" cy="2875729"/>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354650" y="2875724"/>
            <a:ext cx="2471677" cy="1631216"/>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Values </a:t>
            </a:r>
            <a:r>
              <a:rPr lang="en-GB" sz="2000" dirty="0">
                <a:solidFill>
                  <a:schemeClr val="bg1"/>
                </a:solidFill>
                <a:latin typeface="Arial" panose="020B0604020202020204" pitchFamily="34" charset="0"/>
                <a:cs typeface="Arial" panose="020B0604020202020204" pitchFamily="34" charset="0"/>
              </a:rPr>
              <a:t>are the beliefs or ideals that should be evident in all aspects of the service you </a:t>
            </a:r>
            <a:r>
              <a:rPr lang="en-GB" sz="2000" dirty="0" smtClean="0">
                <a:solidFill>
                  <a:schemeClr val="bg1"/>
                </a:solidFill>
                <a:latin typeface="Arial" panose="020B0604020202020204" pitchFamily="34" charset="0"/>
                <a:cs typeface="Arial" panose="020B0604020202020204" pitchFamily="34" charset="0"/>
              </a:rPr>
              <a:t>provide</a:t>
            </a:r>
            <a:endParaRPr lang="en-GB" sz="20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115293" y="2219869"/>
            <a:ext cx="2679371" cy="46205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solidFill>
                  <a:srgbClr val="002060"/>
                </a:solidFill>
                <a:latin typeface="Arial" panose="020B0604020202020204" pitchFamily="34" charset="0"/>
                <a:cs typeface="Arial" panose="020B0604020202020204" pitchFamily="34" charset="0"/>
              </a:rPr>
              <a:t>Aims</a:t>
            </a:r>
            <a:endParaRPr lang="en-GB" sz="2000" b="1"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3110343" y="2681920"/>
            <a:ext cx="2679371" cy="3363903"/>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3234908" y="2875724"/>
            <a:ext cx="2366048" cy="2862322"/>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Aims </a:t>
            </a:r>
            <a:r>
              <a:rPr lang="en-GB" sz="2000" dirty="0">
                <a:solidFill>
                  <a:schemeClr val="bg1"/>
                </a:solidFill>
                <a:latin typeface="Arial" panose="020B0604020202020204" pitchFamily="34" charset="0"/>
                <a:cs typeface="Arial" panose="020B0604020202020204" pitchFamily="34" charset="0"/>
              </a:rPr>
              <a:t>are the</a:t>
            </a:r>
          </a:p>
          <a:p>
            <a:r>
              <a:rPr lang="en-GB" sz="2000" dirty="0">
                <a:solidFill>
                  <a:schemeClr val="bg1"/>
                </a:solidFill>
                <a:latin typeface="Arial" panose="020B0604020202020204" pitchFamily="34" charset="0"/>
                <a:cs typeface="Arial" panose="020B0604020202020204" pitchFamily="34" charset="0"/>
              </a:rPr>
              <a:t>general goals that an organisation hopes to achieve through their activity. The purpose of your job will be to contribute to achieving </a:t>
            </a:r>
            <a:r>
              <a:rPr lang="en-GB" sz="2000" dirty="0" smtClean="0">
                <a:solidFill>
                  <a:schemeClr val="bg1"/>
                </a:solidFill>
                <a:latin typeface="Arial" panose="020B0604020202020204" pitchFamily="34" charset="0"/>
                <a:cs typeface="Arial" panose="020B0604020202020204" pitchFamily="34" charset="0"/>
              </a:rPr>
              <a:t>these’</a:t>
            </a:r>
            <a:endParaRPr lang="en-GB" sz="20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6013368" y="2219868"/>
            <a:ext cx="2893125" cy="462052"/>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solidFill>
                  <a:srgbClr val="002060"/>
                </a:solidFill>
                <a:latin typeface="Arial" panose="020B0604020202020204" pitchFamily="34" charset="0"/>
                <a:cs typeface="Arial" panose="020B0604020202020204" pitchFamily="34" charset="0"/>
              </a:rPr>
              <a:t>Objectives</a:t>
            </a:r>
            <a:endParaRPr lang="en-GB" sz="2000" b="1" dirty="0">
              <a:solidFill>
                <a:srgbClr val="002060"/>
              </a:solidFill>
              <a:latin typeface="Arial" panose="020B0604020202020204" pitchFamily="34" charset="0"/>
              <a:cs typeface="Arial" panose="020B0604020202020204" pitchFamily="34" charset="0"/>
            </a:endParaRPr>
          </a:p>
        </p:txBody>
      </p:sp>
      <p:sp>
        <p:nvSpPr>
          <p:cNvPr id="12" name="Rectangle 11"/>
          <p:cNvSpPr/>
          <p:nvPr/>
        </p:nvSpPr>
        <p:spPr>
          <a:xfrm>
            <a:off x="6008418" y="2681919"/>
            <a:ext cx="2893125" cy="2875731"/>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6132983" y="2875723"/>
            <a:ext cx="2554806" cy="1631216"/>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Objectives </a:t>
            </a:r>
            <a:r>
              <a:rPr lang="en-GB" sz="2000" dirty="0">
                <a:solidFill>
                  <a:schemeClr val="bg1"/>
                </a:solidFill>
                <a:latin typeface="Arial" panose="020B0604020202020204" pitchFamily="34" charset="0"/>
                <a:cs typeface="Arial" panose="020B0604020202020204" pitchFamily="34" charset="0"/>
              </a:rPr>
              <a:t>are specific things that must be in place in order to achieve the aims.</a:t>
            </a:r>
          </a:p>
        </p:txBody>
      </p:sp>
    </p:spTree>
    <p:extLst>
      <p:ext uri="{BB962C8B-B14F-4D97-AF65-F5344CB8AC3E}">
        <p14:creationId xmlns:p14="http://schemas.microsoft.com/office/powerpoint/2010/main" val="290162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1" grpId="0" animBg="1"/>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Rights </a:t>
            </a:r>
            <a:r>
              <a:rPr lang="en-GB" dirty="0"/>
              <a:t>at work</a:t>
            </a:r>
          </a:p>
        </p:txBody>
      </p:sp>
      <p:sp>
        <p:nvSpPr>
          <p:cNvPr id="4" name="Content Placeholder 3"/>
          <p:cNvSpPr>
            <a:spLocks noGrp="1"/>
          </p:cNvSpPr>
          <p:nvPr>
            <p:ph idx="1"/>
          </p:nvPr>
        </p:nvSpPr>
        <p:spPr>
          <a:xfrm>
            <a:off x="255325" y="1237548"/>
            <a:ext cx="5836717" cy="4528932"/>
          </a:xfrm>
        </p:spPr>
        <p:txBody>
          <a:bodyPr>
            <a:noAutofit/>
          </a:bodyPr>
          <a:lstStyle/>
          <a:p>
            <a:pPr marL="0" indent="0">
              <a:buNone/>
            </a:pPr>
            <a:r>
              <a:rPr lang="en-GB" dirty="0"/>
              <a:t>Legislation gives employees rights and responsibilities at work. </a:t>
            </a:r>
            <a:endParaRPr lang="en-GB" dirty="0" smtClean="0"/>
          </a:p>
          <a:p>
            <a:pPr marL="0" indent="0">
              <a:buNone/>
            </a:pPr>
            <a:endParaRPr lang="en-GB" dirty="0"/>
          </a:p>
          <a:p>
            <a:pPr marL="0" indent="0">
              <a:buNone/>
            </a:pPr>
            <a:r>
              <a:rPr lang="en-GB" dirty="0" smtClean="0">
                <a:solidFill>
                  <a:srgbClr val="2154AC"/>
                </a:solidFill>
              </a:rPr>
              <a:t>Rights:</a:t>
            </a:r>
            <a:endParaRPr lang="en-GB" dirty="0">
              <a:solidFill>
                <a:srgbClr val="2154AC"/>
              </a:solidFill>
            </a:endParaRPr>
          </a:p>
          <a:p>
            <a:r>
              <a:rPr lang="en-GB" dirty="0" smtClean="0"/>
              <a:t>To </a:t>
            </a:r>
            <a:r>
              <a:rPr lang="en-GB" dirty="0"/>
              <a:t>work in a safe environment and </a:t>
            </a:r>
            <a:r>
              <a:rPr lang="en-GB" dirty="0" smtClean="0"/>
              <a:t/>
            </a:r>
            <a:br>
              <a:rPr lang="en-GB" dirty="0" smtClean="0"/>
            </a:br>
            <a:r>
              <a:rPr lang="en-GB" dirty="0" smtClean="0"/>
              <a:t>be </a:t>
            </a:r>
            <a:r>
              <a:rPr lang="en-GB" dirty="0"/>
              <a:t>provided with equipment to </a:t>
            </a:r>
            <a:r>
              <a:rPr lang="en-GB" dirty="0" smtClean="0"/>
              <a:t/>
            </a:r>
            <a:br>
              <a:rPr lang="en-GB" dirty="0" smtClean="0"/>
            </a:br>
            <a:r>
              <a:rPr lang="en-GB" dirty="0" smtClean="0"/>
              <a:t>keep </a:t>
            </a:r>
            <a:r>
              <a:rPr lang="en-GB" dirty="0"/>
              <a:t>them safe</a:t>
            </a:r>
          </a:p>
          <a:p>
            <a:r>
              <a:rPr lang="en-GB" dirty="0"/>
              <a:t>T</a:t>
            </a:r>
            <a:r>
              <a:rPr lang="en-GB" dirty="0" smtClean="0"/>
              <a:t>o </a:t>
            </a:r>
            <a:r>
              <a:rPr lang="en-GB" dirty="0"/>
              <a:t>have personal and sensitive information treated confidentially</a:t>
            </a:r>
          </a:p>
          <a:p>
            <a:r>
              <a:rPr lang="en-GB" dirty="0" smtClean="0"/>
              <a:t>To </a:t>
            </a:r>
            <a:r>
              <a:rPr lang="en-GB" dirty="0"/>
              <a:t>equal pay for equal work</a:t>
            </a:r>
          </a:p>
          <a:p>
            <a:r>
              <a:rPr lang="en-GB" dirty="0" smtClean="0"/>
              <a:t>To </a:t>
            </a:r>
            <a:r>
              <a:rPr lang="en-GB" dirty="0"/>
              <a:t>fair terms of employment including pay and working </a:t>
            </a:r>
            <a:r>
              <a:rPr lang="en-GB" dirty="0" smtClean="0"/>
              <a:t>hours.</a:t>
            </a:r>
            <a:endParaRPr lang="en-GB"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00797" y="1296923"/>
            <a:ext cx="2461552" cy="5008875"/>
          </a:xfrm>
          <a:prstGeom prst="rect">
            <a:avLst/>
          </a:prstGeom>
        </p:spPr>
      </p:pic>
    </p:spTree>
    <p:extLst>
      <p:ext uri="{BB962C8B-B14F-4D97-AF65-F5344CB8AC3E}">
        <p14:creationId xmlns:p14="http://schemas.microsoft.com/office/powerpoint/2010/main" val="33531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500"/>
                                        <p:tgtEl>
                                          <p:spTgt spid="4">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25" y="51577"/>
            <a:ext cx="7223798" cy="920234"/>
          </a:xfrm>
        </p:spPr>
        <p:txBody>
          <a:bodyPr/>
          <a:lstStyle/>
          <a:p>
            <a:r>
              <a:rPr lang="en-GB" dirty="0" smtClean="0"/>
              <a:t>Responsibilities </a:t>
            </a:r>
            <a:r>
              <a:rPr lang="en-GB" dirty="0"/>
              <a:t>at work</a:t>
            </a:r>
          </a:p>
        </p:txBody>
      </p:sp>
      <p:sp>
        <p:nvSpPr>
          <p:cNvPr id="4" name="Rectangle 3"/>
          <p:cNvSpPr/>
          <p:nvPr/>
        </p:nvSpPr>
        <p:spPr>
          <a:xfrm>
            <a:off x="252353" y="5049184"/>
            <a:ext cx="8639293" cy="128729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603" y="4819151"/>
            <a:ext cx="1252841" cy="651802"/>
          </a:xfrm>
          <a:prstGeom prst="rect">
            <a:avLst/>
          </a:prstGeom>
        </p:spPr>
      </p:pic>
      <p:sp>
        <p:nvSpPr>
          <p:cNvPr id="6" name="TextBox 5"/>
          <p:cNvSpPr txBox="1"/>
          <p:nvPr/>
        </p:nvSpPr>
        <p:spPr>
          <a:xfrm>
            <a:off x="950023" y="5364902"/>
            <a:ext cx="7781430" cy="830997"/>
          </a:xfrm>
          <a:prstGeom prst="rect">
            <a:avLst/>
          </a:prstGeom>
          <a:noFill/>
        </p:spPr>
        <p:txBody>
          <a:bodyPr wrap="square" rtlCol="0">
            <a:spAutoFit/>
          </a:bodyPr>
          <a:lstStyle/>
          <a:p>
            <a:r>
              <a:rPr lang="en-GB" sz="1600" b="1" dirty="0">
                <a:solidFill>
                  <a:srgbClr val="2154AC"/>
                </a:solidFill>
                <a:latin typeface="Arial" panose="020B0604020202020204" pitchFamily="34" charset="0"/>
                <a:cs typeface="Arial" panose="020B0604020202020204" pitchFamily="34" charset="0"/>
              </a:rPr>
              <a:t>Protected characteristics</a:t>
            </a:r>
          </a:p>
          <a:p>
            <a:r>
              <a:rPr lang="en-GB" sz="1600" dirty="0">
                <a:latin typeface="Arial" panose="020B0604020202020204" pitchFamily="34" charset="0"/>
                <a:cs typeface="Arial" panose="020B0604020202020204" pitchFamily="34" charset="0"/>
              </a:rPr>
              <a:t>The Equality </a:t>
            </a:r>
            <a:r>
              <a:rPr lang="en-GB" sz="1600" dirty="0" smtClean="0">
                <a:latin typeface="Arial" panose="020B0604020202020204" pitchFamily="34" charset="0"/>
                <a:cs typeface="Arial" panose="020B0604020202020204" pitchFamily="34" charset="0"/>
              </a:rPr>
              <a:t>Act 2010 </a:t>
            </a:r>
            <a:r>
              <a:rPr lang="en-GB" sz="1600" dirty="0">
                <a:latin typeface="Arial" panose="020B0604020202020204" pitchFamily="34" charset="0"/>
                <a:cs typeface="Arial" panose="020B0604020202020204" pitchFamily="34" charset="0"/>
              </a:rPr>
              <a:t>identifies nine </a:t>
            </a:r>
            <a:r>
              <a:rPr lang="en-GB" sz="1600" i="1" dirty="0">
                <a:latin typeface="Arial" panose="020B0604020202020204" pitchFamily="34" charset="0"/>
                <a:cs typeface="Arial" panose="020B0604020202020204" pitchFamily="34" charset="0"/>
              </a:rPr>
              <a:t>protected characteristics </a:t>
            </a:r>
            <a:r>
              <a:rPr lang="en-GB" sz="1600" dirty="0">
                <a:latin typeface="Arial" panose="020B0604020202020204" pitchFamily="34" charset="0"/>
                <a:cs typeface="Arial" panose="020B0604020202020204" pitchFamily="34" charset="0"/>
              </a:rPr>
              <a:t>or groups that are protected under equalities law</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7" name="Rectangle 6"/>
          <p:cNvSpPr/>
          <p:nvPr/>
        </p:nvSpPr>
        <p:spPr>
          <a:xfrm>
            <a:off x="252352" y="1154693"/>
            <a:ext cx="6100947" cy="3370153"/>
          </a:xfrm>
          <a:prstGeom prst="rect">
            <a:avLst/>
          </a:prstGeom>
        </p:spPr>
        <p:txBody>
          <a:bodyPr wrap="square">
            <a:spAutoFit/>
          </a:bodyPr>
          <a:lstStyle/>
          <a:p>
            <a:r>
              <a:rPr lang="en-GB" sz="2200" b="1" dirty="0" smtClean="0">
                <a:solidFill>
                  <a:srgbClr val="2154AC"/>
                </a:solidFill>
                <a:latin typeface="Arial" panose="020B0604020202020204" pitchFamily="34" charset="0"/>
                <a:cs typeface="Arial" panose="020B0604020202020204" pitchFamily="34" charset="0"/>
              </a:rPr>
              <a:t>Responsibilities:</a:t>
            </a:r>
            <a:endParaRPr lang="en-GB" sz="2200" b="1" dirty="0">
              <a:solidFill>
                <a:srgbClr val="2154AC"/>
              </a:solidFill>
              <a:latin typeface="Arial" panose="020B0604020202020204" pitchFamily="34" charset="0"/>
              <a:cs typeface="Arial" panose="020B0604020202020204" pitchFamily="34" charset="0"/>
            </a:endParaRPr>
          </a:p>
          <a:p>
            <a:pPr marL="342900" indent="-342900">
              <a:spcBef>
                <a:spcPts val="600"/>
              </a:spcBef>
              <a:buClr>
                <a:srgbClr val="2154AC"/>
              </a:buClr>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To </a:t>
            </a:r>
            <a:r>
              <a:rPr lang="en-GB" sz="2200" b="1" dirty="0">
                <a:latin typeface="Arial" panose="020B0604020202020204" pitchFamily="34" charset="0"/>
                <a:cs typeface="Arial" panose="020B0604020202020204" pitchFamily="34" charset="0"/>
              </a:rPr>
              <a:t>work in agreed ways that are safe for them and those around them and to discuss safety concerns with their manager</a:t>
            </a:r>
          </a:p>
          <a:p>
            <a:pPr marL="342900" indent="-342900">
              <a:spcBef>
                <a:spcPts val="600"/>
              </a:spcBef>
              <a:buClr>
                <a:srgbClr val="2154AC"/>
              </a:buClr>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To </a:t>
            </a:r>
            <a:r>
              <a:rPr lang="en-GB" sz="2200" b="1" dirty="0">
                <a:latin typeface="Arial" panose="020B0604020202020204" pitchFamily="34" charset="0"/>
                <a:cs typeface="Arial" panose="020B0604020202020204" pitchFamily="34" charset="0"/>
              </a:rPr>
              <a:t>treat other people’s private and sensitive information confidentially</a:t>
            </a:r>
          </a:p>
          <a:p>
            <a:pPr marL="342900" indent="-342900">
              <a:spcBef>
                <a:spcPts val="600"/>
              </a:spcBef>
              <a:buClr>
                <a:srgbClr val="2154AC"/>
              </a:buClr>
              <a:buFont typeface="Arial" panose="020B0604020202020204" pitchFamily="34" charset="0"/>
              <a:buChar char="■"/>
            </a:pPr>
            <a:r>
              <a:rPr lang="en-GB" sz="2200" b="1" dirty="0" smtClean="0">
                <a:latin typeface="Arial" panose="020B0604020202020204" pitchFamily="34" charset="0"/>
                <a:cs typeface="Arial" panose="020B0604020202020204" pitchFamily="34" charset="0"/>
              </a:rPr>
              <a:t>To </a:t>
            </a:r>
            <a:r>
              <a:rPr lang="en-GB" sz="2200" b="1" dirty="0">
                <a:latin typeface="Arial" panose="020B0604020202020204" pitchFamily="34" charset="0"/>
                <a:cs typeface="Arial" panose="020B0604020202020204" pitchFamily="34" charset="0"/>
              </a:rPr>
              <a:t>treat others equally regardless of </a:t>
            </a:r>
            <a:r>
              <a:rPr lang="en-GB" sz="2200" b="1" dirty="0">
                <a:solidFill>
                  <a:srgbClr val="2154AC"/>
                </a:solidFill>
                <a:latin typeface="Arial" panose="020B0604020202020204" pitchFamily="34" charset="0"/>
                <a:cs typeface="Arial" panose="020B0604020202020204" pitchFamily="34" charset="0"/>
              </a:rPr>
              <a:t>protected characteristics</a:t>
            </a:r>
            <a:r>
              <a:rPr lang="en-GB" sz="2200" b="1" dirty="0" smtClean="0">
                <a:latin typeface="Arial" panose="020B0604020202020204" pitchFamily="34" charset="0"/>
                <a:cs typeface="Arial" panose="020B0604020202020204" pitchFamily="34" charset="0"/>
              </a:rPr>
              <a:t>.</a:t>
            </a:r>
            <a:endParaRPr lang="en-GB" sz="22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7683" y="1292786"/>
            <a:ext cx="2193963" cy="3573402"/>
          </a:xfrm>
          <a:prstGeom prst="rect">
            <a:avLst/>
          </a:prstGeom>
        </p:spPr>
      </p:pic>
    </p:spTree>
    <p:extLst>
      <p:ext uri="{BB962C8B-B14F-4D97-AF65-F5344CB8AC3E}">
        <p14:creationId xmlns:p14="http://schemas.microsoft.com/office/powerpoint/2010/main" val="56625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5058</TotalTime>
  <Words>2556</Words>
  <Application>Microsoft Office PowerPoint</Application>
  <PresentationFormat>On-screen Show (4:3)</PresentationFormat>
  <Paragraphs>304</Paragraphs>
  <Slides>19</Slides>
  <Notes>13</Notes>
  <HiddenSlides>0</HiddenSlides>
  <MMClips>0</MMClips>
  <ScaleCrop>false</ScaleCrop>
  <HeadingPairs>
    <vt:vector size="4" baseType="variant">
      <vt:variant>
        <vt:lpstr>Theme</vt:lpstr>
      </vt:variant>
      <vt:variant>
        <vt:i4>29</vt:i4>
      </vt:variant>
      <vt:variant>
        <vt:lpstr>Slide Titles</vt:lpstr>
      </vt:variant>
      <vt:variant>
        <vt:i4>19</vt:i4>
      </vt:variant>
    </vt:vector>
  </HeadingPairs>
  <TitlesOfParts>
    <vt:vector size="48" baseType="lpstr">
      <vt:lpstr>Custom Design</vt:lpstr>
      <vt:lpstr>1_Custom Design</vt:lpstr>
      <vt:lpstr>Office Theme</vt:lpstr>
      <vt:lpstr>1_Office Theme</vt:lpstr>
      <vt:lpstr>2_Office Theme</vt:lpstr>
      <vt:lpstr>2_Custom Design</vt:lpstr>
      <vt:lpstr>3_Office Theme</vt:lpstr>
      <vt:lpstr>4_Office Theme</vt:lpstr>
      <vt:lpstr>3_Custom Design</vt:lpstr>
      <vt:lpstr>5_Office Theme</vt:lpstr>
      <vt:lpstr>6_Office Theme</vt:lpstr>
      <vt:lpstr>7_Office Theme</vt:lpstr>
      <vt:lpstr>4_Custom Design</vt:lpstr>
      <vt:lpstr>8_Office Theme</vt:lpstr>
      <vt:lpstr>9_Office Theme</vt:lpstr>
      <vt:lpstr>10_Office Theme</vt:lpstr>
      <vt:lpstr>5_Custom Design</vt:lpstr>
      <vt:lpstr>11_Office Theme</vt:lpstr>
      <vt:lpstr>12_Office Theme</vt:lpstr>
      <vt:lpstr>6_Custom Design</vt:lpstr>
      <vt:lpstr>13_Office Theme</vt:lpstr>
      <vt:lpstr>14_Office Theme</vt:lpstr>
      <vt:lpstr>15_Office Theme</vt:lpstr>
      <vt:lpstr>7_Custom Design</vt:lpstr>
      <vt:lpstr>16_Office Theme</vt:lpstr>
      <vt:lpstr>17_Office Theme</vt:lpstr>
      <vt:lpstr>8_Custom Design</vt:lpstr>
      <vt:lpstr>18_Office Theme</vt:lpstr>
      <vt:lpstr>19_Office Theme</vt:lpstr>
      <vt:lpstr>PowerPoint Presentation</vt:lpstr>
      <vt:lpstr>Learning outcomes</vt:lpstr>
      <vt:lpstr>Tasks, behaviours and standards of work</vt:lpstr>
      <vt:lpstr>Standards and codes of conduct  and practice </vt:lpstr>
      <vt:lpstr>Discussion</vt:lpstr>
      <vt:lpstr>Experiences, attitudes and beliefs </vt:lpstr>
      <vt:lpstr>Values, aims and objectives</vt:lpstr>
      <vt:lpstr>Rights at work</vt:lpstr>
      <vt:lpstr>Responsibilities at work</vt:lpstr>
      <vt:lpstr>Responsibilities to the individuals you support</vt:lpstr>
      <vt:lpstr>Agreed ways of working</vt:lpstr>
      <vt:lpstr>Reporting errors - discussion</vt:lpstr>
      <vt:lpstr>Whistleblowing</vt:lpstr>
      <vt:lpstr>Whistleblowing - discussion</vt:lpstr>
      <vt:lpstr>Working in partnership</vt:lpstr>
      <vt:lpstr>Effective partnership working</vt:lpstr>
      <vt:lpstr>Knowledge check</vt:lpstr>
      <vt:lpstr>Knowledge check</vt:lpstr>
      <vt:lpstr>Knowledge check</vt:lpstr>
    </vt:vector>
  </TitlesOfParts>
  <Company>Highfield.co.uk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Craven</dc:creator>
  <cp:lastModifiedBy>Ellen Dunwell</cp:lastModifiedBy>
  <cp:revision>528</cp:revision>
  <cp:lastPrinted>2015-04-02T14:54:04Z</cp:lastPrinted>
  <dcterms:created xsi:type="dcterms:W3CDTF">2015-01-20T17:14:44Z</dcterms:created>
  <dcterms:modified xsi:type="dcterms:W3CDTF">2015-06-16T14:50:39Z</dcterms:modified>
</cp:coreProperties>
</file>