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1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2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3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4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5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6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7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8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9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20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1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2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3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4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5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6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7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8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9.xml" ContentType="application/vnd.openxmlformats-officedocument.theme+xml"/>
  <Override PartName="/ppt/theme/theme3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48" r:id="rId3"/>
    <p:sldMasterId id="2147483674" r:id="rId4"/>
    <p:sldMasterId id="2147483686" r:id="rId5"/>
    <p:sldMasterId id="2147483698" r:id="rId6"/>
    <p:sldMasterId id="2147483710" r:id="rId7"/>
    <p:sldMasterId id="2147483722" r:id="rId8"/>
    <p:sldMasterId id="2147483734" r:id="rId9"/>
    <p:sldMasterId id="2147483746" r:id="rId10"/>
    <p:sldMasterId id="2147483758" r:id="rId11"/>
    <p:sldMasterId id="2147483770" r:id="rId12"/>
    <p:sldMasterId id="2147483782" r:id="rId13"/>
    <p:sldMasterId id="2147483794" r:id="rId14"/>
    <p:sldMasterId id="2147483806" r:id="rId15"/>
    <p:sldMasterId id="2147483818" r:id="rId16"/>
    <p:sldMasterId id="2147483830" r:id="rId17"/>
    <p:sldMasterId id="2147483842" r:id="rId18"/>
    <p:sldMasterId id="2147483854" r:id="rId19"/>
    <p:sldMasterId id="2147483866" r:id="rId20"/>
    <p:sldMasterId id="2147483878" r:id="rId21"/>
    <p:sldMasterId id="2147483890" r:id="rId22"/>
    <p:sldMasterId id="2147483902" r:id="rId23"/>
    <p:sldMasterId id="2147483914" r:id="rId24"/>
    <p:sldMasterId id="2147483926" r:id="rId25"/>
    <p:sldMasterId id="2147483938" r:id="rId26"/>
    <p:sldMasterId id="2147483950" r:id="rId27"/>
    <p:sldMasterId id="2147483962" r:id="rId28"/>
    <p:sldMasterId id="2147483974" r:id="rId29"/>
  </p:sldMasterIdLst>
  <p:notesMasterIdLst>
    <p:notesMasterId r:id="rId42"/>
  </p:notesMasterIdLst>
  <p:sldIdLst>
    <p:sldId id="260" r:id="rId30"/>
    <p:sldId id="258" r:id="rId31"/>
    <p:sldId id="265" r:id="rId32"/>
    <p:sldId id="263" r:id="rId33"/>
    <p:sldId id="266" r:id="rId34"/>
    <p:sldId id="267" r:id="rId35"/>
    <p:sldId id="268" r:id="rId36"/>
    <p:sldId id="529" r:id="rId37"/>
    <p:sldId id="269" r:id="rId38"/>
    <p:sldId id="270" r:id="rId39"/>
    <p:sldId id="318" r:id="rId40"/>
    <p:sldId id="262" r:id="rId41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PL" initials="R" lastIdx="369" clrIdx="0"/>
  <p:cmAuthor id="1" name="Rachel Craven" initials="R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ECA"/>
    <a:srgbClr val="0066CC"/>
    <a:srgbClr val="FF33CC"/>
    <a:srgbClr val="2154AC"/>
    <a:srgbClr val="0A1432"/>
    <a:srgbClr val="232132"/>
    <a:srgbClr val="3D62AD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81295" autoAdjust="0"/>
  </p:normalViewPr>
  <p:slideViewPr>
    <p:cSldViewPr snapToGrid="0" snapToObjects="1">
      <p:cViewPr>
        <p:scale>
          <a:sx n="70" d="100"/>
          <a:sy n="70" d="100"/>
        </p:scale>
        <p:origin x="-1488" y="-186"/>
      </p:cViewPr>
      <p:guideLst>
        <p:guide orient="horz" pos="4319"/>
        <p:guide pos="2895"/>
      </p:guideLst>
    </p:cSldViewPr>
  </p:slideViewPr>
  <p:outlineViewPr>
    <p:cViewPr>
      <p:scale>
        <a:sx n="33" d="100"/>
        <a:sy n="33" d="100"/>
      </p:scale>
      <p:origin x="48" y="1434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7" d="100"/>
          <a:sy n="67" d="100"/>
        </p:scale>
        <p:origin x="-3228" y="191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5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132CF-6D6C-4681-BEE0-5E48578B8E16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536BE-7111-426C-AF6B-9B05D67A5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22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536BE-7111-426C-AF6B-9B05D67A5FD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412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536BE-7111-426C-AF6B-9B05D67A5FD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336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Use of this presentation is optional</a:t>
            </a:r>
            <a:r>
              <a:rPr lang="en-GB" baseline="0" dirty="0" smtClean="0"/>
              <a:t> and employers may choose to deliver the Care Certificate learning in other ways.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536BE-7111-426C-AF6B-9B05D67A5FD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060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536BE-7111-426C-AF6B-9B05D67A5FD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788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Examples of roles:</a:t>
            </a:r>
          </a:p>
          <a:p>
            <a:endParaRPr lang="en-GB" dirty="0" smtClean="0"/>
          </a:p>
          <a:p>
            <a:r>
              <a:rPr lang="en-GB" b="1" dirty="0" smtClean="0"/>
              <a:t>HEALTH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Healthcare</a:t>
            </a:r>
            <a:r>
              <a:rPr lang="en-GB" baseline="0" dirty="0" smtClean="0"/>
              <a:t> assistant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Assistant practitioner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Care support worker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Staff supporting those in clinical roles in the NHS where there is direct contact with patients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baseline="0" dirty="0" smtClean="0"/>
              <a:t>SOCIAL CARE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 smtClean="0"/>
              <a:t>Adult social care workers providing direct care in: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Residential units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Nursing homes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Hospices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Home care.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536BE-7111-426C-AF6B-9B05D67A5FD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533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536BE-7111-426C-AF6B-9B05D67A5FD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806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5CB028-CC36-4A1C-A144-B7B9ED7BCAB0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E164B5-AC44-493B-B3F8-54C8C987F0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462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3606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0327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635635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00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79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20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5264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4032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7599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54248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656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4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7" y="2434455"/>
            <a:ext cx="5275459" cy="28619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072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304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961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635635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8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204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058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4318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4654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19534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3257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40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977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3744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27219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6543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61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7" y="2434455"/>
            <a:ext cx="5275459" cy="28619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27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7" y="2434455"/>
            <a:ext cx="5275459" cy="28619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385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7" y="2434455"/>
            <a:ext cx="5275459" cy="28619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0386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7" y="2434455"/>
            <a:ext cx="5275459" cy="28619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0258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952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635635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87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45782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3143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7" y="2434455"/>
            <a:ext cx="5275459" cy="28619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82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03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635635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561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50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40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9242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6005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18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58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838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9600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39198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2913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0479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635635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4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51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65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7357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47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43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8523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0804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34219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90012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39868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00824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635635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34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4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83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24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7780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7405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86488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6455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046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6003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0575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5961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266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7" y="2434455"/>
            <a:ext cx="5275459" cy="28619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3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521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5334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7" y="2434455"/>
            <a:ext cx="5275459" cy="28619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7431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7" y="2434455"/>
            <a:ext cx="5275459" cy="28619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3631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7" y="2434455"/>
            <a:ext cx="5275459" cy="28619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02599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12493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8226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7778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7" y="2434455"/>
            <a:ext cx="5275459" cy="28619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636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41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635635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2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2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2701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0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8108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33954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0895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66343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1393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222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46294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61645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635635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78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5974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9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28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68260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6576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4590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2478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76148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9497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9527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74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827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6138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362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7" y="2434455"/>
            <a:ext cx="5275459" cy="28619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91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391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7" y="2434455"/>
            <a:ext cx="5275459" cy="28619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8282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7" y="2434455"/>
            <a:ext cx="5275459" cy="28619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93061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7" y="2434455"/>
            <a:ext cx="5275459" cy="28619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6439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54616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0982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1754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7" y="2434455"/>
            <a:ext cx="5275459" cy="28619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27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2104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07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635635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938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1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06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7111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98778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0783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9659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38479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417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4773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287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37226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635635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904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9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22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9016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1545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32643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0386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42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730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9634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5813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6174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635635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50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0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072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5541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293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7569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13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635635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92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8950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32456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09840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1344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81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7" y="2434455"/>
            <a:ext cx="5275459" cy="28619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1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8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7" y="2434455"/>
            <a:ext cx="5275459" cy="28619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00356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7" y="2434455"/>
            <a:ext cx="5275459" cy="28619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0612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7" y="2434455"/>
            <a:ext cx="5275459" cy="28619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21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308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4591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5142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8156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7" y="2434455"/>
            <a:ext cx="5275459" cy="28619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980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033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635635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2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64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669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62496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3634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8633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856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6345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75440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48357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828569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635635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1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725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37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379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6162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50267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3626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286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3955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64733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2947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86856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2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7" y="2434455"/>
            <a:ext cx="5275459" cy="28619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309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73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3855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7" y="2434455"/>
            <a:ext cx="5275459" cy="28619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31959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7" y="2434455"/>
            <a:ext cx="5275459" cy="28619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1876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7" y="2434455"/>
            <a:ext cx="5275459" cy="28619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66985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08733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08720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67378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7" y="2434455"/>
            <a:ext cx="5275459" cy="28619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58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13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635635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9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58333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3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6352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386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838251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6260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246283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8922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40219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21381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635635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26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7" y="2434455"/>
            <a:ext cx="5275459" cy="28619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42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94914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1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39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9756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73096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57262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6893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95217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27521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3138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03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643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509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35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6617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635635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185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18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5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3240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097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2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808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728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352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2283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197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645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40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7" y="2434455"/>
            <a:ext cx="5275459" cy="28619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47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7" y="2434455"/>
            <a:ext cx="5275459" cy="28619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25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7" y="2434455"/>
            <a:ext cx="5275459" cy="28619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409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7" y="2434455"/>
            <a:ext cx="5275459" cy="28619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02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7" y="2434455"/>
            <a:ext cx="5275459" cy="28619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118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5793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650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8669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7" y="2434455"/>
            <a:ext cx="5275459" cy="28619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814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930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635635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991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8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7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7" y="2434455"/>
            <a:ext cx="5275459" cy="28619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2791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9047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955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668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3316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136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295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94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196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635635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113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02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7" y="2434455"/>
            <a:ext cx="5275459" cy="28619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7901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484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5225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330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4755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501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762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232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807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016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04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1692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7" y="2434455"/>
            <a:ext cx="5275459" cy="28619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3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43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7" y="2434455"/>
            <a:ext cx="5275459" cy="28619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458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7" y="2434455"/>
            <a:ext cx="5275459" cy="28619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433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7" y="2434455"/>
            <a:ext cx="5275459" cy="28619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40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48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108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304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7" y="2434455"/>
            <a:ext cx="5275459" cy="28619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29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>
                <a:solidFill>
                  <a:prstClr val="black"/>
                </a:solidFill>
              </a:rPr>
              <a:pPr/>
              <a:t>16/06/2015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38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9AB92-7330-44CD-A6E8-F819D7140693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6ADF-30FC-4A23-B8DD-7890D33E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7062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635635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23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04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40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511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317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126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90638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4748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2049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>
                <a:solidFill>
                  <a:prstClr val="black"/>
                </a:solidFill>
              </a:rPr>
              <a:pPr/>
              <a:t>6/16/2015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26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" Target="../slides/slide1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" Target="../slides/slide12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" Target="../slides/slide12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" Target="../slides/slide12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" Target="../slides/slide12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" Target="../slides/slide1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" Target="../slides/slide12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" Target="../slides/slide12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image" Target="../media/image2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slide" Target="../slides/slide12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image" Target="../media/image2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slide" Target="../slides/slide12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" Target="../slides/slide1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slide" Target="../slides/slide12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image" Target="../media/image2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slide" Target="../slides/slide12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image" Target="../media/image2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slide" Target="../slides/slide12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image" Target="../media/image2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slide" Target="../slides/slide12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image" Target="../media/image2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slide" Target="../slides/slide12.xml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Relationship Id="rId14" Type="http://schemas.openxmlformats.org/officeDocument/2006/relationships/image" Target="../media/image2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13" Type="http://schemas.openxmlformats.org/officeDocument/2006/relationships/slide" Target="../slides/slide12.xml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0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Relationship Id="rId14" Type="http://schemas.openxmlformats.org/officeDocument/2006/relationships/image" Target="../media/image2.pn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slide" Target="../slides/slide12.xml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Relationship Id="rId14" Type="http://schemas.openxmlformats.org/officeDocument/2006/relationships/image" Target="../media/image2.pn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slide" Target="../slides/slide12.xml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Relationship Id="rId14" Type="http://schemas.openxmlformats.org/officeDocument/2006/relationships/image" Target="../media/image2.pn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slide" Target="../slides/slide12.xml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Relationship Id="rId14" Type="http://schemas.openxmlformats.org/officeDocument/2006/relationships/image" Target="../media/image2.pn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6.xml"/><Relationship Id="rId13" Type="http://schemas.openxmlformats.org/officeDocument/2006/relationships/slide" Target="../slides/slide12.xml"/><Relationship Id="rId3" Type="http://schemas.openxmlformats.org/officeDocument/2006/relationships/slideLayout" Target="../slideLayouts/slideLayout301.xml"/><Relationship Id="rId7" Type="http://schemas.openxmlformats.org/officeDocument/2006/relationships/slideLayout" Target="../slideLayouts/slideLayout30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" Target="../slides/slide1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" Target="../slides/slide1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" Target="../slides/slide1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" Target="../slides/slide12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" Target="../slides/slide12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" Target="../slides/slide12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" Target="../slides/slide12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59308" y="570017"/>
            <a:ext cx="5037088" cy="2964414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Care Certificate Logo_fina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0590" y="265446"/>
            <a:ext cx="3605909" cy="360590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65400" y="461639"/>
            <a:ext cx="6902666" cy="3049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2154A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CARE CERTIFICATE</a:t>
            </a:r>
          </a:p>
          <a:p>
            <a:pPr algn="l"/>
            <a:endParaRPr lang="en-US" sz="1500" dirty="0" smtClean="0">
              <a:solidFill>
                <a:srgbClr val="2321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3700" b="0" i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Presentation</a:t>
            </a:r>
            <a:endParaRPr lang="en-US" sz="3700" b="0" i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29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20632" y="0"/>
            <a:ext cx="9164632" cy="10096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5325" y="87202"/>
            <a:ext cx="7223798" cy="920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5212676" y="6373838"/>
            <a:ext cx="6477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 eaLnBrk="0" hangingPunct="0"/>
            <a:fld id="{13EAF074-EBD3-3449-94F7-95AB91E0F6D5}" type="slidenum">
              <a:rPr lang="en-GB" sz="13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/>
              <a:t>‹#›</a:t>
            </a:fld>
            <a:endParaRPr lang="en-GB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325" y="1320673"/>
            <a:ext cx="8229600" cy="4528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5" name="Chevron 14">
            <a:hlinkClick r:id="" action="ppaction://hlinkshowjump?jump=nextslide"/>
          </p:cNvPr>
          <p:cNvSpPr/>
          <p:nvPr/>
        </p:nvSpPr>
        <p:spPr>
          <a:xfrm>
            <a:off x="4855998" y="6472397"/>
            <a:ext cx="226053" cy="226053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rot="10800000">
            <a:off x="4041585" y="6472397"/>
            <a:ext cx="226053" cy="226053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pic>
        <p:nvPicPr>
          <p:cNvPr id="17" name="Picture 16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492" t="-29494" r="-29492" b="-29494"/>
          <a:stretch/>
        </p:blipFill>
        <p:spPr>
          <a:xfrm>
            <a:off x="4381283" y="6386465"/>
            <a:ext cx="372823" cy="370472"/>
          </a:xfrm>
          <a:prstGeom prst="ellipse">
            <a:avLst/>
          </a:prstGeom>
          <a:solidFill>
            <a:srgbClr val="002060"/>
          </a:solidFill>
          <a:ln w="15875">
            <a:solidFill>
              <a:srgbClr val="0066CC"/>
            </a:solidFill>
          </a:ln>
        </p:spPr>
      </p:pic>
    </p:spTree>
    <p:extLst>
      <p:ext uri="{BB962C8B-B14F-4D97-AF65-F5344CB8AC3E}">
        <p14:creationId xmlns:p14="http://schemas.microsoft.com/office/powerpoint/2010/main" val="72187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2154AC"/>
        </a:buClr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20632" y="0"/>
            <a:ext cx="9164632" cy="10096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5325" y="87202"/>
            <a:ext cx="7223798" cy="920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5212676" y="6373838"/>
            <a:ext cx="6477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 eaLnBrk="0" hangingPunct="0"/>
            <a:fld id="{13EAF074-EBD3-3449-94F7-95AB91E0F6D5}" type="slidenum">
              <a:rPr lang="en-GB" sz="13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/>
              <a:t>‹#›</a:t>
            </a:fld>
            <a:endParaRPr lang="en-GB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325" y="1320673"/>
            <a:ext cx="8229600" cy="4528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5" name="Chevron 14">
            <a:hlinkClick r:id="" action="ppaction://hlinkshowjump?jump=nextslide"/>
          </p:cNvPr>
          <p:cNvSpPr/>
          <p:nvPr/>
        </p:nvSpPr>
        <p:spPr>
          <a:xfrm>
            <a:off x="4855998" y="6472397"/>
            <a:ext cx="226053" cy="226053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rot="10800000">
            <a:off x="4041585" y="6472397"/>
            <a:ext cx="226053" cy="226053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pic>
        <p:nvPicPr>
          <p:cNvPr id="17" name="Picture 16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492" t="-29494" r="-29492" b="-29494"/>
          <a:stretch/>
        </p:blipFill>
        <p:spPr>
          <a:xfrm>
            <a:off x="4381283" y="6386465"/>
            <a:ext cx="372823" cy="370472"/>
          </a:xfrm>
          <a:prstGeom prst="ellipse">
            <a:avLst/>
          </a:prstGeom>
          <a:solidFill>
            <a:srgbClr val="002060"/>
          </a:solidFill>
          <a:ln w="15875">
            <a:solidFill>
              <a:srgbClr val="0066CC"/>
            </a:solidFill>
          </a:ln>
        </p:spPr>
      </p:pic>
    </p:spTree>
    <p:extLst>
      <p:ext uri="{BB962C8B-B14F-4D97-AF65-F5344CB8AC3E}">
        <p14:creationId xmlns:p14="http://schemas.microsoft.com/office/powerpoint/2010/main" val="21968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2154AC"/>
        </a:buClr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20632" y="0"/>
            <a:ext cx="9164632" cy="10096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5325" y="87202"/>
            <a:ext cx="7223798" cy="920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5212676" y="6373838"/>
            <a:ext cx="6477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 eaLnBrk="0" hangingPunct="0"/>
            <a:fld id="{13EAF074-EBD3-3449-94F7-95AB91E0F6D5}" type="slidenum">
              <a:rPr lang="en-GB" sz="13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/>
              <a:t>‹#›</a:t>
            </a:fld>
            <a:endParaRPr lang="en-GB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325" y="1320673"/>
            <a:ext cx="8229600" cy="4528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5" name="Chevron 14">
            <a:hlinkClick r:id="" action="ppaction://hlinkshowjump?jump=nextslide"/>
          </p:cNvPr>
          <p:cNvSpPr/>
          <p:nvPr/>
        </p:nvSpPr>
        <p:spPr>
          <a:xfrm>
            <a:off x="4855998" y="6472397"/>
            <a:ext cx="226053" cy="226053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rot="10800000">
            <a:off x="4041585" y="6472397"/>
            <a:ext cx="226053" cy="226053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pic>
        <p:nvPicPr>
          <p:cNvPr id="17" name="Picture 16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492" t="-29494" r="-29492" b="-29494"/>
          <a:stretch/>
        </p:blipFill>
        <p:spPr>
          <a:xfrm>
            <a:off x="4381283" y="6386465"/>
            <a:ext cx="372823" cy="370472"/>
          </a:xfrm>
          <a:prstGeom prst="ellipse">
            <a:avLst/>
          </a:prstGeom>
          <a:solidFill>
            <a:srgbClr val="002060"/>
          </a:solidFill>
          <a:ln w="15875">
            <a:solidFill>
              <a:srgbClr val="0066CC"/>
            </a:solidFill>
          </a:ln>
        </p:spPr>
      </p:pic>
    </p:spTree>
    <p:extLst>
      <p:ext uri="{BB962C8B-B14F-4D97-AF65-F5344CB8AC3E}">
        <p14:creationId xmlns:p14="http://schemas.microsoft.com/office/powerpoint/2010/main" val="334843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2154AC"/>
        </a:buClr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11000">
                <a:srgbClr val="002060"/>
              </a:gs>
              <a:gs pos="92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163442" y="1668488"/>
            <a:ext cx="6843002" cy="5521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b="0" dirty="0" smtClean="0">
                <a:solidFill>
                  <a:srgbClr val="002060"/>
                </a:solidFill>
              </a:rPr>
              <a:t>The CARE CERTIFICATE</a:t>
            </a:r>
            <a:endParaRPr lang="en-GB" sz="2400" b="0" dirty="0" smtClean="0">
              <a:solidFill>
                <a:srgbClr val="002060"/>
              </a:solidFill>
            </a:endParaRP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5212676" y="6385713"/>
            <a:ext cx="6477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 eaLnBrk="0" hangingPunct="0"/>
            <a:fld id="{13EAF074-EBD3-3449-94F7-95AB91E0F6D5}" type="slidenum">
              <a:rPr lang="en-GB" sz="13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/>
              <a:t>‹#›</a:t>
            </a:fld>
            <a:endParaRPr lang="en-GB" sz="13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hevron 20">
            <a:hlinkClick r:id="" action="ppaction://hlinkshowjump?jump=nextslide"/>
          </p:cNvPr>
          <p:cNvSpPr/>
          <p:nvPr/>
        </p:nvSpPr>
        <p:spPr>
          <a:xfrm>
            <a:off x="4855998" y="6472397"/>
            <a:ext cx="226053" cy="226053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22" name="Chevron 21">
            <a:hlinkClick r:id="" action="ppaction://hlinkshowjump?jump=previousslide"/>
          </p:cNvPr>
          <p:cNvSpPr/>
          <p:nvPr/>
        </p:nvSpPr>
        <p:spPr>
          <a:xfrm rot="10800000">
            <a:off x="4041585" y="6472397"/>
            <a:ext cx="226053" cy="226053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pic>
        <p:nvPicPr>
          <p:cNvPr id="8" name="Picture 7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492" t="-29494" r="-29492" b="-29494"/>
          <a:stretch/>
        </p:blipFill>
        <p:spPr>
          <a:xfrm>
            <a:off x="4381283" y="6386465"/>
            <a:ext cx="372823" cy="370472"/>
          </a:xfrm>
          <a:prstGeom prst="ellipse">
            <a:avLst/>
          </a:prstGeom>
          <a:solidFill>
            <a:srgbClr val="002060"/>
          </a:solidFill>
          <a:ln w="158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0817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20632" y="0"/>
            <a:ext cx="9164632" cy="10096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5325" y="87202"/>
            <a:ext cx="7223798" cy="920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5212676" y="6373838"/>
            <a:ext cx="6477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 eaLnBrk="0" hangingPunct="0"/>
            <a:fld id="{13EAF074-EBD3-3449-94F7-95AB91E0F6D5}" type="slidenum">
              <a:rPr lang="en-GB" sz="13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/>
              <a:t>‹#›</a:t>
            </a:fld>
            <a:endParaRPr lang="en-GB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325" y="1320673"/>
            <a:ext cx="8229600" cy="4528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5" name="Chevron 14">
            <a:hlinkClick r:id="" action="ppaction://hlinkshowjump?jump=nextslide"/>
          </p:cNvPr>
          <p:cNvSpPr/>
          <p:nvPr/>
        </p:nvSpPr>
        <p:spPr>
          <a:xfrm>
            <a:off x="4855998" y="6472397"/>
            <a:ext cx="226053" cy="226053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rot="10800000">
            <a:off x="4041585" y="6472397"/>
            <a:ext cx="226053" cy="226053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pic>
        <p:nvPicPr>
          <p:cNvPr id="17" name="Picture 16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492" t="-29494" r="-29492" b="-29494"/>
          <a:stretch/>
        </p:blipFill>
        <p:spPr>
          <a:xfrm>
            <a:off x="4381283" y="6386465"/>
            <a:ext cx="372823" cy="370472"/>
          </a:xfrm>
          <a:prstGeom prst="ellipse">
            <a:avLst/>
          </a:prstGeom>
          <a:solidFill>
            <a:srgbClr val="002060"/>
          </a:solidFill>
          <a:ln w="15875">
            <a:solidFill>
              <a:srgbClr val="0066CC"/>
            </a:solidFill>
          </a:ln>
        </p:spPr>
      </p:pic>
    </p:spTree>
    <p:extLst>
      <p:ext uri="{BB962C8B-B14F-4D97-AF65-F5344CB8AC3E}">
        <p14:creationId xmlns:p14="http://schemas.microsoft.com/office/powerpoint/2010/main" val="155703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2154AC"/>
        </a:buClr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20632" y="0"/>
            <a:ext cx="9164632" cy="10096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5325" y="87202"/>
            <a:ext cx="7223798" cy="920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5212676" y="6373838"/>
            <a:ext cx="6477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 eaLnBrk="0" hangingPunct="0"/>
            <a:fld id="{13EAF074-EBD3-3449-94F7-95AB91E0F6D5}" type="slidenum">
              <a:rPr lang="en-GB" sz="13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/>
              <a:t>‹#›</a:t>
            </a:fld>
            <a:endParaRPr lang="en-GB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325" y="1320673"/>
            <a:ext cx="8229600" cy="4528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5" name="Chevron 14">
            <a:hlinkClick r:id="" action="ppaction://hlinkshowjump?jump=nextslide"/>
          </p:cNvPr>
          <p:cNvSpPr/>
          <p:nvPr/>
        </p:nvSpPr>
        <p:spPr>
          <a:xfrm>
            <a:off x="4855998" y="6472397"/>
            <a:ext cx="226053" cy="226053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rot="10800000">
            <a:off x="4041585" y="6472397"/>
            <a:ext cx="226053" cy="226053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pic>
        <p:nvPicPr>
          <p:cNvPr id="17" name="Picture 16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492" t="-29494" r="-29492" b="-29494"/>
          <a:stretch/>
        </p:blipFill>
        <p:spPr>
          <a:xfrm>
            <a:off x="4381283" y="6386465"/>
            <a:ext cx="372823" cy="370472"/>
          </a:xfrm>
          <a:prstGeom prst="ellipse">
            <a:avLst/>
          </a:prstGeom>
          <a:solidFill>
            <a:srgbClr val="002060"/>
          </a:solidFill>
          <a:ln w="15875">
            <a:solidFill>
              <a:srgbClr val="0066CC"/>
            </a:solidFill>
          </a:ln>
        </p:spPr>
      </p:pic>
    </p:spTree>
    <p:extLst>
      <p:ext uri="{BB962C8B-B14F-4D97-AF65-F5344CB8AC3E}">
        <p14:creationId xmlns:p14="http://schemas.microsoft.com/office/powerpoint/2010/main" val="100210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2154AC"/>
        </a:buClr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20632" y="0"/>
            <a:ext cx="9164632" cy="10096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5325" y="87202"/>
            <a:ext cx="7223798" cy="920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5212676" y="6373838"/>
            <a:ext cx="6477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 eaLnBrk="0" hangingPunct="0"/>
            <a:fld id="{13EAF074-EBD3-3449-94F7-95AB91E0F6D5}" type="slidenum">
              <a:rPr lang="en-GB" sz="13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/>
              <a:t>‹#›</a:t>
            </a:fld>
            <a:endParaRPr lang="en-GB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325" y="1320673"/>
            <a:ext cx="8229600" cy="4528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5" name="Chevron 14">
            <a:hlinkClick r:id="" action="ppaction://hlinkshowjump?jump=nextslide"/>
          </p:cNvPr>
          <p:cNvSpPr/>
          <p:nvPr/>
        </p:nvSpPr>
        <p:spPr>
          <a:xfrm>
            <a:off x="4855998" y="6472397"/>
            <a:ext cx="226053" cy="226053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rot="10800000">
            <a:off x="4041585" y="6472397"/>
            <a:ext cx="226053" cy="226053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pic>
        <p:nvPicPr>
          <p:cNvPr id="17" name="Picture 16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492" t="-29494" r="-29492" b="-29494"/>
          <a:stretch/>
        </p:blipFill>
        <p:spPr>
          <a:xfrm>
            <a:off x="4381283" y="6386465"/>
            <a:ext cx="372823" cy="370472"/>
          </a:xfrm>
          <a:prstGeom prst="ellipse">
            <a:avLst/>
          </a:prstGeom>
          <a:solidFill>
            <a:srgbClr val="002060"/>
          </a:solidFill>
          <a:ln w="15875">
            <a:solidFill>
              <a:srgbClr val="0066CC"/>
            </a:solidFill>
          </a:ln>
        </p:spPr>
      </p:pic>
    </p:spTree>
    <p:extLst>
      <p:ext uri="{BB962C8B-B14F-4D97-AF65-F5344CB8AC3E}">
        <p14:creationId xmlns:p14="http://schemas.microsoft.com/office/powerpoint/2010/main" val="339414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2154AC"/>
        </a:buClr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11000">
                <a:srgbClr val="002060"/>
              </a:gs>
              <a:gs pos="92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163442" y="1668488"/>
            <a:ext cx="6843002" cy="5521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b="0" dirty="0" smtClean="0">
                <a:solidFill>
                  <a:srgbClr val="002060"/>
                </a:solidFill>
              </a:rPr>
              <a:t>The CARE CERTIFICATE</a:t>
            </a:r>
            <a:endParaRPr lang="en-GB" sz="2400" b="0" dirty="0" smtClean="0">
              <a:solidFill>
                <a:srgbClr val="002060"/>
              </a:solidFill>
            </a:endParaRP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5212676" y="6385713"/>
            <a:ext cx="6477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 eaLnBrk="0" hangingPunct="0"/>
            <a:fld id="{13EAF074-EBD3-3449-94F7-95AB91E0F6D5}" type="slidenum">
              <a:rPr lang="en-GB" sz="13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/>
              <a:t>‹#›</a:t>
            </a:fld>
            <a:endParaRPr lang="en-GB" sz="13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hevron 20">
            <a:hlinkClick r:id="" action="ppaction://hlinkshowjump?jump=nextslide"/>
          </p:cNvPr>
          <p:cNvSpPr/>
          <p:nvPr/>
        </p:nvSpPr>
        <p:spPr>
          <a:xfrm>
            <a:off x="4855998" y="6472397"/>
            <a:ext cx="226053" cy="226053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22" name="Chevron 21">
            <a:hlinkClick r:id="" action="ppaction://hlinkshowjump?jump=previousslide"/>
          </p:cNvPr>
          <p:cNvSpPr/>
          <p:nvPr/>
        </p:nvSpPr>
        <p:spPr>
          <a:xfrm rot="10800000">
            <a:off x="4041585" y="6472397"/>
            <a:ext cx="226053" cy="226053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pic>
        <p:nvPicPr>
          <p:cNvPr id="8" name="Picture 7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492" t="-29494" r="-29492" b="-29494"/>
          <a:stretch/>
        </p:blipFill>
        <p:spPr>
          <a:xfrm>
            <a:off x="4381283" y="6386465"/>
            <a:ext cx="372823" cy="370472"/>
          </a:xfrm>
          <a:prstGeom prst="ellipse">
            <a:avLst/>
          </a:prstGeom>
          <a:solidFill>
            <a:srgbClr val="002060"/>
          </a:solidFill>
          <a:ln w="158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1923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20632" y="0"/>
            <a:ext cx="9164632" cy="10096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5325" y="87202"/>
            <a:ext cx="7223798" cy="920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5212676" y="6373838"/>
            <a:ext cx="6477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 eaLnBrk="0" hangingPunct="0"/>
            <a:fld id="{13EAF074-EBD3-3449-94F7-95AB91E0F6D5}" type="slidenum">
              <a:rPr lang="en-GB" sz="13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/>
              <a:t>‹#›</a:t>
            </a:fld>
            <a:endParaRPr lang="en-GB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325" y="1320673"/>
            <a:ext cx="8229600" cy="4528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5" name="Chevron 14">
            <a:hlinkClick r:id="" action="ppaction://hlinkshowjump?jump=nextslide"/>
          </p:cNvPr>
          <p:cNvSpPr/>
          <p:nvPr/>
        </p:nvSpPr>
        <p:spPr>
          <a:xfrm>
            <a:off x="4855998" y="6472397"/>
            <a:ext cx="226053" cy="226053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rot="10800000">
            <a:off x="4041585" y="6472397"/>
            <a:ext cx="226053" cy="226053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pic>
        <p:nvPicPr>
          <p:cNvPr id="17" name="Picture 16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492" t="-29494" r="-29492" b="-29494"/>
          <a:stretch/>
        </p:blipFill>
        <p:spPr>
          <a:xfrm>
            <a:off x="4381283" y="6386465"/>
            <a:ext cx="372823" cy="370472"/>
          </a:xfrm>
          <a:prstGeom prst="ellipse">
            <a:avLst/>
          </a:prstGeom>
          <a:solidFill>
            <a:srgbClr val="002060"/>
          </a:solidFill>
          <a:ln w="15875">
            <a:solidFill>
              <a:srgbClr val="0066CC"/>
            </a:solidFill>
          </a:ln>
        </p:spPr>
      </p:pic>
    </p:spTree>
    <p:extLst>
      <p:ext uri="{BB962C8B-B14F-4D97-AF65-F5344CB8AC3E}">
        <p14:creationId xmlns:p14="http://schemas.microsoft.com/office/powerpoint/2010/main" val="405058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2154AC"/>
        </a:buClr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20632" y="0"/>
            <a:ext cx="9164632" cy="10096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5325" y="87202"/>
            <a:ext cx="7223798" cy="920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5212676" y="6373838"/>
            <a:ext cx="6477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 eaLnBrk="0" hangingPunct="0"/>
            <a:fld id="{13EAF074-EBD3-3449-94F7-95AB91E0F6D5}" type="slidenum">
              <a:rPr lang="en-GB" sz="13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/>
              <a:t>‹#›</a:t>
            </a:fld>
            <a:endParaRPr lang="en-GB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325" y="1320673"/>
            <a:ext cx="8229600" cy="4528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5" name="Chevron 14">
            <a:hlinkClick r:id="" action="ppaction://hlinkshowjump?jump=nextslide"/>
          </p:cNvPr>
          <p:cNvSpPr/>
          <p:nvPr/>
        </p:nvSpPr>
        <p:spPr>
          <a:xfrm>
            <a:off x="4855998" y="6472397"/>
            <a:ext cx="226053" cy="226053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rot="10800000">
            <a:off x="4041585" y="6472397"/>
            <a:ext cx="226053" cy="226053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pic>
        <p:nvPicPr>
          <p:cNvPr id="17" name="Picture 16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492" t="-29494" r="-29492" b="-29494"/>
          <a:stretch/>
        </p:blipFill>
        <p:spPr>
          <a:xfrm>
            <a:off x="4381283" y="6386465"/>
            <a:ext cx="372823" cy="370472"/>
          </a:xfrm>
          <a:prstGeom prst="ellipse">
            <a:avLst/>
          </a:prstGeom>
          <a:solidFill>
            <a:srgbClr val="002060"/>
          </a:solidFill>
          <a:ln w="15875">
            <a:solidFill>
              <a:srgbClr val="0066CC"/>
            </a:solidFill>
          </a:ln>
        </p:spPr>
      </p:pic>
    </p:spTree>
    <p:extLst>
      <p:ext uri="{BB962C8B-B14F-4D97-AF65-F5344CB8AC3E}">
        <p14:creationId xmlns:p14="http://schemas.microsoft.com/office/powerpoint/2010/main" val="346198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2154AC"/>
        </a:buClr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11000">
                <a:srgbClr val="002060"/>
              </a:gs>
              <a:gs pos="92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163442" y="1668488"/>
            <a:ext cx="6843002" cy="5521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b="0" dirty="0" smtClean="0">
                <a:solidFill>
                  <a:srgbClr val="002060"/>
                </a:solidFill>
              </a:rPr>
              <a:t>The CARE CERTIFICATE</a:t>
            </a:r>
            <a:endParaRPr lang="en-GB" sz="2400" b="0" dirty="0" smtClean="0">
              <a:solidFill>
                <a:srgbClr val="002060"/>
              </a:solidFill>
            </a:endParaRP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5212676" y="6385713"/>
            <a:ext cx="6477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 eaLnBrk="0" hangingPunct="0">
              <a:lnSpc>
                <a:spcPct val="100000"/>
              </a:lnSpc>
              <a:buFontTx/>
              <a:buNone/>
            </a:pPr>
            <a:fld id="{13EAF074-EBD3-3449-94F7-95AB91E0F6D5}" type="slidenum">
              <a:rPr lang="en-GB" sz="13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>
                <a:lnSpc>
                  <a:spcPct val="100000"/>
                </a:lnSpc>
                <a:buFontTx/>
                <a:buNone/>
              </a:pPr>
              <a:t>‹#›</a:t>
            </a:fld>
            <a:endParaRPr lang="en-GB" sz="13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hevron 20">
            <a:hlinkClick r:id="" action="ppaction://hlinkshowjump?jump=nextslide"/>
          </p:cNvPr>
          <p:cNvSpPr/>
          <p:nvPr/>
        </p:nvSpPr>
        <p:spPr>
          <a:xfrm>
            <a:off x="4855998" y="6472397"/>
            <a:ext cx="226053" cy="226053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22" name="Chevron 21">
            <a:hlinkClick r:id="" action="ppaction://hlinkshowjump?jump=previousslide"/>
          </p:cNvPr>
          <p:cNvSpPr/>
          <p:nvPr/>
        </p:nvSpPr>
        <p:spPr>
          <a:xfrm rot="10800000">
            <a:off x="4041585" y="6472397"/>
            <a:ext cx="226053" cy="226053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pic>
        <p:nvPicPr>
          <p:cNvPr id="8" name="Picture 7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492" t="-29494" r="-29492" b="-29494"/>
          <a:stretch/>
        </p:blipFill>
        <p:spPr>
          <a:xfrm>
            <a:off x="4381283" y="6386465"/>
            <a:ext cx="372823" cy="370472"/>
          </a:xfrm>
          <a:prstGeom prst="ellipse">
            <a:avLst/>
          </a:prstGeom>
          <a:solidFill>
            <a:srgbClr val="002060"/>
          </a:solidFill>
          <a:ln w="158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5679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11000">
                <a:srgbClr val="002060"/>
              </a:gs>
              <a:gs pos="92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163442" y="1668488"/>
            <a:ext cx="6843002" cy="5521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b="0" dirty="0" smtClean="0">
                <a:solidFill>
                  <a:srgbClr val="002060"/>
                </a:solidFill>
              </a:rPr>
              <a:t>The CARE CERTIFICATE</a:t>
            </a:r>
            <a:endParaRPr lang="en-GB" sz="2400" b="0" dirty="0" smtClean="0">
              <a:solidFill>
                <a:srgbClr val="002060"/>
              </a:solidFill>
            </a:endParaRP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5212676" y="6385713"/>
            <a:ext cx="6477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 eaLnBrk="0" hangingPunct="0"/>
            <a:fld id="{13EAF074-EBD3-3449-94F7-95AB91E0F6D5}" type="slidenum">
              <a:rPr lang="en-GB" sz="13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/>
              <a:t>‹#›</a:t>
            </a:fld>
            <a:endParaRPr lang="en-GB" sz="13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hevron 20">
            <a:hlinkClick r:id="" action="ppaction://hlinkshowjump?jump=nextslide"/>
          </p:cNvPr>
          <p:cNvSpPr/>
          <p:nvPr/>
        </p:nvSpPr>
        <p:spPr>
          <a:xfrm>
            <a:off x="4855998" y="6472397"/>
            <a:ext cx="226053" cy="226053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22" name="Chevron 21">
            <a:hlinkClick r:id="" action="ppaction://hlinkshowjump?jump=previousslide"/>
          </p:cNvPr>
          <p:cNvSpPr/>
          <p:nvPr/>
        </p:nvSpPr>
        <p:spPr>
          <a:xfrm rot="10800000">
            <a:off x="4041585" y="6472397"/>
            <a:ext cx="226053" cy="226053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pic>
        <p:nvPicPr>
          <p:cNvPr id="8" name="Picture 7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492" t="-29494" r="-29492" b="-29494"/>
          <a:stretch/>
        </p:blipFill>
        <p:spPr>
          <a:xfrm>
            <a:off x="4381283" y="6386465"/>
            <a:ext cx="372823" cy="370472"/>
          </a:xfrm>
          <a:prstGeom prst="ellipse">
            <a:avLst/>
          </a:prstGeom>
          <a:solidFill>
            <a:srgbClr val="002060"/>
          </a:solidFill>
          <a:ln w="158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2484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20632" y="0"/>
            <a:ext cx="9164632" cy="10096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5325" y="87202"/>
            <a:ext cx="7223798" cy="920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5212676" y="6373838"/>
            <a:ext cx="6477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 eaLnBrk="0" hangingPunct="0"/>
            <a:fld id="{13EAF074-EBD3-3449-94F7-95AB91E0F6D5}" type="slidenum">
              <a:rPr lang="en-GB" sz="13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/>
              <a:t>‹#›</a:t>
            </a:fld>
            <a:endParaRPr lang="en-GB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325" y="1320673"/>
            <a:ext cx="8229600" cy="4528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5" name="Chevron 14">
            <a:hlinkClick r:id="" action="ppaction://hlinkshowjump?jump=nextslide"/>
          </p:cNvPr>
          <p:cNvSpPr/>
          <p:nvPr/>
        </p:nvSpPr>
        <p:spPr>
          <a:xfrm>
            <a:off x="4855998" y="6472397"/>
            <a:ext cx="226053" cy="226053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rot="10800000">
            <a:off x="4041585" y="6472397"/>
            <a:ext cx="226053" cy="226053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pic>
        <p:nvPicPr>
          <p:cNvPr id="17" name="Picture 16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492" t="-29494" r="-29492" b="-29494"/>
          <a:stretch/>
        </p:blipFill>
        <p:spPr>
          <a:xfrm>
            <a:off x="4381283" y="6386465"/>
            <a:ext cx="372823" cy="370472"/>
          </a:xfrm>
          <a:prstGeom prst="ellipse">
            <a:avLst/>
          </a:prstGeom>
          <a:solidFill>
            <a:srgbClr val="002060"/>
          </a:solidFill>
          <a:ln w="15875">
            <a:solidFill>
              <a:srgbClr val="0066CC"/>
            </a:solidFill>
          </a:ln>
        </p:spPr>
      </p:pic>
    </p:spTree>
    <p:extLst>
      <p:ext uri="{BB962C8B-B14F-4D97-AF65-F5344CB8AC3E}">
        <p14:creationId xmlns:p14="http://schemas.microsoft.com/office/powerpoint/2010/main" val="66694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2154AC"/>
        </a:buClr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20632" y="0"/>
            <a:ext cx="9164632" cy="10096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5325" y="87202"/>
            <a:ext cx="7223798" cy="920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5212676" y="6373838"/>
            <a:ext cx="6477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 eaLnBrk="0" hangingPunct="0"/>
            <a:fld id="{13EAF074-EBD3-3449-94F7-95AB91E0F6D5}" type="slidenum">
              <a:rPr lang="en-GB" sz="13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/>
              <a:t>‹#›</a:t>
            </a:fld>
            <a:endParaRPr lang="en-GB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325" y="1320673"/>
            <a:ext cx="8229600" cy="4528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5" name="Chevron 14">
            <a:hlinkClick r:id="" action="ppaction://hlinkshowjump?jump=nextslide"/>
          </p:cNvPr>
          <p:cNvSpPr/>
          <p:nvPr/>
        </p:nvSpPr>
        <p:spPr>
          <a:xfrm>
            <a:off x="4855998" y="6472397"/>
            <a:ext cx="226053" cy="226053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rot="10800000">
            <a:off x="4041585" y="6472397"/>
            <a:ext cx="226053" cy="226053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pic>
        <p:nvPicPr>
          <p:cNvPr id="17" name="Picture 16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492" t="-29494" r="-29492" b="-29494"/>
          <a:stretch/>
        </p:blipFill>
        <p:spPr>
          <a:xfrm>
            <a:off x="4381283" y="6386465"/>
            <a:ext cx="372823" cy="370472"/>
          </a:xfrm>
          <a:prstGeom prst="ellipse">
            <a:avLst/>
          </a:prstGeom>
          <a:solidFill>
            <a:srgbClr val="002060"/>
          </a:solidFill>
          <a:ln w="15875">
            <a:solidFill>
              <a:srgbClr val="0066CC"/>
            </a:solidFill>
          </a:ln>
        </p:spPr>
      </p:pic>
    </p:spTree>
    <p:extLst>
      <p:ext uri="{BB962C8B-B14F-4D97-AF65-F5344CB8AC3E}">
        <p14:creationId xmlns:p14="http://schemas.microsoft.com/office/powerpoint/2010/main" val="261799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2154AC"/>
        </a:buClr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20632" y="0"/>
            <a:ext cx="9164632" cy="10096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5325" y="87202"/>
            <a:ext cx="7223798" cy="920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5212676" y="6373838"/>
            <a:ext cx="6477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 eaLnBrk="0" hangingPunct="0"/>
            <a:fld id="{13EAF074-EBD3-3449-94F7-95AB91E0F6D5}" type="slidenum">
              <a:rPr lang="en-GB" sz="13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/>
              <a:t>‹#›</a:t>
            </a:fld>
            <a:endParaRPr lang="en-GB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325" y="1320673"/>
            <a:ext cx="8229600" cy="4528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5" name="Chevron 14">
            <a:hlinkClick r:id="" action="ppaction://hlinkshowjump?jump=nextslide"/>
          </p:cNvPr>
          <p:cNvSpPr/>
          <p:nvPr/>
        </p:nvSpPr>
        <p:spPr>
          <a:xfrm>
            <a:off x="4855998" y="6472397"/>
            <a:ext cx="226053" cy="226053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rot="10800000">
            <a:off x="4041585" y="6472397"/>
            <a:ext cx="226053" cy="226053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pic>
        <p:nvPicPr>
          <p:cNvPr id="17" name="Picture 16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492" t="-29494" r="-29492" b="-29494"/>
          <a:stretch/>
        </p:blipFill>
        <p:spPr>
          <a:xfrm>
            <a:off x="4381283" y="6386465"/>
            <a:ext cx="372823" cy="370472"/>
          </a:xfrm>
          <a:prstGeom prst="ellipse">
            <a:avLst/>
          </a:prstGeom>
          <a:solidFill>
            <a:srgbClr val="002060"/>
          </a:solidFill>
          <a:ln w="15875">
            <a:solidFill>
              <a:srgbClr val="0066CC"/>
            </a:solidFill>
          </a:ln>
        </p:spPr>
      </p:pic>
    </p:spTree>
    <p:extLst>
      <p:ext uri="{BB962C8B-B14F-4D97-AF65-F5344CB8AC3E}">
        <p14:creationId xmlns:p14="http://schemas.microsoft.com/office/powerpoint/2010/main" val="298112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2154AC"/>
        </a:buClr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11000">
                <a:srgbClr val="002060"/>
              </a:gs>
              <a:gs pos="92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163442" y="1668488"/>
            <a:ext cx="6843002" cy="5521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b="0" dirty="0" smtClean="0">
                <a:solidFill>
                  <a:srgbClr val="002060"/>
                </a:solidFill>
              </a:rPr>
              <a:t>The CARE CERTIFICATE</a:t>
            </a:r>
            <a:endParaRPr lang="en-GB" sz="2400" b="0" dirty="0" smtClean="0">
              <a:solidFill>
                <a:srgbClr val="002060"/>
              </a:solidFill>
            </a:endParaRP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5212676" y="6385713"/>
            <a:ext cx="6477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 eaLnBrk="0" hangingPunct="0"/>
            <a:fld id="{13EAF074-EBD3-3449-94F7-95AB91E0F6D5}" type="slidenum">
              <a:rPr lang="en-GB" sz="13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/>
              <a:t>‹#›</a:t>
            </a:fld>
            <a:endParaRPr lang="en-GB" sz="13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hevron 20">
            <a:hlinkClick r:id="" action="ppaction://hlinkshowjump?jump=nextslide"/>
          </p:cNvPr>
          <p:cNvSpPr/>
          <p:nvPr/>
        </p:nvSpPr>
        <p:spPr>
          <a:xfrm>
            <a:off x="4855998" y="6472397"/>
            <a:ext cx="226053" cy="226053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22" name="Chevron 21">
            <a:hlinkClick r:id="" action="ppaction://hlinkshowjump?jump=previousslide"/>
          </p:cNvPr>
          <p:cNvSpPr/>
          <p:nvPr/>
        </p:nvSpPr>
        <p:spPr>
          <a:xfrm rot="10800000">
            <a:off x="4041585" y="6472397"/>
            <a:ext cx="226053" cy="226053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pic>
        <p:nvPicPr>
          <p:cNvPr id="8" name="Picture 7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492" t="-29494" r="-29492" b="-29494"/>
          <a:stretch/>
        </p:blipFill>
        <p:spPr>
          <a:xfrm>
            <a:off x="4381283" y="6386465"/>
            <a:ext cx="372823" cy="370472"/>
          </a:xfrm>
          <a:prstGeom prst="ellipse">
            <a:avLst/>
          </a:prstGeom>
          <a:solidFill>
            <a:srgbClr val="002060"/>
          </a:solidFill>
          <a:ln w="158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5168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20632" y="0"/>
            <a:ext cx="9164632" cy="10096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5325" y="87202"/>
            <a:ext cx="7223798" cy="920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5212676" y="6373838"/>
            <a:ext cx="6477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 eaLnBrk="0" hangingPunct="0"/>
            <a:fld id="{13EAF074-EBD3-3449-94F7-95AB91E0F6D5}" type="slidenum">
              <a:rPr lang="en-GB" sz="13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/>
              <a:t>‹#›</a:t>
            </a:fld>
            <a:endParaRPr lang="en-GB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325" y="1320673"/>
            <a:ext cx="8229600" cy="4528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5" name="Chevron 14">
            <a:hlinkClick r:id="" action="ppaction://hlinkshowjump?jump=nextslide"/>
          </p:cNvPr>
          <p:cNvSpPr/>
          <p:nvPr/>
        </p:nvSpPr>
        <p:spPr>
          <a:xfrm>
            <a:off x="4855998" y="6472397"/>
            <a:ext cx="226053" cy="226053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rot="10800000">
            <a:off x="4041585" y="6472397"/>
            <a:ext cx="226053" cy="226053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pic>
        <p:nvPicPr>
          <p:cNvPr id="17" name="Picture 16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492" t="-29494" r="-29492" b="-29494"/>
          <a:stretch/>
        </p:blipFill>
        <p:spPr>
          <a:xfrm>
            <a:off x="4381283" y="6386465"/>
            <a:ext cx="372823" cy="370472"/>
          </a:xfrm>
          <a:prstGeom prst="ellipse">
            <a:avLst/>
          </a:prstGeom>
          <a:solidFill>
            <a:srgbClr val="002060"/>
          </a:solidFill>
          <a:ln w="15875">
            <a:solidFill>
              <a:srgbClr val="0066CC"/>
            </a:solidFill>
          </a:ln>
        </p:spPr>
      </p:pic>
    </p:spTree>
    <p:extLst>
      <p:ext uri="{BB962C8B-B14F-4D97-AF65-F5344CB8AC3E}">
        <p14:creationId xmlns:p14="http://schemas.microsoft.com/office/powerpoint/2010/main" val="9919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2154AC"/>
        </a:buClr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20632" y="0"/>
            <a:ext cx="9164632" cy="10096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5325" y="87202"/>
            <a:ext cx="7223798" cy="920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5212676" y="6373838"/>
            <a:ext cx="6477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 eaLnBrk="0" hangingPunct="0"/>
            <a:fld id="{13EAF074-EBD3-3449-94F7-95AB91E0F6D5}" type="slidenum">
              <a:rPr lang="en-GB" sz="13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/>
              <a:t>‹#›</a:t>
            </a:fld>
            <a:endParaRPr lang="en-GB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325" y="1320673"/>
            <a:ext cx="8229600" cy="4528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5" name="Chevron 14">
            <a:hlinkClick r:id="" action="ppaction://hlinkshowjump?jump=nextslide"/>
          </p:cNvPr>
          <p:cNvSpPr/>
          <p:nvPr/>
        </p:nvSpPr>
        <p:spPr>
          <a:xfrm>
            <a:off x="4855998" y="6472397"/>
            <a:ext cx="226053" cy="226053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rot="10800000">
            <a:off x="4041585" y="6472397"/>
            <a:ext cx="226053" cy="226053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pic>
        <p:nvPicPr>
          <p:cNvPr id="17" name="Picture 16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492" t="-29494" r="-29492" b="-29494"/>
          <a:stretch/>
        </p:blipFill>
        <p:spPr>
          <a:xfrm>
            <a:off x="4381283" y="6386465"/>
            <a:ext cx="372823" cy="370472"/>
          </a:xfrm>
          <a:prstGeom prst="ellipse">
            <a:avLst/>
          </a:prstGeom>
          <a:solidFill>
            <a:srgbClr val="002060"/>
          </a:solidFill>
          <a:ln w="15875">
            <a:solidFill>
              <a:srgbClr val="0066CC"/>
            </a:solidFill>
          </a:ln>
        </p:spPr>
      </p:pic>
    </p:spTree>
    <p:extLst>
      <p:ext uri="{BB962C8B-B14F-4D97-AF65-F5344CB8AC3E}">
        <p14:creationId xmlns:p14="http://schemas.microsoft.com/office/powerpoint/2010/main" val="378753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2154AC"/>
        </a:buClr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11000">
                <a:srgbClr val="002060"/>
              </a:gs>
              <a:gs pos="92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163442" y="1668488"/>
            <a:ext cx="6843002" cy="5521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b="0" dirty="0" smtClean="0">
                <a:solidFill>
                  <a:srgbClr val="002060"/>
                </a:solidFill>
              </a:rPr>
              <a:t>The CARE CERTIFICATE</a:t>
            </a:r>
            <a:endParaRPr lang="en-GB" sz="2400" b="0" dirty="0" smtClean="0">
              <a:solidFill>
                <a:srgbClr val="002060"/>
              </a:solidFill>
            </a:endParaRP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5212676" y="6385713"/>
            <a:ext cx="6477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 eaLnBrk="0" hangingPunct="0"/>
            <a:fld id="{13EAF074-EBD3-3449-94F7-95AB91E0F6D5}" type="slidenum">
              <a:rPr lang="en-GB" sz="13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/>
              <a:t>‹#›</a:t>
            </a:fld>
            <a:endParaRPr lang="en-GB" sz="13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hevron 20">
            <a:hlinkClick r:id="" action="ppaction://hlinkshowjump?jump=nextslide"/>
          </p:cNvPr>
          <p:cNvSpPr/>
          <p:nvPr/>
        </p:nvSpPr>
        <p:spPr>
          <a:xfrm>
            <a:off x="4855998" y="6472397"/>
            <a:ext cx="226053" cy="226053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22" name="Chevron 21">
            <a:hlinkClick r:id="" action="ppaction://hlinkshowjump?jump=previousslide"/>
          </p:cNvPr>
          <p:cNvSpPr/>
          <p:nvPr/>
        </p:nvSpPr>
        <p:spPr>
          <a:xfrm rot="10800000">
            <a:off x="4041585" y="6472397"/>
            <a:ext cx="226053" cy="226053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pic>
        <p:nvPicPr>
          <p:cNvPr id="8" name="Picture 7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492" t="-29494" r="-29492" b="-29494"/>
          <a:stretch/>
        </p:blipFill>
        <p:spPr>
          <a:xfrm>
            <a:off x="4381283" y="6386465"/>
            <a:ext cx="372823" cy="370472"/>
          </a:xfrm>
          <a:prstGeom prst="ellipse">
            <a:avLst/>
          </a:prstGeom>
          <a:solidFill>
            <a:srgbClr val="002060"/>
          </a:solidFill>
          <a:ln w="158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60396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20632" y="0"/>
            <a:ext cx="9164632" cy="10096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5325" y="87202"/>
            <a:ext cx="7223798" cy="920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5212676" y="6373838"/>
            <a:ext cx="6477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 eaLnBrk="0" hangingPunct="0"/>
            <a:fld id="{13EAF074-EBD3-3449-94F7-95AB91E0F6D5}" type="slidenum">
              <a:rPr lang="en-GB" sz="13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/>
              <a:t>‹#›</a:t>
            </a:fld>
            <a:endParaRPr lang="en-GB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325" y="1320673"/>
            <a:ext cx="8229600" cy="4528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5" name="Chevron 14">
            <a:hlinkClick r:id="" action="ppaction://hlinkshowjump?jump=nextslide"/>
          </p:cNvPr>
          <p:cNvSpPr/>
          <p:nvPr/>
        </p:nvSpPr>
        <p:spPr>
          <a:xfrm>
            <a:off x="4855998" y="6472397"/>
            <a:ext cx="226053" cy="226053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rot="10800000">
            <a:off x="4041585" y="6472397"/>
            <a:ext cx="226053" cy="226053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pic>
        <p:nvPicPr>
          <p:cNvPr id="17" name="Picture 16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492" t="-29494" r="-29492" b="-29494"/>
          <a:stretch/>
        </p:blipFill>
        <p:spPr>
          <a:xfrm>
            <a:off x="4381283" y="6386465"/>
            <a:ext cx="372823" cy="370472"/>
          </a:xfrm>
          <a:prstGeom prst="ellipse">
            <a:avLst/>
          </a:prstGeom>
          <a:solidFill>
            <a:srgbClr val="002060"/>
          </a:solidFill>
          <a:ln w="15875">
            <a:solidFill>
              <a:srgbClr val="0066CC"/>
            </a:solidFill>
          </a:ln>
        </p:spPr>
      </p:pic>
    </p:spTree>
    <p:extLst>
      <p:ext uri="{BB962C8B-B14F-4D97-AF65-F5344CB8AC3E}">
        <p14:creationId xmlns:p14="http://schemas.microsoft.com/office/powerpoint/2010/main" val="50325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2154AC"/>
        </a:buClr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20632" y="0"/>
            <a:ext cx="9164632" cy="10096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5325" y="87202"/>
            <a:ext cx="7223798" cy="920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5212676" y="6373838"/>
            <a:ext cx="6477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 eaLnBrk="0" hangingPunct="0"/>
            <a:fld id="{13EAF074-EBD3-3449-94F7-95AB91E0F6D5}" type="slidenum">
              <a:rPr lang="en-GB" sz="13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/>
              <a:t>‹#›</a:t>
            </a:fld>
            <a:endParaRPr lang="en-GB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325" y="1320673"/>
            <a:ext cx="8229600" cy="4528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5" name="Chevron 14">
            <a:hlinkClick r:id="" action="ppaction://hlinkshowjump?jump=nextslide"/>
          </p:cNvPr>
          <p:cNvSpPr/>
          <p:nvPr/>
        </p:nvSpPr>
        <p:spPr>
          <a:xfrm>
            <a:off x="4855998" y="6472397"/>
            <a:ext cx="226053" cy="226053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rot="10800000">
            <a:off x="4041585" y="6472397"/>
            <a:ext cx="226053" cy="226053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pic>
        <p:nvPicPr>
          <p:cNvPr id="17" name="Picture 16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492" t="-29494" r="-29492" b="-29494"/>
          <a:stretch/>
        </p:blipFill>
        <p:spPr>
          <a:xfrm>
            <a:off x="4381283" y="6386465"/>
            <a:ext cx="372823" cy="370472"/>
          </a:xfrm>
          <a:prstGeom prst="ellipse">
            <a:avLst/>
          </a:prstGeom>
          <a:solidFill>
            <a:srgbClr val="002060"/>
          </a:solidFill>
          <a:ln w="15875">
            <a:solidFill>
              <a:srgbClr val="0066CC"/>
            </a:solidFill>
          </a:ln>
        </p:spPr>
      </p:pic>
    </p:spTree>
    <p:extLst>
      <p:ext uri="{BB962C8B-B14F-4D97-AF65-F5344CB8AC3E}">
        <p14:creationId xmlns:p14="http://schemas.microsoft.com/office/powerpoint/2010/main" val="26943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2154AC"/>
        </a:buClr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20632" y="0"/>
            <a:ext cx="9164632" cy="10096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5325" y="87202"/>
            <a:ext cx="7223798" cy="920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5212676" y="6373838"/>
            <a:ext cx="6477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 eaLnBrk="0" hangingPunct="0">
              <a:lnSpc>
                <a:spcPct val="100000"/>
              </a:lnSpc>
              <a:buFontTx/>
              <a:buNone/>
            </a:pPr>
            <a:fld id="{13EAF074-EBD3-3449-94F7-95AB91E0F6D5}" type="slidenum">
              <a:rPr lang="en-GB" sz="1300" b="1" i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>
                <a:lnSpc>
                  <a:spcPct val="100000"/>
                </a:lnSpc>
                <a:buFontTx/>
                <a:buNone/>
              </a:pPr>
              <a:t>‹#›</a:t>
            </a:fld>
            <a:endParaRPr lang="en-GB" sz="1300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325" y="1320673"/>
            <a:ext cx="8229600" cy="4528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5" name="Chevron 14">
            <a:hlinkClick r:id="" action="ppaction://hlinkshowjump?jump=nextslide"/>
          </p:cNvPr>
          <p:cNvSpPr/>
          <p:nvPr/>
        </p:nvSpPr>
        <p:spPr>
          <a:xfrm>
            <a:off x="4855998" y="6472397"/>
            <a:ext cx="226053" cy="226053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rot="10800000">
            <a:off x="4041585" y="6472397"/>
            <a:ext cx="226053" cy="226053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pic>
        <p:nvPicPr>
          <p:cNvPr id="17" name="Picture 16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492" t="-29494" r="-29492" b="-29494"/>
          <a:stretch/>
        </p:blipFill>
        <p:spPr>
          <a:xfrm>
            <a:off x="4381283" y="6386465"/>
            <a:ext cx="372823" cy="370472"/>
          </a:xfrm>
          <a:prstGeom prst="ellipse">
            <a:avLst/>
          </a:prstGeom>
          <a:solidFill>
            <a:srgbClr val="002060"/>
          </a:solidFill>
          <a:ln w="15875">
            <a:solidFill>
              <a:srgbClr val="0066CC"/>
            </a:solidFill>
          </a:ln>
        </p:spPr>
      </p:pic>
    </p:spTree>
    <p:extLst>
      <p:ext uri="{BB962C8B-B14F-4D97-AF65-F5344CB8AC3E}">
        <p14:creationId xmlns:p14="http://schemas.microsoft.com/office/powerpoint/2010/main" val="222656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2154AC"/>
        </a:buClr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20632" y="0"/>
            <a:ext cx="9164632" cy="10096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5325" y="87202"/>
            <a:ext cx="7223798" cy="920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5212676" y="6373838"/>
            <a:ext cx="6477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 eaLnBrk="0" hangingPunct="0"/>
            <a:fld id="{13EAF074-EBD3-3449-94F7-95AB91E0F6D5}" type="slidenum">
              <a:rPr lang="en-GB" sz="13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/>
              <a:t>‹#›</a:t>
            </a:fld>
            <a:endParaRPr lang="en-GB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325" y="1320673"/>
            <a:ext cx="8229600" cy="4528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7" name="Chevron 16">
            <a:hlinkClick r:id="" action="ppaction://hlinkshowjump?jump=nextslide"/>
          </p:cNvPr>
          <p:cNvSpPr/>
          <p:nvPr/>
        </p:nvSpPr>
        <p:spPr>
          <a:xfrm>
            <a:off x="4855998" y="6472397"/>
            <a:ext cx="226053" cy="226053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18" name="Chevron 17">
            <a:hlinkClick r:id="" action="ppaction://hlinkshowjump?jump=previousslide"/>
          </p:cNvPr>
          <p:cNvSpPr/>
          <p:nvPr/>
        </p:nvSpPr>
        <p:spPr>
          <a:xfrm rot="10800000">
            <a:off x="4041585" y="6472397"/>
            <a:ext cx="226053" cy="226053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pic>
        <p:nvPicPr>
          <p:cNvPr id="21" name="Picture 20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492" t="-29494" r="-29492" b="-29494"/>
          <a:stretch/>
        </p:blipFill>
        <p:spPr>
          <a:xfrm>
            <a:off x="4381283" y="6386465"/>
            <a:ext cx="372823" cy="370472"/>
          </a:xfrm>
          <a:prstGeom prst="ellipse">
            <a:avLst/>
          </a:prstGeom>
          <a:solidFill>
            <a:srgbClr val="002060"/>
          </a:solidFill>
          <a:ln w="15875">
            <a:solidFill>
              <a:srgbClr val="0066CC"/>
            </a:solidFill>
          </a:ln>
        </p:spPr>
      </p:pic>
    </p:spTree>
    <p:extLst>
      <p:ext uri="{BB962C8B-B14F-4D97-AF65-F5344CB8AC3E}">
        <p14:creationId xmlns:p14="http://schemas.microsoft.com/office/powerpoint/2010/main" val="214794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2154AC"/>
        </a:buClr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20632" y="0"/>
            <a:ext cx="9164632" cy="10096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5325" y="87202"/>
            <a:ext cx="7223798" cy="920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5212676" y="6373838"/>
            <a:ext cx="6477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 eaLnBrk="0" hangingPunct="0"/>
            <a:fld id="{13EAF074-EBD3-3449-94F7-95AB91E0F6D5}" type="slidenum">
              <a:rPr lang="en-GB" sz="13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/>
              <a:t>‹#›</a:t>
            </a:fld>
            <a:endParaRPr lang="en-GB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325" y="1320673"/>
            <a:ext cx="8229600" cy="4528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5" name="Chevron 14">
            <a:hlinkClick r:id="" action="ppaction://hlinkshowjump?jump=nextslide"/>
          </p:cNvPr>
          <p:cNvSpPr/>
          <p:nvPr/>
        </p:nvSpPr>
        <p:spPr>
          <a:xfrm>
            <a:off x="4855998" y="6472397"/>
            <a:ext cx="226053" cy="226053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rot="10800000">
            <a:off x="4041585" y="6472397"/>
            <a:ext cx="226053" cy="226053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pic>
        <p:nvPicPr>
          <p:cNvPr id="17" name="Picture 16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492" t="-29494" r="-29492" b="-29494"/>
          <a:stretch/>
        </p:blipFill>
        <p:spPr>
          <a:xfrm>
            <a:off x="4381283" y="6386465"/>
            <a:ext cx="372823" cy="370472"/>
          </a:xfrm>
          <a:prstGeom prst="ellipse">
            <a:avLst/>
          </a:prstGeom>
          <a:solidFill>
            <a:srgbClr val="002060"/>
          </a:solidFill>
          <a:ln w="15875">
            <a:solidFill>
              <a:srgbClr val="0066CC"/>
            </a:solidFill>
          </a:ln>
        </p:spPr>
      </p:pic>
    </p:spTree>
    <p:extLst>
      <p:ext uri="{BB962C8B-B14F-4D97-AF65-F5344CB8AC3E}">
        <p14:creationId xmlns:p14="http://schemas.microsoft.com/office/powerpoint/2010/main" val="383852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2154AC"/>
        </a:buClr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11000">
                <a:srgbClr val="002060"/>
              </a:gs>
              <a:gs pos="92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163442" y="1668488"/>
            <a:ext cx="6843002" cy="5521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b="0" dirty="0" smtClean="0">
                <a:solidFill>
                  <a:srgbClr val="002060"/>
                </a:solidFill>
              </a:rPr>
              <a:t>The CARE CERTIFICATE</a:t>
            </a:r>
            <a:endParaRPr lang="en-GB" sz="2400" b="0" dirty="0" smtClean="0">
              <a:solidFill>
                <a:srgbClr val="002060"/>
              </a:solidFill>
            </a:endParaRP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5212676" y="6385713"/>
            <a:ext cx="6477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 eaLnBrk="0" hangingPunct="0"/>
            <a:fld id="{13EAF074-EBD3-3449-94F7-95AB91E0F6D5}" type="slidenum">
              <a:rPr lang="en-GB" sz="13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/>
              <a:t>‹#›</a:t>
            </a:fld>
            <a:endParaRPr lang="en-GB" sz="13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hevron 20">
            <a:hlinkClick r:id="" action="ppaction://hlinkshowjump?jump=nextslide"/>
          </p:cNvPr>
          <p:cNvSpPr/>
          <p:nvPr/>
        </p:nvSpPr>
        <p:spPr>
          <a:xfrm>
            <a:off x="4855998" y="6472397"/>
            <a:ext cx="226053" cy="226053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22" name="Chevron 21">
            <a:hlinkClick r:id="" action="ppaction://hlinkshowjump?jump=previousslide"/>
          </p:cNvPr>
          <p:cNvSpPr/>
          <p:nvPr/>
        </p:nvSpPr>
        <p:spPr>
          <a:xfrm rot="10800000">
            <a:off x="4041585" y="6472397"/>
            <a:ext cx="226053" cy="226053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pic>
        <p:nvPicPr>
          <p:cNvPr id="8" name="Picture 7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492" t="-29494" r="-29492" b="-29494"/>
          <a:stretch/>
        </p:blipFill>
        <p:spPr>
          <a:xfrm>
            <a:off x="4381283" y="6386465"/>
            <a:ext cx="372823" cy="370472"/>
          </a:xfrm>
          <a:prstGeom prst="ellipse">
            <a:avLst/>
          </a:prstGeom>
          <a:solidFill>
            <a:srgbClr val="002060"/>
          </a:solidFill>
          <a:ln w="158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9702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20632" y="0"/>
            <a:ext cx="9164632" cy="10096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5325" y="87202"/>
            <a:ext cx="7223798" cy="920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5212676" y="6373838"/>
            <a:ext cx="6477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 eaLnBrk="0" hangingPunct="0"/>
            <a:fld id="{13EAF074-EBD3-3449-94F7-95AB91E0F6D5}" type="slidenum">
              <a:rPr lang="en-GB" sz="13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/>
              <a:t>‹#›</a:t>
            </a:fld>
            <a:endParaRPr lang="en-GB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325" y="1320673"/>
            <a:ext cx="8229600" cy="4528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5" name="Chevron 14">
            <a:hlinkClick r:id="" action="ppaction://hlinkshowjump?jump=nextslide"/>
          </p:cNvPr>
          <p:cNvSpPr/>
          <p:nvPr/>
        </p:nvSpPr>
        <p:spPr>
          <a:xfrm>
            <a:off x="4855998" y="6472397"/>
            <a:ext cx="226053" cy="226053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rot="10800000">
            <a:off x="4041585" y="6472397"/>
            <a:ext cx="226053" cy="226053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pic>
        <p:nvPicPr>
          <p:cNvPr id="17" name="Picture 16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492" t="-29494" r="-29492" b="-29494"/>
          <a:stretch/>
        </p:blipFill>
        <p:spPr>
          <a:xfrm>
            <a:off x="4381283" y="6386465"/>
            <a:ext cx="372823" cy="370472"/>
          </a:xfrm>
          <a:prstGeom prst="ellipse">
            <a:avLst/>
          </a:prstGeom>
          <a:solidFill>
            <a:srgbClr val="002060"/>
          </a:solidFill>
          <a:ln w="15875">
            <a:solidFill>
              <a:srgbClr val="0066CC"/>
            </a:solidFill>
          </a:ln>
        </p:spPr>
      </p:pic>
    </p:spTree>
    <p:extLst>
      <p:ext uri="{BB962C8B-B14F-4D97-AF65-F5344CB8AC3E}">
        <p14:creationId xmlns:p14="http://schemas.microsoft.com/office/powerpoint/2010/main" val="211427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2154AC"/>
        </a:buClr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20632" y="0"/>
            <a:ext cx="9164632" cy="10096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5325" y="87202"/>
            <a:ext cx="7223798" cy="920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5212676" y="6373838"/>
            <a:ext cx="6477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 eaLnBrk="0" hangingPunct="0"/>
            <a:fld id="{13EAF074-EBD3-3449-94F7-95AB91E0F6D5}" type="slidenum">
              <a:rPr lang="en-GB" sz="13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/>
              <a:t>‹#›</a:t>
            </a:fld>
            <a:endParaRPr lang="en-GB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325" y="1320673"/>
            <a:ext cx="8229600" cy="4528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5" name="Chevron 14">
            <a:hlinkClick r:id="" action="ppaction://hlinkshowjump?jump=nextslide"/>
          </p:cNvPr>
          <p:cNvSpPr/>
          <p:nvPr/>
        </p:nvSpPr>
        <p:spPr>
          <a:xfrm>
            <a:off x="4855998" y="6472397"/>
            <a:ext cx="226053" cy="226053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rot="10800000">
            <a:off x="4041585" y="6472397"/>
            <a:ext cx="226053" cy="226053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pic>
        <p:nvPicPr>
          <p:cNvPr id="17" name="Picture 16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492" t="-29494" r="-29492" b="-29494"/>
          <a:stretch/>
        </p:blipFill>
        <p:spPr>
          <a:xfrm>
            <a:off x="4381283" y="6386465"/>
            <a:ext cx="372823" cy="370472"/>
          </a:xfrm>
          <a:prstGeom prst="ellipse">
            <a:avLst/>
          </a:prstGeom>
          <a:solidFill>
            <a:srgbClr val="002060"/>
          </a:solidFill>
          <a:ln w="15875">
            <a:solidFill>
              <a:srgbClr val="0066CC"/>
            </a:solidFill>
          </a:ln>
        </p:spPr>
      </p:pic>
    </p:spTree>
    <p:extLst>
      <p:ext uri="{BB962C8B-B14F-4D97-AF65-F5344CB8AC3E}">
        <p14:creationId xmlns:p14="http://schemas.microsoft.com/office/powerpoint/2010/main" val="306417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2154AC"/>
        </a:buClr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2154AC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11000">
                <a:srgbClr val="002060"/>
              </a:gs>
              <a:gs pos="92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163442" y="1668488"/>
            <a:ext cx="6843002" cy="5521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b="0" dirty="0" smtClean="0">
                <a:solidFill>
                  <a:srgbClr val="002060"/>
                </a:solidFill>
              </a:rPr>
              <a:t>The CARE CERTIFICATE</a:t>
            </a:r>
            <a:endParaRPr lang="en-GB" sz="2400" b="0" dirty="0" smtClean="0">
              <a:solidFill>
                <a:srgbClr val="002060"/>
              </a:solidFill>
            </a:endParaRP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5212676" y="6385713"/>
            <a:ext cx="6477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 eaLnBrk="0" hangingPunct="0"/>
            <a:fld id="{13EAF074-EBD3-3449-94F7-95AB91E0F6D5}" type="slidenum">
              <a:rPr lang="en-GB" sz="13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/>
              <a:t>‹#›</a:t>
            </a:fld>
            <a:endParaRPr lang="en-GB" sz="13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hevron 20">
            <a:hlinkClick r:id="" action="ppaction://hlinkshowjump?jump=nextslide"/>
          </p:cNvPr>
          <p:cNvSpPr/>
          <p:nvPr/>
        </p:nvSpPr>
        <p:spPr>
          <a:xfrm>
            <a:off x="4855998" y="6472397"/>
            <a:ext cx="226053" cy="226053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22" name="Chevron 21">
            <a:hlinkClick r:id="" action="ppaction://hlinkshowjump?jump=previousslide"/>
          </p:cNvPr>
          <p:cNvSpPr/>
          <p:nvPr/>
        </p:nvSpPr>
        <p:spPr>
          <a:xfrm rot="10800000">
            <a:off x="4041585" y="6472397"/>
            <a:ext cx="226053" cy="226053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pic>
        <p:nvPicPr>
          <p:cNvPr id="8" name="Picture 7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492" t="-29494" r="-29492" b="-29494"/>
          <a:stretch/>
        </p:blipFill>
        <p:spPr>
          <a:xfrm>
            <a:off x="4381283" y="6386465"/>
            <a:ext cx="372823" cy="370472"/>
          </a:xfrm>
          <a:prstGeom prst="ellipse">
            <a:avLst/>
          </a:prstGeom>
          <a:solidFill>
            <a:srgbClr val="002060"/>
          </a:solidFill>
          <a:ln w="158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9940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9.png"/><Relationship Id="rId5" Type="http://schemas.openxmlformats.org/officeDocument/2006/relationships/slide" Target="slide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Skills%20For%20Care%20Presentation.pptx#-1,59,PowerPoint Presentation" TargetMode="External"/><Relationship Id="rId13" Type="http://schemas.openxmlformats.org/officeDocument/2006/relationships/hyperlink" Target="Skills%20For%20Care%20Presentation.pptx#-1,133,PowerPoint Presentation" TargetMode="External"/><Relationship Id="rId18" Type="http://schemas.openxmlformats.org/officeDocument/2006/relationships/hyperlink" Target="Skills%20For%20Care%20Presentation.pptx#-1,236,PowerPoint Presentation" TargetMode="External"/><Relationship Id="rId3" Type="http://schemas.openxmlformats.org/officeDocument/2006/relationships/slide" Target="slide12.xml"/><Relationship Id="rId7" Type="http://schemas.openxmlformats.org/officeDocument/2006/relationships/hyperlink" Target="Skills%20For%20Care%20Presentation.pptx#-1,43,PowerPoint Presentation" TargetMode="External"/><Relationship Id="rId12" Type="http://schemas.openxmlformats.org/officeDocument/2006/relationships/hyperlink" Target="Skills%20For%20Care%20Presentation.pptx#-1,114,PowerPoint Presentation" TargetMode="External"/><Relationship Id="rId17" Type="http://schemas.openxmlformats.org/officeDocument/2006/relationships/hyperlink" Target="Skills%20For%20Care%20Presentation.pptx#-1,215,PowerPoint Presentation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Skills%20For%20Care%20Presentation.pptx#-1,195,PowerPoint Presentation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Skills%20For%20Care%20Presentation.pptx#-1,31,PowerPoint Presentation" TargetMode="External"/><Relationship Id="rId11" Type="http://schemas.openxmlformats.org/officeDocument/2006/relationships/hyperlink" Target="Skills%20For%20Care%20Presentation.pptx#-1,101,PowerPoint Presentation" TargetMode="External"/><Relationship Id="rId5" Type="http://schemas.openxmlformats.org/officeDocument/2006/relationships/hyperlink" Target="Skills%20For%20Care%20Presentation.pptx#-1,12,PowerPoint Presentation" TargetMode="External"/><Relationship Id="rId15" Type="http://schemas.openxmlformats.org/officeDocument/2006/relationships/hyperlink" Target="Skills%20For%20Care%20Presentation.pptx#-1,180,PowerPoint Presentation" TargetMode="External"/><Relationship Id="rId10" Type="http://schemas.openxmlformats.org/officeDocument/2006/relationships/hyperlink" Target="Skills%20For%20Care%20Presentation.pptx#-1,86,PowerPoint Presentation" TargetMode="External"/><Relationship Id="rId19" Type="http://schemas.openxmlformats.org/officeDocument/2006/relationships/hyperlink" Target="Skills%20For%20Care%20Presentation.pptx#-1,249,PowerPoint Presentation" TargetMode="External"/><Relationship Id="rId4" Type="http://schemas.openxmlformats.org/officeDocument/2006/relationships/image" Target="../media/image19.png"/><Relationship Id="rId9" Type="http://schemas.openxmlformats.org/officeDocument/2006/relationships/hyperlink" Target="Skills%20For%20Care%20Presentation.pptx#-1,70,PowerPoint Presentation" TargetMode="External"/><Relationship Id="rId14" Type="http://schemas.openxmlformats.org/officeDocument/2006/relationships/hyperlink" Target="Skills%20For%20Care%20Presentation.pptx#-1,159,PowerPoint Presentati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6749" y="3731556"/>
            <a:ext cx="2657946" cy="1988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0211" y="3741517"/>
            <a:ext cx="2805218" cy="1972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584" y="3740537"/>
            <a:ext cx="2693981" cy="1982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1105" y="5866412"/>
            <a:ext cx="872330" cy="850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7345" y="6032664"/>
            <a:ext cx="2548967" cy="5437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154" y="5766972"/>
            <a:ext cx="1983180" cy="9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8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terminology (Activities)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44058" y="2722936"/>
            <a:ext cx="8614934" cy="8002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srgbClr val="2154AC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2400" b="1" dirty="0">
                <a:solidFill>
                  <a:srgbClr val="215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to describe means to create 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picture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with words but not simply 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writing a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list of bullet 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232" y="3957290"/>
            <a:ext cx="8614934" cy="8002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srgbClr val="2154AC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2400" b="1" dirty="0" smtClean="0">
                <a:solidFill>
                  <a:srgbClr val="215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term means to identify 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main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points which can be written 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bullet points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357" y="5100300"/>
            <a:ext cx="8614934" cy="11387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srgbClr val="2154AC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2400" b="1" dirty="0">
                <a:solidFill>
                  <a:srgbClr val="215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- to explain something 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will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need to provide a clear 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account of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your understanding, 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including details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like why 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how.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5325" y="1520893"/>
            <a:ext cx="8614934" cy="8002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srgbClr val="2154AC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2400" b="1" dirty="0" smtClean="0">
                <a:solidFill>
                  <a:srgbClr val="215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show how a task is completed in the course of real work or a simulated activity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77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" y="1007436"/>
            <a:ext cx="9144000" cy="52705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5400000">
            <a:off x="1932373" y="-924878"/>
            <a:ext cx="5374315" cy="923894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</a:t>
            </a:r>
            <a:endParaRPr lang="en-GB" dirty="0"/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12" t="-35807" r="-8812" b="-35807"/>
          <a:stretch/>
        </p:blipFill>
        <p:spPr>
          <a:xfrm>
            <a:off x="292914" y="2698817"/>
            <a:ext cx="792000" cy="658800"/>
          </a:xfrm>
          <a:prstGeom prst="ellipse">
            <a:avLst/>
          </a:prstGeom>
          <a:solidFill>
            <a:srgbClr val="002060"/>
          </a:solidFill>
          <a:ln w="31750">
            <a:solidFill>
              <a:schemeClr val="bg1"/>
            </a:solidFill>
          </a:ln>
        </p:spPr>
      </p:pic>
      <p:pic>
        <p:nvPicPr>
          <p:cNvPr id="5" name="Picture 4"/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624" t="-13361" r="-27624" b="-13361"/>
          <a:stretch/>
        </p:blipFill>
        <p:spPr>
          <a:xfrm>
            <a:off x="294915" y="3899019"/>
            <a:ext cx="792000" cy="658800"/>
          </a:xfrm>
          <a:prstGeom prst="ellipse">
            <a:avLst/>
          </a:prstGeom>
          <a:solidFill>
            <a:srgbClr val="002060"/>
          </a:solidFill>
          <a:ln w="31750">
            <a:solidFill>
              <a:schemeClr val="bg1"/>
            </a:solidFill>
          </a:ln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492" t="-29494" r="-29492" b="-29494"/>
          <a:stretch/>
        </p:blipFill>
        <p:spPr>
          <a:xfrm>
            <a:off x="292914" y="4999838"/>
            <a:ext cx="736267" cy="731624"/>
          </a:xfrm>
          <a:prstGeom prst="ellipse">
            <a:avLst/>
          </a:prstGeom>
          <a:solidFill>
            <a:srgbClr val="002060"/>
          </a:solidFill>
          <a:ln w="28575"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375687" y="2734442"/>
            <a:ext cx="456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5687" y="3922453"/>
            <a:ext cx="456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check</a:t>
            </a:r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3712" y="5146692"/>
            <a:ext cx="456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to contents page</a:t>
            </a:r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66" y="1522205"/>
            <a:ext cx="1228434" cy="6391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41400" y="1610924"/>
            <a:ext cx="456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term</a:t>
            </a:r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50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492" t="-29494" r="-29492" b="-29494"/>
          <a:stretch/>
        </p:blipFill>
        <p:spPr>
          <a:xfrm>
            <a:off x="8158351" y="641624"/>
            <a:ext cx="736267" cy="731624"/>
          </a:xfrm>
          <a:prstGeom prst="ellipse">
            <a:avLst/>
          </a:prstGeom>
          <a:solidFill>
            <a:srgbClr val="002060"/>
          </a:solidFill>
          <a:ln w="28575">
            <a:solidFill>
              <a:schemeClr val="bg1"/>
            </a:solidFill>
          </a:ln>
        </p:spPr>
      </p:pic>
      <p:sp>
        <p:nvSpPr>
          <p:cNvPr id="4" name="Rectangle 3">
            <a:hlinkClick r:id="rId5" action="ppaction://hlinkpres?slideindex=12&amp;slidetitle=PowerPoint Presentation"/>
          </p:cNvPr>
          <p:cNvSpPr/>
          <p:nvPr/>
        </p:nvSpPr>
        <p:spPr>
          <a:xfrm>
            <a:off x="970786" y="1869819"/>
            <a:ext cx="4340488" cy="36868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your role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hlinkClick r:id="rId6" action="ppaction://hlinkpres?slideindex=31&amp;slidetitle=PowerPoint Presentation"/>
          </p:cNvPr>
          <p:cNvSpPr/>
          <p:nvPr/>
        </p:nvSpPr>
        <p:spPr>
          <a:xfrm>
            <a:off x="958911" y="2450004"/>
            <a:ext cx="4340488" cy="36868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personal development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hlinkClick r:id="rId7" action="ppaction://hlinkpres?slideindex=43&amp;slidetitle=PowerPoint Presentation"/>
          </p:cNvPr>
          <p:cNvSpPr/>
          <p:nvPr/>
        </p:nvSpPr>
        <p:spPr>
          <a:xfrm>
            <a:off x="970786" y="3065547"/>
            <a:ext cx="4340488" cy="36868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Duty of care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hlinkClick r:id="rId8" action="ppaction://hlinkpres?slideindex=59&amp;slidetitle=PowerPoint Presentation"/>
          </p:cNvPr>
          <p:cNvSpPr/>
          <p:nvPr/>
        </p:nvSpPr>
        <p:spPr>
          <a:xfrm>
            <a:off x="970786" y="3671184"/>
            <a:ext cx="4340488" cy="36868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Equality and diversity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hlinkClick r:id="rId9" action="ppaction://hlinkpres?slideindex=70&amp;slidetitle=PowerPoint Presentation"/>
          </p:cNvPr>
          <p:cNvSpPr/>
          <p:nvPr/>
        </p:nvSpPr>
        <p:spPr>
          <a:xfrm>
            <a:off x="958911" y="4296763"/>
            <a:ext cx="4340488" cy="36868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 centred values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hlinkClick r:id="rId10" action="ppaction://hlinkpres?slideindex=86&amp;slidetitle=PowerPoint Presentation"/>
          </p:cNvPr>
          <p:cNvSpPr/>
          <p:nvPr/>
        </p:nvSpPr>
        <p:spPr>
          <a:xfrm>
            <a:off x="970786" y="4893898"/>
            <a:ext cx="4340488" cy="36868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hlinkClick r:id="rId11" action="ppaction://hlinkpres?slideindex=101&amp;slidetitle=PowerPoint Presentation"/>
          </p:cNvPr>
          <p:cNvSpPr/>
          <p:nvPr/>
        </p:nvSpPr>
        <p:spPr>
          <a:xfrm>
            <a:off x="958911" y="5491532"/>
            <a:ext cx="4340488" cy="36868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Privacy and dignity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hlinkClick r:id="rId12" action="ppaction://hlinkpres?slideindex=114&amp;slidetitle=PowerPoint Presentation"/>
          </p:cNvPr>
          <p:cNvSpPr/>
          <p:nvPr/>
        </p:nvSpPr>
        <p:spPr>
          <a:xfrm>
            <a:off x="960153" y="6108754"/>
            <a:ext cx="4340488" cy="36868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Fluids and nutrition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hlinkClick r:id="rId13" action="ppaction://hlinkpres?slideindex=133&amp;slidetitle=PowerPoint Presentation"/>
          </p:cNvPr>
          <p:cNvSpPr/>
          <p:nvPr/>
        </p:nvSpPr>
        <p:spPr>
          <a:xfrm>
            <a:off x="5280200" y="1712447"/>
            <a:ext cx="4542183" cy="5937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 of mental health, </a:t>
            </a:r>
            <a:b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dementia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learning disabilities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hlinkClick r:id="rId14" action="ppaction://hlinkpres?slideindex=159&amp;slidetitle=PowerPoint Presentation"/>
          </p:cNvPr>
          <p:cNvSpPr/>
          <p:nvPr/>
        </p:nvSpPr>
        <p:spPr>
          <a:xfrm>
            <a:off x="5292075" y="2440533"/>
            <a:ext cx="4542245" cy="36868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Safeguarding adults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hlinkClick r:id="rId15" action="ppaction://hlinkpres?slideindex=180&amp;slidetitle=PowerPoint Presentation"/>
          </p:cNvPr>
          <p:cNvSpPr/>
          <p:nvPr/>
        </p:nvSpPr>
        <p:spPr>
          <a:xfrm>
            <a:off x="5280199" y="3046170"/>
            <a:ext cx="4542183" cy="36868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Safeguarding children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hlinkClick r:id="rId16" action="ppaction://hlinkpres?slideindex=195&amp;slidetitle=PowerPoint Presentation"/>
          </p:cNvPr>
          <p:cNvSpPr/>
          <p:nvPr/>
        </p:nvSpPr>
        <p:spPr>
          <a:xfrm>
            <a:off x="5280137" y="3612646"/>
            <a:ext cx="4542245" cy="36868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life support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hlinkClick r:id="rId17" action="ppaction://hlinkpres?slideindex=215&amp;slidetitle=PowerPoint Presentation"/>
          </p:cNvPr>
          <p:cNvSpPr/>
          <p:nvPr/>
        </p:nvSpPr>
        <p:spPr>
          <a:xfrm>
            <a:off x="5272192" y="4223335"/>
            <a:ext cx="4542245" cy="36868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and safety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hlinkClick r:id="rId18" action="ppaction://hlinkpres?slideindex=236&amp;slidetitle=PowerPoint Presentation"/>
          </p:cNvPr>
          <p:cNvSpPr/>
          <p:nvPr/>
        </p:nvSpPr>
        <p:spPr>
          <a:xfrm>
            <a:off x="5272191" y="4891560"/>
            <a:ext cx="4542245" cy="36868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Handling information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hlinkClick r:id="rId19" action="ppaction://hlinkpres?slideindex=249&amp;slidetitle=PowerPoint Presentation"/>
          </p:cNvPr>
          <p:cNvSpPr/>
          <p:nvPr/>
        </p:nvSpPr>
        <p:spPr>
          <a:xfrm>
            <a:off x="5299399" y="5438903"/>
            <a:ext cx="4542245" cy="54352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 prevention </a:t>
            </a:r>
            <a:b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control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518" y="1258784"/>
            <a:ext cx="295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hlinkClick r:id="rId5" action="ppaction://hlinkpres?slideindex=12&amp;slidetitle=PowerPoint Presentation"/>
          </p:cNvPr>
          <p:cNvSpPr/>
          <p:nvPr/>
        </p:nvSpPr>
        <p:spPr>
          <a:xfrm>
            <a:off x="255325" y="1775363"/>
            <a:ext cx="563043" cy="486888"/>
          </a:xfrm>
          <a:prstGeom prst="ellipse">
            <a:avLst/>
          </a:prstGeom>
          <a:solidFill>
            <a:srgbClr val="0066CC"/>
          </a:solidFill>
          <a:ln w="381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>
            <a:hlinkClick r:id="rId6" action="ppaction://hlinkpres?slideindex=31&amp;slidetitle=PowerPoint Presentation"/>
          </p:cNvPr>
          <p:cNvSpPr/>
          <p:nvPr/>
        </p:nvSpPr>
        <p:spPr>
          <a:xfrm>
            <a:off x="255325" y="2390901"/>
            <a:ext cx="563043" cy="486888"/>
          </a:xfrm>
          <a:prstGeom prst="ellipse">
            <a:avLst/>
          </a:prstGeom>
          <a:solidFill>
            <a:srgbClr val="0066CC"/>
          </a:solidFill>
          <a:ln w="381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hlinkClick r:id="rId7" action="ppaction://hlinkpres?slideindex=43&amp;slidetitle=PowerPoint Presentation"/>
          </p:cNvPr>
          <p:cNvSpPr/>
          <p:nvPr/>
        </p:nvSpPr>
        <p:spPr>
          <a:xfrm>
            <a:off x="255325" y="3006444"/>
            <a:ext cx="563043" cy="486888"/>
          </a:xfrm>
          <a:prstGeom prst="ellipse">
            <a:avLst/>
          </a:prstGeom>
          <a:solidFill>
            <a:srgbClr val="0066CC"/>
          </a:solidFill>
          <a:ln w="381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hlinkClick r:id="rId8" action="ppaction://hlinkpres?slideindex=59&amp;slidetitle=PowerPoint Presentation"/>
          </p:cNvPr>
          <p:cNvSpPr/>
          <p:nvPr/>
        </p:nvSpPr>
        <p:spPr>
          <a:xfrm>
            <a:off x="255325" y="3612081"/>
            <a:ext cx="563043" cy="486888"/>
          </a:xfrm>
          <a:prstGeom prst="ellipse">
            <a:avLst/>
          </a:prstGeom>
          <a:solidFill>
            <a:srgbClr val="0066CC"/>
          </a:solidFill>
          <a:ln w="381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" name="Oval 26">
            <a:hlinkClick r:id="" action="ppaction://noaction"/>
          </p:cNvPr>
          <p:cNvSpPr/>
          <p:nvPr/>
        </p:nvSpPr>
        <p:spPr>
          <a:xfrm>
            <a:off x="255325" y="4237660"/>
            <a:ext cx="563043" cy="486888"/>
          </a:xfrm>
          <a:prstGeom prst="ellipse">
            <a:avLst/>
          </a:prstGeom>
          <a:solidFill>
            <a:srgbClr val="0066CC"/>
          </a:solidFill>
          <a:ln w="381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>
            <a:hlinkClick r:id="rId10" action="ppaction://hlinkpres?slideindex=86&amp;slidetitle=PowerPoint Presentation"/>
          </p:cNvPr>
          <p:cNvSpPr/>
          <p:nvPr/>
        </p:nvSpPr>
        <p:spPr>
          <a:xfrm>
            <a:off x="255324" y="4834795"/>
            <a:ext cx="563043" cy="486888"/>
          </a:xfrm>
          <a:prstGeom prst="ellipse">
            <a:avLst/>
          </a:prstGeom>
          <a:solidFill>
            <a:srgbClr val="0066CC"/>
          </a:solidFill>
          <a:ln w="381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GB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>
            <a:hlinkClick r:id="rId11" action="ppaction://hlinkpres?slideindex=101&amp;slidetitle=PowerPoint Presentation"/>
          </p:cNvPr>
          <p:cNvSpPr/>
          <p:nvPr/>
        </p:nvSpPr>
        <p:spPr>
          <a:xfrm>
            <a:off x="255325" y="5432429"/>
            <a:ext cx="563043" cy="486888"/>
          </a:xfrm>
          <a:prstGeom prst="ellipse">
            <a:avLst/>
          </a:prstGeom>
          <a:solidFill>
            <a:srgbClr val="0066CC"/>
          </a:solidFill>
          <a:ln w="381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1" name="Oval 30">
            <a:hlinkClick r:id="rId12" action="ppaction://hlinkpres?slideindex=114&amp;slidetitle=PowerPoint Presentation"/>
          </p:cNvPr>
          <p:cNvSpPr/>
          <p:nvPr/>
        </p:nvSpPr>
        <p:spPr>
          <a:xfrm>
            <a:off x="263891" y="6049651"/>
            <a:ext cx="563043" cy="486888"/>
          </a:xfrm>
          <a:prstGeom prst="ellipse">
            <a:avLst/>
          </a:prstGeom>
          <a:solidFill>
            <a:srgbClr val="0066CC"/>
          </a:solidFill>
          <a:ln w="381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GB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>
            <a:hlinkClick r:id="rId13" action="ppaction://hlinkpres?slideindex=133&amp;slidetitle=PowerPoint Presentation"/>
          </p:cNvPr>
          <p:cNvSpPr/>
          <p:nvPr/>
        </p:nvSpPr>
        <p:spPr>
          <a:xfrm>
            <a:off x="4595813" y="1765887"/>
            <a:ext cx="563043" cy="486888"/>
          </a:xfrm>
          <a:prstGeom prst="ellipse">
            <a:avLst/>
          </a:prstGeom>
          <a:solidFill>
            <a:srgbClr val="0066CC"/>
          </a:solidFill>
          <a:ln w="381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>
            <a:hlinkClick r:id="rId14" action="ppaction://hlinkpres?slideindex=159&amp;slidetitle=PowerPoint Presentation"/>
          </p:cNvPr>
          <p:cNvSpPr/>
          <p:nvPr/>
        </p:nvSpPr>
        <p:spPr>
          <a:xfrm>
            <a:off x="4595813" y="2381430"/>
            <a:ext cx="563043" cy="486888"/>
          </a:xfrm>
          <a:prstGeom prst="ellipse">
            <a:avLst/>
          </a:prstGeom>
          <a:solidFill>
            <a:srgbClr val="0066CC"/>
          </a:solidFill>
          <a:ln w="381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>
            <a:hlinkClick r:id="rId15" action="ppaction://hlinkpres?slideindex=180&amp;slidetitle=PowerPoint Presentation"/>
          </p:cNvPr>
          <p:cNvSpPr/>
          <p:nvPr/>
        </p:nvSpPr>
        <p:spPr>
          <a:xfrm>
            <a:off x="4595813" y="2987067"/>
            <a:ext cx="563043" cy="486888"/>
          </a:xfrm>
          <a:prstGeom prst="ellipse">
            <a:avLst/>
          </a:prstGeom>
          <a:solidFill>
            <a:srgbClr val="0066CC"/>
          </a:solidFill>
          <a:ln w="381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GB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34">
            <a:hlinkClick r:id="rId16" action="ppaction://hlinkpres?slideindex=195&amp;slidetitle=PowerPoint Presentation"/>
          </p:cNvPr>
          <p:cNvSpPr/>
          <p:nvPr/>
        </p:nvSpPr>
        <p:spPr>
          <a:xfrm>
            <a:off x="4595813" y="3612646"/>
            <a:ext cx="563043" cy="486888"/>
          </a:xfrm>
          <a:prstGeom prst="ellipse">
            <a:avLst/>
          </a:prstGeom>
          <a:solidFill>
            <a:srgbClr val="0066CC"/>
          </a:solidFill>
          <a:ln w="381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GB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35">
            <a:hlinkClick r:id="rId17" action="ppaction://hlinkpres?slideindex=215&amp;slidetitle=PowerPoint Presentation"/>
          </p:cNvPr>
          <p:cNvSpPr/>
          <p:nvPr/>
        </p:nvSpPr>
        <p:spPr>
          <a:xfrm>
            <a:off x="4595812" y="4209781"/>
            <a:ext cx="563043" cy="486888"/>
          </a:xfrm>
          <a:prstGeom prst="ellipse">
            <a:avLst/>
          </a:prstGeom>
          <a:solidFill>
            <a:srgbClr val="0066CC"/>
          </a:solidFill>
          <a:ln w="381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GB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36">
            <a:hlinkClick r:id="rId18" action="ppaction://hlinkpres?slideindex=236&amp;slidetitle=PowerPoint Presentation"/>
          </p:cNvPr>
          <p:cNvSpPr/>
          <p:nvPr/>
        </p:nvSpPr>
        <p:spPr>
          <a:xfrm>
            <a:off x="4595813" y="4807415"/>
            <a:ext cx="563043" cy="486888"/>
          </a:xfrm>
          <a:prstGeom prst="ellipse">
            <a:avLst/>
          </a:prstGeom>
          <a:solidFill>
            <a:srgbClr val="0066CC"/>
          </a:solidFill>
          <a:ln w="381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GB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>
            <a:hlinkClick r:id="rId19" action="ppaction://hlinkpres?slideindex=249&amp;slidetitle=PowerPoint Presentation"/>
          </p:cNvPr>
          <p:cNvSpPr/>
          <p:nvPr/>
        </p:nvSpPr>
        <p:spPr>
          <a:xfrm>
            <a:off x="4595813" y="5438903"/>
            <a:ext cx="563043" cy="486888"/>
          </a:xfrm>
          <a:prstGeom prst="ellipse">
            <a:avLst/>
          </a:prstGeom>
          <a:solidFill>
            <a:srgbClr val="0066CC"/>
          </a:solidFill>
          <a:ln w="381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GB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00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21"/>
          <a:stretch/>
        </p:blipFill>
        <p:spPr>
          <a:xfrm>
            <a:off x="-5688" y="1258784"/>
            <a:ext cx="9149688" cy="49876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38795" y="1045029"/>
            <a:ext cx="4548249" cy="45482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55325" y="65308"/>
            <a:ext cx="7223798" cy="920234"/>
          </a:xfrm>
        </p:spPr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-5688" y="2458192"/>
            <a:ext cx="9149688" cy="389510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5326" y="5095396"/>
            <a:ext cx="8625764" cy="1447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2154A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for Care, Skills for Health and Health Education England would like to express their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appreciation and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for everyone who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contributed to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making of the Care Certificate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workbook.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special acknowledgement and thanks to Highfield Awarding Body for Compliance who compiled this resource and were the main body of consultants for this important piece of work.</a:t>
            </a:r>
          </a:p>
        </p:txBody>
      </p:sp>
    </p:spTree>
    <p:extLst>
      <p:ext uri="{BB962C8B-B14F-4D97-AF65-F5344CB8AC3E}">
        <p14:creationId xmlns:p14="http://schemas.microsoft.com/office/powerpoint/2010/main" val="312036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25" y="49102"/>
            <a:ext cx="7223798" cy="920234"/>
          </a:xfrm>
        </p:spPr>
        <p:txBody>
          <a:bodyPr/>
          <a:lstStyle/>
          <a:p>
            <a:r>
              <a:rPr lang="en-GB" dirty="0"/>
              <a:t>How to use this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675" y="1320673"/>
            <a:ext cx="3846250" cy="4528932"/>
          </a:xfrm>
        </p:spPr>
        <p:txBody>
          <a:bodyPr/>
          <a:lstStyle/>
          <a:p>
            <a:pPr marL="0" indent="0">
              <a:buClr>
                <a:srgbClr val="2154AC"/>
              </a:buClr>
              <a:buNone/>
            </a:pPr>
            <a:r>
              <a:rPr lang="en-GB" sz="2200" b="1" dirty="0"/>
              <a:t>This presentation can be:</a:t>
            </a:r>
          </a:p>
          <a:p>
            <a:pPr>
              <a:buClr>
                <a:srgbClr val="2154AC"/>
              </a:buClr>
              <a:buFont typeface="Arial" panose="020B0604020202020204" pitchFamily="34" charset="0"/>
              <a:buChar char="■"/>
            </a:pPr>
            <a:r>
              <a:rPr lang="en-GB" sz="2200" b="1" dirty="0"/>
              <a:t>Used alongside the Care Certificate Workbook</a:t>
            </a:r>
          </a:p>
          <a:p>
            <a:pPr>
              <a:buClr>
                <a:srgbClr val="2154AC"/>
              </a:buClr>
              <a:buFont typeface="Arial" panose="020B0604020202020204" pitchFamily="34" charset="0"/>
              <a:buChar char="■"/>
            </a:pPr>
            <a:r>
              <a:rPr lang="en-GB" sz="2200" b="1" dirty="0"/>
              <a:t>Used as a learning aid to support group work</a:t>
            </a:r>
          </a:p>
          <a:p>
            <a:pPr>
              <a:buClr>
                <a:srgbClr val="2154AC"/>
              </a:buClr>
              <a:buFont typeface="Arial" panose="020B0604020202020204" pitchFamily="34" charset="0"/>
              <a:buChar char="■"/>
            </a:pPr>
            <a:r>
              <a:rPr lang="en-GB" sz="2200" b="1" dirty="0"/>
              <a:t>Incorporated into an organisation’s existing induction </a:t>
            </a:r>
            <a:r>
              <a:rPr lang="en-GB" sz="2200" b="1" dirty="0" smtClean="0"/>
              <a:t>materials</a:t>
            </a:r>
          </a:p>
          <a:p>
            <a:pPr>
              <a:buClr>
                <a:srgbClr val="2154AC"/>
              </a:buClr>
              <a:buFont typeface="Arial" panose="020B0604020202020204" pitchFamily="34" charset="0"/>
              <a:buChar char="■"/>
            </a:pPr>
            <a:r>
              <a:rPr lang="en-GB" dirty="0" smtClean="0"/>
              <a:t>Delivered in person and not simply shared by </a:t>
            </a:r>
            <a:br>
              <a:rPr lang="en-GB" dirty="0" smtClean="0"/>
            </a:br>
            <a:r>
              <a:rPr lang="en-GB" dirty="0" smtClean="0"/>
              <a:t>email.</a:t>
            </a:r>
            <a:endParaRPr lang="en-GB" sz="2200" b="1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325" y="1296923"/>
            <a:ext cx="4116650" cy="477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2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25" y="68152"/>
            <a:ext cx="7223798" cy="920234"/>
          </a:xfrm>
        </p:spPr>
        <p:txBody>
          <a:bodyPr/>
          <a:lstStyle/>
          <a:p>
            <a:r>
              <a:rPr lang="en-GB" dirty="0" smtClean="0"/>
              <a:t>Ground rules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325" y="1320673"/>
            <a:ext cx="4564325" cy="4528932"/>
          </a:xfrm>
        </p:spPr>
        <p:txBody>
          <a:bodyPr>
            <a:normAutofit/>
          </a:bodyPr>
          <a:lstStyle/>
          <a:p>
            <a:pPr>
              <a:buClr>
                <a:srgbClr val="2154AC"/>
              </a:buClr>
              <a:buFont typeface="Arial" panose="020B0604020202020204" pitchFamily="34" charset="0"/>
              <a:buChar char="■"/>
            </a:pPr>
            <a:r>
              <a:rPr lang="en-GB" altLang="en-US" sz="2200" b="1" dirty="0">
                <a:latin typeface="Arial" charset="0"/>
              </a:rPr>
              <a:t>Fire escapes</a:t>
            </a:r>
          </a:p>
          <a:p>
            <a:pPr>
              <a:buClr>
                <a:srgbClr val="2154AC"/>
              </a:buClr>
              <a:buFont typeface="Arial" panose="020B0604020202020204" pitchFamily="34" charset="0"/>
              <a:buChar char="■"/>
            </a:pPr>
            <a:r>
              <a:rPr lang="en-GB" altLang="en-US" sz="2200" b="1" dirty="0">
                <a:latin typeface="Arial" charset="0"/>
              </a:rPr>
              <a:t>Toilets</a:t>
            </a:r>
          </a:p>
          <a:p>
            <a:pPr>
              <a:buClr>
                <a:srgbClr val="2154AC"/>
              </a:buClr>
              <a:buFont typeface="Arial" panose="020B0604020202020204" pitchFamily="34" charset="0"/>
              <a:buChar char="■"/>
            </a:pPr>
            <a:r>
              <a:rPr lang="en-GB" altLang="en-US" sz="2200" b="1" dirty="0" smtClean="0">
                <a:latin typeface="Arial" charset="0"/>
              </a:rPr>
              <a:t>Breaks</a:t>
            </a:r>
            <a:endParaRPr lang="en-GB" altLang="en-US" sz="2200" b="1" dirty="0">
              <a:latin typeface="Arial" charset="0"/>
            </a:endParaRPr>
          </a:p>
          <a:p>
            <a:pPr>
              <a:buClr>
                <a:srgbClr val="2154AC"/>
              </a:buClr>
              <a:buFont typeface="Arial" panose="020B0604020202020204" pitchFamily="34" charset="0"/>
              <a:buChar char="■"/>
            </a:pPr>
            <a:r>
              <a:rPr lang="en-GB" altLang="en-US" sz="2200" b="1" dirty="0" smtClean="0">
                <a:latin typeface="Arial" charset="0"/>
              </a:rPr>
              <a:t>Questions</a:t>
            </a:r>
            <a:endParaRPr lang="en-GB" altLang="en-US" sz="2200" b="1" dirty="0">
              <a:latin typeface="Arial" charset="0"/>
            </a:endParaRPr>
          </a:p>
          <a:p>
            <a:pPr>
              <a:buClr>
                <a:srgbClr val="2154AC"/>
              </a:buClr>
              <a:buFont typeface="Arial" panose="020B0604020202020204" pitchFamily="34" charset="0"/>
              <a:buChar char="■"/>
            </a:pPr>
            <a:r>
              <a:rPr lang="en-GB" altLang="en-US" sz="2200" b="1" dirty="0">
                <a:latin typeface="Arial" charset="0"/>
              </a:rPr>
              <a:t>Talking over others</a:t>
            </a:r>
          </a:p>
          <a:p>
            <a:pPr>
              <a:buClr>
                <a:srgbClr val="2154AC"/>
              </a:buClr>
              <a:buFont typeface="Arial" panose="020B0604020202020204" pitchFamily="34" charset="0"/>
              <a:buChar char="■"/>
            </a:pPr>
            <a:r>
              <a:rPr lang="en-GB" altLang="en-US" sz="2200" b="1" dirty="0">
                <a:latin typeface="Arial" charset="0"/>
              </a:rPr>
              <a:t>Respect others’ points of view</a:t>
            </a:r>
          </a:p>
          <a:p>
            <a:pPr>
              <a:buClr>
                <a:srgbClr val="2154AC"/>
              </a:buClr>
              <a:buFont typeface="Arial" panose="020B0604020202020204" pitchFamily="34" charset="0"/>
              <a:buChar char="■"/>
            </a:pPr>
            <a:r>
              <a:rPr lang="en-GB" altLang="en-US" sz="2200" b="1" dirty="0">
                <a:latin typeface="Arial" charset="0"/>
              </a:rPr>
              <a:t>Timekeeping</a:t>
            </a:r>
            <a:r>
              <a:rPr lang="en-GB" altLang="en-US" sz="2200" b="1" dirty="0" smtClean="0">
                <a:latin typeface="Arial" charset="0"/>
              </a:rPr>
              <a:t>.</a:t>
            </a:r>
            <a:endParaRPr lang="en-GB" altLang="en-US" sz="2200" b="1" dirty="0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12" r="17128"/>
          <a:stretch/>
        </p:blipFill>
        <p:spPr>
          <a:xfrm>
            <a:off x="4928834" y="1279729"/>
            <a:ext cx="3942213" cy="439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7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325" y="1163823"/>
            <a:ext cx="8229600" cy="440446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GB" sz="2200" b="1" dirty="0"/>
              <a:t>Introduced April 2015 </a:t>
            </a:r>
            <a:r>
              <a:rPr lang="en-GB" sz="2200" b="1" dirty="0" smtClean="0"/>
              <a:t>as a result of the </a:t>
            </a:r>
            <a:r>
              <a:rPr lang="en-GB" sz="2200" b="1" dirty="0"/>
              <a:t>Cavendish </a:t>
            </a:r>
            <a:r>
              <a:rPr lang="en-GB" sz="2200" b="1" dirty="0" smtClean="0"/>
              <a:t>review which followed </a:t>
            </a:r>
            <a:r>
              <a:rPr lang="en-GB" dirty="0"/>
              <a:t>the Francis report about </a:t>
            </a:r>
            <a:r>
              <a:rPr lang="en-GB" dirty="0" smtClean="0"/>
              <a:t>the failings o</a:t>
            </a:r>
            <a:r>
              <a:rPr lang="en-GB" sz="2200" b="1" dirty="0" smtClean="0"/>
              <a:t>f the </a:t>
            </a:r>
            <a:r>
              <a:rPr lang="en-GB" sz="2200" b="1" dirty="0"/>
              <a:t>Mid-Staffordshire NHS Trust</a:t>
            </a:r>
          </a:p>
          <a:p>
            <a:pPr>
              <a:spcBef>
                <a:spcPts val="600"/>
              </a:spcBef>
              <a:buClr>
                <a:srgbClr val="2154AC"/>
              </a:buClr>
              <a:buFont typeface="Arial" panose="020B0604020202020204" pitchFamily="34" charset="0"/>
              <a:buChar char="■"/>
            </a:pPr>
            <a:r>
              <a:rPr lang="en-GB" sz="2200" b="1" dirty="0"/>
              <a:t>Aims to ensure: </a:t>
            </a:r>
          </a:p>
          <a:p>
            <a:pPr lvl="1">
              <a:spcBef>
                <a:spcPts val="600"/>
              </a:spcBef>
              <a:buClr>
                <a:srgbClr val="2154AC"/>
              </a:buClr>
              <a:buFont typeface="Wingdings" panose="05000000000000000000" pitchFamily="2" charset="2"/>
              <a:buChar char="§"/>
            </a:pPr>
            <a:r>
              <a:rPr lang="en-GB" sz="2200" b="1" dirty="0"/>
              <a:t>A consistent approach to induction</a:t>
            </a:r>
          </a:p>
          <a:p>
            <a:pPr lvl="1">
              <a:spcBef>
                <a:spcPts val="600"/>
              </a:spcBef>
              <a:buClr>
                <a:srgbClr val="2154AC"/>
              </a:buClr>
              <a:buFont typeface="Wingdings" panose="05000000000000000000" pitchFamily="2" charset="2"/>
              <a:buChar char="§"/>
            </a:pPr>
            <a:r>
              <a:rPr lang="en-GB" sz="2200" b="1" dirty="0"/>
              <a:t>A competent, caring and compassionate workforce</a:t>
            </a:r>
          </a:p>
          <a:p>
            <a:pPr>
              <a:spcBef>
                <a:spcPts val="600"/>
              </a:spcBef>
              <a:buClr>
                <a:srgbClr val="2154AC"/>
              </a:buClr>
              <a:buFont typeface="Arial" panose="020B0604020202020204" pitchFamily="34" charset="0"/>
              <a:buChar char="■"/>
            </a:pPr>
            <a:r>
              <a:rPr lang="en-GB" sz="2200" b="1" dirty="0"/>
              <a:t>Builds on </a:t>
            </a:r>
            <a:r>
              <a:rPr lang="en-GB" sz="2200" b="1" dirty="0" smtClean="0"/>
              <a:t>Common Induction Standards (CIS) and National Minimum Training Standards (NMTS)</a:t>
            </a:r>
            <a:r>
              <a:rPr lang="en-GB" dirty="0" smtClean="0"/>
              <a:t>.</a:t>
            </a:r>
            <a:endParaRPr lang="en-GB" sz="2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00" b="24335"/>
          <a:stretch/>
        </p:blipFill>
        <p:spPr>
          <a:xfrm>
            <a:off x="255325" y="4408226"/>
            <a:ext cx="8631500" cy="186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9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Care Certificate?</a:t>
            </a:r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325" y="1282573"/>
            <a:ext cx="8588424" cy="4528932"/>
          </a:xfrm>
        </p:spPr>
        <p:txBody>
          <a:bodyPr>
            <a:normAutofit/>
          </a:bodyPr>
          <a:lstStyle/>
          <a:p>
            <a:pPr>
              <a:buClr>
                <a:srgbClr val="2154AC"/>
              </a:buClr>
              <a:buFont typeface="Arial" panose="020B0604020202020204" pitchFamily="34" charset="0"/>
              <a:buChar char="■"/>
            </a:pPr>
            <a:r>
              <a:rPr lang="en-GB" sz="2200" b="1" dirty="0"/>
              <a:t>15 Standards taking account of:</a:t>
            </a:r>
          </a:p>
          <a:p>
            <a:pPr marL="742950" lvl="2" indent="-342900">
              <a:buClr>
                <a:srgbClr val="2154AC"/>
              </a:buClr>
              <a:buFont typeface="Wingdings" panose="05000000000000000000" pitchFamily="2" charset="2"/>
              <a:buChar char="§"/>
            </a:pPr>
            <a:r>
              <a:rPr lang="en-GB" sz="2200" b="1" dirty="0"/>
              <a:t>The Code of Conduct for Healthcare Support Workers and adult social care workers</a:t>
            </a:r>
          </a:p>
          <a:p>
            <a:pPr marL="742950" lvl="2" indent="-342900">
              <a:buClr>
                <a:srgbClr val="2154AC"/>
              </a:buClr>
              <a:buFont typeface="Wingdings" panose="05000000000000000000" pitchFamily="2" charset="2"/>
              <a:buChar char="§"/>
            </a:pPr>
            <a:r>
              <a:rPr lang="en-GB" sz="2200" b="1" dirty="0"/>
              <a:t>The Social Care Commitment</a:t>
            </a:r>
          </a:p>
          <a:p>
            <a:pPr marL="742950" lvl="2" indent="-342900">
              <a:buClr>
                <a:srgbClr val="2154AC"/>
              </a:buClr>
              <a:buFont typeface="Wingdings" panose="05000000000000000000" pitchFamily="2" charset="2"/>
              <a:buChar char="§"/>
            </a:pPr>
            <a:r>
              <a:rPr lang="en-GB" sz="2200" b="1" dirty="0"/>
              <a:t>The Chief Nursing </a:t>
            </a:r>
            <a:r>
              <a:rPr lang="en-GB" sz="2200" b="1" dirty="0" smtClean="0"/>
              <a:t>Officer </a:t>
            </a:r>
            <a:r>
              <a:rPr lang="en-GB" sz="2200" b="1" dirty="0"/>
              <a:t>for England’s ‘6Cs’</a:t>
            </a:r>
          </a:p>
          <a:p>
            <a:pPr marL="342900" lvl="1" indent="-342900">
              <a:buClr>
                <a:srgbClr val="2154AC"/>
              </a:buClr>
              <a:buFont typeface="Arial" panose="020B0604020202020204" pitchFamily="34" charset="0"/>
              <a:buChar char="■"/>
            </a:pPr>
            <a:r>
              <a:rPr lang="en-GB" sz="2200" b="1" dirty="0"/>
              <a:t>The Care Certificate is NOT a replacement for role and workplace specific induction </a:t>
            </a:r>
            <a:r>
              <a:rPr lang="en-GB" sz="2200" b="1" dirty="0" smtClean="0"/>
              <a:t>training.</a:t>
            </a:r>
            <a:endParaRPr lang="en-GB" sz="22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869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does it apply to?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dirty="0"/>
              <a:t>Applies to ‘new staff, new to care’ across health and social care sectors </a:t>
            </a:r>
          </a:p>
          <a:p>
            <a:r>
              <a:rPr lang="en-GB" sz="2200" dirty="0"/>
              <a:t>In roles where there is direct contact with individuals needing </a:t>
            </a:r>
            <a:r>
              <a:rPr lang="en-GB" sz="2200" dirty="0" smtClean="0"/>
              <a:t>care and support.</a:t>
            </a:r>
            <a:endParaRPr lang="en-GB" sz="22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328" y="2983201"/>
            <a:ext cx="8627418" cy="317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0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Purpose of Training 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To cover the underpinning knowledge parts of the Care Certificate, which should be complemented with practical hands-on training and workplace assessment.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90" b="15497"/>
          <a:stretch/>
        </p:blipFill>
        <p:spPr>
          <a:xfrm>
            <a:off x="255325" y="2664437"/>
            <a:ext cx="8602072" cy="318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9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is it assessed?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8899" y="1320673"/>
            <a:ext cx="3420093" cy="4528932"/>
          </a:xfrm>
        </p:spPr>
        <p:txBody>
          <a:bodyPr/>
          <a:lstStyle/>
          <a:p>
            <a:r>
              <a:rPr lang="en-GB" dirty="0"/>
              <a:t>Assessment of knowledge and competence</a:t>
            </a:r>
          </a:p>
          <a:p>
            <a:r>
              <a:rPr lang="en-GB" dirty="0"/>
              <a:t>Each standard must be completed and assessed before you can work </a:t>
            </a:r>
            <a:r>
              <a:rPr lang="en-GB" dirty="0" smtClean="0"/>
              <a:t>out of your supervisor’s line of sight.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325" y="1285048"/>
            <a:ext cx="5033180" cy="492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2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5058</TotalTime>
  <Words>544</Words>
  <Application>Microsoft Office PowerPoint</Application>
  <PresentationFormat>On-screen Show (4:3)</PresentationFormat>
  <Paragraphs>99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29</vt:i4>
      </vt:variant>
      <vt:variant>
        <vt:lpstr>Slide Titles</vt:lpstr>
      </vt:variant>
      <vt:variant>
        <vt:i4>12</vt:i4>
      </vt:variant>
    </vt:vector>
  </HeadingPairs>
  <TitlesOfParts>
    <vt:vector size="41" baseType="lpstr">
      <vt:lpstr>Custom Design</vt:lpstr>
      <vt:lpstr>1_Custom Design</vt:lpstr>
      <vt:lpstr>Office Theme</vt:lpstr>
      <vt:lpstr>1_Office Theme</vt:lpstr>
      <vt:lpstr>2_Office Theme</vt:lpstr>
      <vt:lpstr>2_Custom Design</vt:lpstr>
      <vt:lpstr>3_Office Theme</vt:lpstr>
      <vt:lpstr>4_Office Theme</vt:lpstr>
      <vt:lpstr>3_Custom Design</vt:lpstr>
      <vt:lpstr>5_Office Theme</vt:lpstr>
      <vt:lpstr>6_Office Theme</vt:lpstr>
      <vt:lpstr>7_Office Theme</vt:lpstr>
      <vt:lpstr>4_Custom Design</vt:lpstr>
      <vt:lpstr>8_Office Theme</vt:lpstr>
      <vt:lpstr>9_Office Theme</vt:lpstr>
      <vt:lpstr>10_Office Theme</vt:lpstr>
      <vt:lpstr>5_Custom Design</vt:lpstr>
      <vt:lpstr>11_Office Theme</vt:lpstr>
      <vt:lpstr>12_Office Theme</vt:lpstr>
      <vt:lpstr>6_Custom Design</vt:lpstr>
      <vt:lpstr>13_Office Theme</vt:lpstr>
      <vt:lpstr>14_Office Theme</vt:lpstr>
      <vt:lpstr>15_Office Theme</vt:lpstr>
      <vt:lpstr>7_Custom Design</vt:lpstr>
      <vt:lpstr>16_Office Theme</vt:lpstr>
      <vt:lpstr>17_Office Theme</vt:lpstr>
      <vt:lpstr>8_Custom Design</vt:lpstr>
      <vt:lpstr>18_Office Theme</vt:lpstr>
      <vt:lpstr>19_Office Theme</vt:lpstr>
      <vt:lpstr>PowerPoint Presentation</vt:lpstr>
      <vt:lpstr>Acknowledgements</vt:lpstr>
      <vt:lpstr>How to use this presentation</vt:lpstr>
      <vt:lpstr>Ground rules</vt:lpstr>
      <vt:lpstr>Background</vt:lpstr>
      <vt:lpstr>What is the Care Certificate?</vt:lpstr>
      <vt:lpstr>Who does it apply to?</vt:lpstr>
      <vt:lpstr>Purpose of Training Presentation</vt:lpstr>
      <vt:lpstr>How is it assessed?</vt:lpstr>
      <vt:lpstr>Key terminology (Activities)</vt:lpstr>
      <vt:lpstr>Key</vt:lpstr>
      <vt:lpstr>Contents</vt:lpstr>
    </vt:vector>
  </TitlesOfParts>
  <Company>Highfield.co.uk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Craven</dc:creator>
  <cp:lastModifiedBy>Ellen Dunwell</cp:lastModifiedBy>
  <cp:revision>528</cp:revision>
  <cp:lastPrinted>2015-04-02T14:54:04Z</cp:lastPrinted>
  <dcterms:created xsi:type="dcterms:W3CDTF">2015-01-20T17:14:44Z</dcterms:created>
  <dcterms:modified xsi:type="dcterms:W3CDTF">2015-06-16T14:49:11Z</dcterms:modified>
</cp:coreProperties>
</file>