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6.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7.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8.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9.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20.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1.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2.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3.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4.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5.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6.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7.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8.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48" r:id="rId3"/>
    <p:sldMasterId id="2147483674" r:id="rId4"/>
    <p:sldMasterId id="2147483686" r:id="rId5"/>
    <p:sldMasterId id="2147483698" r:id="rId6"/>
    <p:sldMasterId id="2147483710" r:id="rId7"/>
    <p:sldMasterId id="2147483722" r:id="rId8"/>
    <p:sldMasterId id="2147483734" r:id="rId9"/>
    <p:sldMasterId id="2147483746" r:id="rId10"/>
    <p:sldMasterId id="2147483758" r:id="rId11"/>
    <p:sldMasterId id="2147483770" r:id="rId12"/>
    <p:sldMasterId id="2147483782" r:id="rId13"/>
    <p:sldMasterId id="2147483794" r:id="rId14"/>
    <p:sldMasterId id="2147483806" r:id="rId15"/>
    <p:sldMasterId id="2147483818" r:id="rId16"/>
    <p:sldMasterId id="2147483830" r:id="rId17"/>
    <p:sldMasterId id="2147483842" r:id="rId18"/>
    <p:sldMasterId id="2147483854" r:id="rId19"/>
    <p:sldMasterId id="2147483866" r:id="rId20"/>
    <p:sldMasterId id="2147483878" r:id="rId21"/>
    <p:sldMasterId id="2147483890" r:id="rId22"/>
    <p:sldMasterId id="2147483902" r:id="rId23"/>
    <p:sldMasterId id="2147483914" r:id="rId24"/>
    <p:sldMasterId id="2147483926" r:id="rId25"/>
    <p:sldMasterId id="2147483938" r:id="rId26"/>
    <p:sldMasterId id="2147483950" r:id="rId27"/>
    <p:sldMasterId id="2147483962" r:id="rId28"/>
    <p:sldMasterId id="2147483974" r:id="rId29"/>
  </p:sldMasterIdLst>
  <p:notesMasterIdLst>
    <p:notesMasterId r:id="rId41"/>
  </p:notesMasterIdLst>
  <p:sldIdLst>
    <p:sldId id="319" r:id="rId30"/>
    <p:sldId id="320" r:id="rId31"/>
    <p:sldId id="321" r:id="rId32"/>
    <p:sldId id="322" r:id="rId33"/>
    <p:sldId id="323" r:id="rId34"/>
    <p:sldId id="324" r:id="rId35"/>
    <p:sldId id="325" r:id="rId36"/>
    <p:sldId id="326" r:id="rId37"/>
    <p:sldId id="327" r:id="rId38"/>
    <p:sldId id="328" r:id="rId39"/>
    <p:sldId id="329" r:id="rId40"/>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PL" initials="R" lastIdx="369" clrIdx="0"/>
  <p:cmAuthor id="1" name="Rachel Craven" initials="R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ECA"/>
    <a:srgbClr val="0066CC"/>
    <a:srgbClr val="FF33CC"/>
    <a:srgbClr val="2154AC"/>
    <a:srgbClr val="0A1432"/>
    <a:srgbClr val="232132"/>
    <a:srgbClr val="3D62AD"/>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1295" autoAdjust="0"/>
  </p:normalViewPr>
  <p:slideViewPr>
    <p:cSldViewPr snapToGrid="0" snapToObjects="1">
      <p:cViewPr>
        <p:scale>
          <a:sx n="70" d="100"/>
          <a:sy n="70" d="100"/>
        </p:scale>
        <p:origin x="-1488" y="-186"/>
      </p:cViewPr>
      <p:guideLst>
        <p:guide orient="horz" pos="4319"/>
        <p:guide pos="2895"/>
      </p:guideLst>
    </p:cSldViewPr>
  </p:slideViewPr>
  <p:outlineViewPr>
    <p:cViewPr>
      <p:scale>
        <a:sx n="33" d="100"/>
        <a:sy n="33" d="100"/>
      </p:scale>
      <p:origin x="48" y="14344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7" d="100"/>
          <a:sy n="67" d="100"/>
        </p:scale>
        <p:origin x="-3228" y="191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2A7132CF-6D6C-4681-BEE0-5E48578B8E16}" type="datetimeFigureOut">
              <a:rPr lang="en-GB" smtClean="0"/>
              <a:t>16/06/2015</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CBD536BE-7111-426C-AF6B-9B05D67A5FD6}" type="slidenum">
              <a:rPr lang="en-GB" smtClean="0"/>
              <a:t>‹#›</a:t>
            </a:fld>
            <a:endParaRPr lang="en-GB"/>
          </a:p>
        </p:txBody>
      </p:sp>
    </p:spTree>
    <p:extLst>
      <p:ext uri="{BB962C8B-B14F-4D97-AF65-F5344CB8AC3E}">
        <p14:creationId xmlns:p14="http://schemas.microsoft.com/office/powerpoint/2010/main" val="2144220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710377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Additional information</a:t>
            </a:r>
          </a:p>
          <a:p>
            <a:r>
              <a:rPr lang="en-GB" b="0" u="none" dirty="0" smtClean="0"/>
              <a:t>Differences could include:</a:t>
            </a:r>
            <a:r>
              <a:rPr lang="en-GB" b="0" u="none" baseline="0" dirty="0" smtClean="0"/>
              <a:t> </a:t>
            </a:r>
            <a:endParaRPr lang="en-GB" b="0" u="none" dirty="0" smtClean="0"/>
          </a:p>
          <a:p>
            <a:r>
              <a:rPr lang="en-GB" sz="1200" b="0" i="0" u="none" strike="noStrike" kern="1200" baseline="0" dirty="0" smtClean="0">
                <a:solidFill>
                  <a:schemeClr val="tx1"/>
                </a:solidFill>
                <a:latin typeface="+mn-lt"/>
                <a:ea typeface="+mn-ea"/>
                <a:cs typeface="+mn-cs"/>
              </a:rPr>
              <a:t>- Age 			- Appearance </a:t>
            </a:r>
          </a:p>
          <a:p>
            <a:r>
              <a:rPr lang="en-GB" sz="1200" b="0" i="0" u="none" strike="noStrike" kern="1200" baseline="0" dirty="0" smtClean="0">
                <a:solidFill>
                  <a:schemeClr val="tx1"/>
                </a:solidFill>
                <a:latin typeface="+mn-lt"/>
                <a:ea typeface="+mn-ea"/>
                <a:cs typeface="+mn-cs"/>
              </a:rPr>
              <a:t>- Ability 			- Disability </a:t>
            </a:r>
          </a:p>
          <a:p>
            <a:r>
              <a:rPr lang="en-GB" sz="1200" b="0" i="0" u="none" strike="noStrike" kern="1200" baseline="0" dirty="0" smtClean="0">
                <a:solidFill>
                  <a:schemeClr val="tx1"/>
                </a:solidFill>
                <a:latin typeface="+mn-lt"/>
                <a:ea typeface="+mn-ea"/>
                <a:cs typeface="+mn-cs"/>
              </a:rPr>
              <a:t>- Job role 			- Health </a:t>
            </a:r>
          </a:p>
          <a:p>
            <a:r>
              <a:rPr lang="en-GB" sz="1200" b="0" i="0" u="none" strike="noStrike" kern="1200" baseline="0" dirty="0" smtClean="0">
                <a:solidFill>
                  <a:schemeClr val="tx1"/>
                </a:solidFill>
                <a:latin typeface="+mn-lt"/>
                <a:ea typeface="+mn-ea"/>
                <a:cs typeface="+mn-cs"/>
              </a:rPr>
              <a:t>- Background 		- Gender </a:t>
            </a:r>
          </a:p>
          <a:p>
            <a:r>
              <a:rPr lang="en-GB" sz="1200" b="0" i="0" u="none" strike="noStrike" kern="1200" baseline="0" dirty="0" smtClean="0">
                <a:solidFill>
                  <a:schemeClr val="tx1"/>
                </a:solidFill>
                <a:latin typeface="+mn-lt"/>
                <a:ea typeface="+mn-ea"/>
                <a:cs typeface="+mn-cs"/>
              </a:rPr>
              <a:t>- Family 			- Friends </a:t>
            </a:r>
          </a:p>
          <a:p>
            <a:r>
              <a:rPr lang="en-GB" sz="1200" b="0" i="0" u="none" strike="noStrike" kern="1200" baseline="0" dirty="0" smtClean="0">
                <a:solidFill>
                  <a:schemeClr val="tx1"/>
                </a:solidFill>
                <a:latin typeface="+mn-lt"/>
                <a:ea typeface="+mn-ea"/>
                <a:cs typeface="+mn-cs"/>
              </a:rPr>
              <a:t>- Sexual orientation 		- Religion </a:t>
            </a:r>
          </a:p>
          <a:p>
            <a:r>
              <a:rPr lang="en-GB" sz="1200" b="0" i="0" u="none" strike="noStrike" kern="1200" baseline="0" dirty="0" smtClean="0">
                <a:solidFill>
                  <a:schemeClr val="tx1"/>
                </a:solidFill>
                <a:latin typeface="+mn-lt"/>
                <a:ea typeface="+mn-ea"/>
                <a:cs typeface="+mn-cs"/>
              </a:rPr>
              <a:t>- Belief 			- Values </a:t>
            </a:r>
          </a:p>
          <a:p>
            <a:r>
              <a:rPr lang="en-GB" sz="1200" b="0" i="0" u="none" strike="noStrike" kern="1200" baseline="0" dirty="0" smtClean="0">
                <a:solidFill>
                  <a:schemeClr val="tx1"/>
                </a:solidFill>
                <a:latin typeface="+mn-lt"/>
                <a:ea typeface="+mn-ea"/>
                <a:cs typeface="+mn-cs"/>
              </a:rPr>
              <a:t>- Culture 			- Marital status </a:t>
            </a:r>
          </a:p>
          <a:p>
            <a:endParaRPr lang="en-GB" b="1" dirty="0" smtClean="0"/>
          </a:p>
          <a:p>
            <a:r>
              <a:rPr lang="en-GB" i="0" u="none" dirty="0" smtClean="0"/>
              <a:t>Discrimination </a:t>
            </a:r>
            <a:r>
              <a:rPr lang="en-GB" i="0" u="none" baseline="0" dirty="0" smtClean="0"/>
              <a:t>is often based on:</a:t>
            </a:r>
          </a:p>
          <a:p>
            <a:r>
              <a:rPr lang="en-GB" sz="1200" b="1" i="0" u="none" strike="noStrike" kern="1200" baseline="0" dirty="0" smtClean="0">
                <a:solidFill>
                  <a:schemeClr val="tx1"/>
                </a:solidFill>
                <a:latin typeface="+mn-lt"/>
                <a:ea typeface="+mn-ea"/>
                <a:cs typeface="+mn-cs"/>
              </a:rPr>
              <a:t>Labelling </a:t>
            </a:r>
            <a:r>
              <a:rPr lang="en-GB" sz="1200" b="0" i="0" u="none" strike="noStrike" kern="1200" baseline="0" dirty="0" smtClean="0">
                <a:solidFill>
                  <a:schemeClr val="tx1"/>
                </a:solidFill>
                <a:latin typeface="+mn-lt"/>
                <a:ea typeface="+mn-ea"/>
                <a:cs typeface="+mn-cs"/>
              </a:rPr>
              <a:t>means to give a group of people a name because of characteristics, for example ‘Goth’. </a:t>
            </a:r>
          </a:p>
          <a:p>
            <a:r>
              <a:rPr lang="en-GB" sz="1200" b="1" i="0" u="none" strike="noStrike" kern="1200" baseline="0" dirty="0" smtClean="0">
                <a:solidFill>
                  <a:schemeClr val="tx1"/>
                </a:solidFill>
                <a:latin typeface="+mn-lt"/>
                <a:ea typeface="+mn-ea"/>
                <a:cs typeface="+mn-cs"/>
              </a:rPr>
              <a:t>Stereotyping </a:t>
            </a:r>
            <a:r>
              <a:rPr lang="en-GB" sz="1200" b="0" i="0" u="none" strike="noStrike" kern="1200" baseline="0" dirty="0" smtClean="0">
                <a:solidFill>
                  <a:schemeClr val="tx1"/>
                </a:solidFill>
                <a:latin typeface="+mn-lt"/>
                <a:ea typeface="+mn-ea"/>
                <a:cs typeface="+mn-cs"/>
              </a:rPr>
              <a:t>means having an opinion about a group and applying this to anyone belonging to this group, for example no woman can park a car. </a:t>
            </a:r>
          </a:p>
          <a:p>
            <a:r>
              <a:rPr lang="en-GB" sz="1200" b="1" i="0" u="none" strike="noStrike" kern="1200" baseline="0" dirty="0" smtClean="0">
                <a:solidFill>
                  <a:schemeClr val="tx1"/>
                </a:solidFill>
                <a:latin typeface="+mn-lt"/>
                <a:ea typeface="+mn-ea"/>
                <a:cs typeface="+mn-cs"/>
              </a:rPr>
              <a:t>Prejudice </a:t>
            </a:r>
            <a:r>
              <a:rPr lang="en-GB" sz="1200" b="0" i="0" u="none" strike="noStrike" kern="1200" baseline="0" dirty="0" smtClean="0">
                <a:solidFill>
                  <a:schemeClr val="tx1"/>
                </a:solidFill>
                <a:latin typeface="+mn-lt"/>
                <a:ea typeface="+mn-ea"/>
                <a:cs typeface="+mn-cs"/>
              </a:rPr>
              <a:t>means to not like someone just because of the group they belong to.</a:t>
            </a:r>
            <a:endParaRPr lang="en-GB" dirty="0" smtClean="0"/>
          </a:p>
        </p:txBody>
      </p:sp>
      <p:sp>
        <p:nvSpPr>
          <p:cNvPr id="4" name="Slide Number Placeholder 3"/>
          <p:cNvSpPr>
            <a:spLocks noGrp="1"/>
          </p:cNvSpPr>
          <p:nvPr>
            <p:ph type="sldNum" sz="quarter" idx="10"/>
          </p:nvPr>
        </p:nvSpPr>
        <p:spPr/>
        <p:txBody>
          <a:bodyPr/>
          <a:lstStyle/>
          <a:p>
            <a:fld id="{CBD536BE-7111-426C-AF6B-9B05D67A5FD6}"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61254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Additional</a:t>
            </a:r>
            <a:r>
              <a:rPr lang="en-GB" b="1" baseline="0" dirty="0" smtClean="0"/>
              <a:t>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1"/>
                </a:solidFill>
                <a:latin typeface="+mn-lt"/>
                <a:ea typeface="+mn-ea"/>
                <a:cs typeface="+mn-cs"/>
              </a:rPr>
              <a:t>Person centred care </a:t>
            </a:r>
            <a:r>
              <a:rPr lang="en-GB" sz="1200" b="0" i="0" u="none" strike="noStrike" kern="1200" baseline="0" dirty="0" smtClean="0">
                <a:solidFill>
                  <a:schemeClr val="tx1"/>
                </a:solidFill>
                <a:latin typeface="+mn-lt"/>
                <a:ea typeface="+mn-ea"/>
                <a:cs typeface="+mn-cs"/>
              </a:rPr>
              <a:t>focuses on the specific and unique needs of the individual. The individual must always be considered as an expert on their own care and needs. You must understand the likes and dislikes, beliefs and personal history of an individual to meet their needs in the best way possible.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1"/>
                </a:solidFill>
                <a:latin typeface="+mn-lt"/>
                <a:ea typeface="+mn-ea"/>
                <a:cs typeface="+mn-cs"/>
              </a:rPr>
              <a:t>Individuals that are being supported are unique.  </a:t>
            </a:r>
            <a:r>
              <a:rPr lang="en-GB" sz="1200" b="0" i="0" u="none" strike="noStrike" kern="1200" baseline="0" dirty="0" smtClean="0">
                <a:solidFill>
                  <a:schemeClr val="tx1"/>
                </a:solidFill>
                <a:latin typeface="+mn-lt"/>
                <a:ea typeface="+mn-ea"/>
                <a:cs typeface="+mn-cs"/>
              </a:rPr>
              <a:t>That means that  the care they require will also need to be unique if it is going to meet their specific needs.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u="none" dirty="0" smtClean="0"/>
              <a:t>Working in a non-judgemental way. </a:t>
            </a:r>
            <a:r>
              <a:rPr lang="en-GB" dirty="0" smtClean="0"/>
              <a:t>Workers</a:t>
            </a:r>
            <a:r>
              <a:rPr lang="en-GB" baseline="0" dirty="0" smtClean="0"/>
              <a:t> must ensure that their own beliefs and judgements do not affect the care and support that is provided to the individual.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u="none" baseline="0" dirty="0" smtClean="0"/>
              <a:t>Agreed ways of working </a:t>
            </a:r>
            <a:r>
              <a:rPr lang="en-GB" baseline="0" dirty="0" smtClean="0"/>
              <a:t>for your workplace to create an environment that is free from discrimination.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i="0" u="none" baseline="0" dirty="0" smtClean="0"/>
              <a:t>Working in an inclusive way </a:t>
            </a:r>
            <a:r>
              <a:rPr lang="en-GB" baseline="0" dirty="0" smtClean="0"/>
              <a:t>means that workers see and value the positive contribution that all individuals can make to society and in their own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u="none" baseline="0" dirty="0" smtClean="0"/>
              <a:t>Challenging discriminatory practice </a:t>
            </a:r>
            <a:r>
              <a:rPr lang="en-GB" baseline="0" dirty="0" smtClean="0"/>
              <a:t>can take courage.  Workers should have the confidence to confront and challenge discrimination and any inappropriate work practices when they witness it.</a:t>
            </a:r>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5</a:t>
            </a:fld>
            <a:endParaRPr lang="en-GB"/>
          </a:p>
        </p:txBody>
      </p:sp>
    </p:spTree>
    <p:extLst>
      <p:ext uri="{BB962C8B-B14F-4D97-AF65-F5344CB8AC3E}">
        <p14:creationId xmlns:p14="http://schemas.microsoft.com/office/powerpoint/2010/main" val="348187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Question</a:t>
            </a:r>
          </a:p>
          <a:p>
            <a:r>
              <a:rPr lang="en-GB" b="0" dirty="0" smtClean="0"/>
              <a:t>Ask</a:t>
            </a:r>
            <a:r>
              <a:rPr lang="en-GB" b="0" baseline="0" dirty="0" smtClean="0"/>
              <a:t> the worker/s to discuss the key points of each piece of legislation that relates to equality, diversity and discrimination:</a:t>
            </a:r>
          </a:p>
          <a:p>
            <a:endParaRPr lang="en-GB" b="0" dirty="0" smtClean="0"/>
          </a:p>
          <a:p>
            <a:r>
              <a:rPr lang="en-GB" sz="1200" b="1" i="0" u="none" strike="noStrike" kern="1200" baseline="0" dirty="0" smtClean="0">
                <a:solidFill>
                  <a:schemeClr val="tx1"/>
                </a:solidFill>
                <a:latin typeface="+mn-lt"/>
                <a:ea typeface="+mn-ea"/>
                <a:cs typeface="+mn-cs"/>
              </a:rPr>
              <a:t>The Equality Act 2010 </a:t>
            </a:r>
            <a:r>
              <a:rPr lang="en-GB" sz="1200" b="0" i="0" u="none" strike="noStrike" kern="1200" baseline="0" dirty="0" smtClean="0">
                <a:solidFill>
                  <a:schemeClr val="tx1"/>
                </a:solidFill>
                <a:latin typeface="+mn-lt"/>
                <a:ea typeface="+mn-ea"/>
                <a:cs typeface="+mn-cs"/>
              </a:rPr>
              <a:t>makes it unlawful to treat people unfairly because of the things that make them different (i.e. protected characteristics). The act also provides protection for individuals who experience discrimination because they are associated with someone who has a protected characteristic. The Act lists 9 protected characteristics:</a:t>
            </a:r>
          </a:p>
          <a:p>
            <a:pPr marL="457200" indent="-457200">
              <a:buFont typeface="Arial" panose="020B0604020202020204" pitchFamily="34" charset="0"/>
              <a:buChar char="•"/>
            </a:pPr>
            <a:r>
              <a:rPr lang="en-GB" sz="1200" dirty="0" smtClean="0"/>
              <a:t>Age </a:t>
            </a:r>
          </a:p>
          <a:p>
            <a:pPr marL="457200" indent="-457200">
              <a:buFont typeface="Arial" panose="020B0604020202020204" pitchFamily="34" charset="0"/>
              <a:buChar char="•"/>
            </a:pPr>
            <a:r>
              <a:rPr lang="en-GB" sz="1200" dirty="0" smtClean="0"/>
              <a:t>Disability </a:t>
            </a:r>
          </a:p>
          <a:p>
            <a:pPr marL="457200" indent="-457200">
              <a:buFont typeface="Arial" panose="020B0604020202020204" pitchFamily="34" charset="0"/>
              <a:buChar char="•"/>
            </a:pPr>
            <a:r>
              <a:rPr lang="en-GB" sz="1200" dirty="0" smtClean="0"/>
              <a:t>Gender reassignment</a:t>
            </a:r>
          </a:p>
          <a:p>
            <a:pPr marL="457200" indent="-457200">
              <a:buFont typeface="Arial" panose="020B0604020202020204" pitchFamily="34" charset="0"/>
              <a:buChar char="•"/>
            </a:pPr>
            <a:r>
              <a:rPr lang="en-GB" sz="1200" dirty="0" smtClean="0"/>
              <a:t>Sex </a:t>
            </a:r>
          </a:p>
          <a:p>
            <a:pPr marL="457200" indent="-457200">
              <a:buFont typeface="Arial" panose="020B0604020202020204" pitchFamily="34" charset="0"/>
              <a:buChar char="•"/>
            </a:pPr>
            <a:r>
              <a:rPr lang="en-GB" sz="1200" dirty="0" smtClean="0"/>
              <a:t>Sexual orientation</a:t>
            </a:r>
          </a:p>
          <a:p>
            <a:pPr marL="457200" indent="-457200">
              <a:buFont typeface="Arial" panose="020B0604020202020204" pitchFamily="34" charset="0"/>
              <a:buChar char="•"/>
            </a:pPr>
            <a:r>
              <a:rPr lang="en-GB" sz="1200" dirty="0" smtClean="0"/>
              <a:t>Race </a:t>
            </a:r>
          </a:p>
          <a:p>
            <a:pPr marL="457200" indent="-457200">
              <a:buFont typeface="Arial" panose="020B0604020202020204" pitchFamily="34" charset="0"/>
              <a:buChar char="•"/>
            </a:pPr>
            <a:r>
              <a:rPr lang="en-GB" sz="1200" dirty="0" smtClean="0"/>
              <a:t>Religion or belief </a:t>
            </a:r>
          </a:p>
          <a:p>
            <a:pPr marL="457200" indent="-457200">
              <a:buFont typeface="Arial" panose="020B0604020202020204" pitchFamily="34" charset="0"/>
              <a:buChar char="•"/>
            </a:pPr>
            <a:r>
              <a:rPr lang="en-GB" sz="1200" dirty="0" smtClean="0"/>
              <a:t>Marriage and civil partnership </a:t>
            </a:r>
          </a:p>
          <a:p>
            <a:pPr marL="457200" indent="-457200">
              <a:buFont typeface="Arial" panose="020B0604020202020204" pitchFamily="34" charset="0"/>
              <a:buChar char="•"/>
            </a:pPr>
            <a:r>
              <a:rPr lang="en-GB" sz="1200" dirty="0" smtClean="0"/>
              <a:t>Pregnancy and maternity. </a:t>
            </a:r>
          </a:p>
          <a:p>
            <a:pPr marL="0" indent="0">
              <a:buFont typeface="Arial" panose="020B0604020202020204" pitchFamily="34" charset="0"/>
              <a:buNone/>
            </a:pPr>
            <a:endParaRPr lang="en-GB" sz="1200" dirty="0" smtClean="0"/>
          </a:p>
          <a:p>
            <a:pPr marL="0" indent="0">
              <a:buFont typeface="Arial" panose="020B0604020202020204" pitchFamily="34" charset="0"/>
              <a:buNone/>
            </a:pPr>
            <a:r>
              <a:rPr lang="en-GB" sz="1200" b="1" u="none" dirty="0" smtClean="0"/>
              <a:t>The</a:t>
            </a:r>
            <a:r>
              <a:rPr lang="en-GB" sz="1200" b="1" u="none" baseline="0" dirty="0" smtClean="0"/>
              <a:t> Human Rights Act 1998 </a:t>
            </a:r>
            <a:r>
              <a:rPr lang="en-GB" sz="1200" b="0" i="0" u="none" strike="noStrike" kern="1200" baseline="0" dirty="0" smtClean="0">
                <a:solidFill>
                  <a:schemeClr val="tx1"/>
                </a:solidFill>
                <a:latin typeface="+mn-lt"/>
                <a:ea typeface="+mn-ea"/>
                <a:cs typeface="+mn-cs"/>
              </a:rPr>
              <a:t>sets out the basic rights of every human being in the UK which apply regardless of their situation or characteristics. Equality and inclusion are basic human rights. This Act sets out how everyone should be treated by the state and by public authorities.</a:t>
            </a:r>
          </a:p>
          <a:p>
            <a:pPr marL="0"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GB" sz="1200" b="1" i="0" u="none" strike="noStrike" kern="1200" baseline="0" dirty="0" smtClean="0">
                <a:solidFill>
                  <a:schemeClr val="tx1"/>
                </a:solidFill>
                <a:latin typeface="+mn-lt"/>
                <a:ea typeface="+mn-ea"/>
                <a:cs typeface="+mn-cs"/>
              </a:rPr>
              <a:t>The Mental Capacity Act 2005 </a:t>
            </a:r>
            <a:r>
              <a:rPr lang="en-GB" sz="1200" b="0" i="0" u="none" strike="noStrike" kern="1200" baseline="0" dirty="0" smtClean="0">
                <a:solidFill>
                  <a:schemeClr val="tx1"/>
                </a:solidFill>
                <a:latin typeface="+mn-lt"/>
                <a:ea typeface="+mn-ea"/>
                <a:cs typeface="+mn-cs"/>
              </a:rPr>
              <a:t>is designed to protect people who can’t make decisions for themselves and sets out the rights of individuals to be supported to make their own decisions whenever possible. Where a person is assessed not to have the capacity to make decisions then the decisions made on their behalf must take into consideration the individual’s needs and preferences and be in their best interests.</a:t>
            </a:r>
          </a:p>
          <a:p>
            <a:pPr marL="0"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GB" sz="1200" b="1" i="0" u="none" strike="noStrike" kern="1200" baseline="0" dirty="0" smtClean="0">
                <a:solidFill>
                  <a:schemeClr val="tx1"/>
                </a:solidFill>
                <a:latin typeface="+mn-lt"/>
                <a:ea typeface="+mn-ea"/>
                <a:cs typeface="+mn-cs"/>
              </a:rPr>
              <a:t>The Care Act 2014 </a:t>
            </a:r>
            <a:r>
              <a:rPr lang="en-GB" sz="1200" b="0" i="0" u="none" strike="noStrike" kern="1200" baseline="0" dirty="0" smtClean="0">
                <a:solidFill>
                  <a:schemeClr val="tx1"/>
                </a:solidFill>
                <a:latin typeface="+mn-lt"/>
                <a:ea typeface="+mn-ea"/>
                <a:cs typeface="+mn-cs"/>
              </a:rPr>
              <a:t>brings care and support legislation together into a single Act and introduces a new wellbeing principle. It aims to make care and support clearer and fairer and to put people’s wellbeing at the centre of decisions, and include and develop personalisation in care. </a:t>
            </a:r>
          </a:p>
          <a:p>
            <a:pPr marL="0"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GB" sz="1200" b="1" i="0" u="none" strike="noStrike" kern="1200" baseline="0" dirty="0" smtClean="0">
                <a:solidFill>
                  <a:schemeClr val="tx1"/>
                </a:solidFill>
                <a:latin typeface="+mn-lt"/>
                <a:ea typeface="+mn-ea"/>
                <a:cs typeface="+mn-cs"/>
              </a:rPr>
              <a:t>The Health and Social Care Act 2012 </a:t>
            </a:r>
            <a:r>
              <a:rPr lang="en-GB" sz="1200" b="0" i="0" u="none" strike="noStrike" kern="1200" baseline="0" dirty="0" smtClean="0">
                <a:solidFill>
                  <a:schemeClr val="tx1"/>
                </a:solidFill>
                <a:latin typeface="+mn-lt"/>
                <a:ea typeface="+mn-ea"/>
                <a:cs typeface="+mn-cs"/>
              </a:rPr>
              <a:t>aims to modernise NHS care by supporting new services and giving patients a greater voice in their care. </a:t>
            </a:r>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6</a:t>
            </a:fld>
            <a:endParaRPr lang="en-GB"/>
          </a:p>
        </p:txBody>
      </p:sp>
    </p:spTree>
    <p:extLst>
      <p:ext uri="{BB962C8B-B14F-4D97-AF65-F5344CB8AC3E}">
        <p14:creationId xmlns:p14="http://schemas.microsoft.com/office/powerpoint/2010/main" val="377915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Additional information</a:t>
            </a:r>
          </a:p>
          <a:p>
            <a:r>
              <a:rPr lang="en-GB" sz="1200" b="0" i="0" u="none" strike="noStrike" kern="1200" baseline="0" dirty="0" smtClean="0">
                <a:solidFill>
                  <a:schemeClr val="tx1"/>
                </a:solidFill>
                <a:latin typeface="+mn-lt"/>
                <a:ea typeface="+mn-ea"/>
                <a:cs typeface="+mn-cs"/>
              </a:rPr>
              <a:t>The Code of Conduct for Healthcare Support Workers and Adult Social Care Workers includes the following principles: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Be accountable by making sure you can answer for your actions or omissions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Promote and uphold the privacy, dignity, rights, health and wellbeing of people who use care services and their carers at all times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Work in collaboration with your colleagues to ensure the delivery of high quality, safe and compassionate healthcare, social care and support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Communicate in an open, and effective way to promote the health, safety and wellbeing of people who use healthcare and social care services and their carers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Respect a person’s right to confidentiality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Strive to improve the quality of healthcare, care and support through continuing professional development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Uphold and promote equality, diversity and inclusion. </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The Code of Conduct for Healthcare Support Workers and Adult Social Care Workers is overseen by Skills for Health and Skills for Care. </a:t>
            </a:r>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7</a:t>
            </a:fld>
            <a:endParaRPr lang="en-GB"/>
          </a:p>
        </p:txBody>
      </p:sp>
    </p:spTree>
    <p:extLst>
      <p:ext uri="{BB962C8B-B14F-4D97-AF65-F5344CB8AC3E}">
        <p14:creationId xmlns:p14="http://schemas.microsoft.com/office/powerpoint/2010/main" val="297428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Discussion</a:t>
            </a:r>
          </a:p>
          <a:p>
            <a:r>
              <a:rPr lang="en-GB" b="0" baseline="0" dirty="0" smtClean="0"/>
              <a:t>Ask the worker/s to discuss:</a:t>
            </a:r>
          </a:p>
          <a:p>
            <a:pPr marL="171450" indent="-171450">
              <a:buFont typeface="Arial" panose="020B0604020202020204" pitchFamily="34" charset="0"/>
              <a:buChar char="•"/>
            </a:pPr>
            <a:r>
              <a:rPr lang="en-GB" b="0" baseline="0" dirty="0" smtClean="0"/>
              <a:t>How they could become aware of discriminatory behaviour </a:t>
            </a:r>
          </a:p>
          <a:p>
            <a:pPr marL="171450" indent="-171450">
              <a:buFont typeface="Arial" panose="020B0604020202020204" pitchFamily="34" charset="0"/>
              <a:buChar char="•"/>
            </a:pPr>
            <a:r>
              <a:rPr lang="en-GB" b="0" baseline="0" dirty="0" smtClean="0"/>
              <a:t>What they can do to  challenge and change discriminatory practice.</a:t>
            </a:r>
          </a:p>
          <a:p>
            <a:endParaRPr lang="en-GB" b="0" baseline="0" dirty="0" smtClean="0"/>
          </a:p>
          <a:p>
            <a:r>
              <a:rPr lang="en-GB" b="1" baseline="0" dirty="0" smtClean="0"/>
              <a:t>Discussion points should include: </a:t>
            </a:r>
          </a:p>
          <a:p>
            <a:pPr marL="171450" indent="-171450">
              <a:buFont typeface="Arial" panose="020B0604020202020204" pitchFamily="34" charset="0"/>
              <a:buChar char="•"/>
            </a:pPr>
            <a:r>
              <a:rPr lang="en-GB" b="0" baseline="0" dirty="0" smtClean="0"/>
              <a:t>Feedback from other workers/managers on their own work and performance</a:t>
            </a:r>
          </a:p>
          <a:p>
            <a:pPr marL="171450" indent="-171450">
              <a:buFont typeface="Arial" panose="020B0604020202020204" pitchFamily="34" charset="0"/>
              <a:buChar char="•"/>
            </a:pPr>
            <a:r>
              <a:rPr lang="en-GB" b="0" baseline="0" dirty="0" smtClean="0"/>
              <a:t>Thinking about the way they work</a:t>
            </a:r>
          </a:p>
          <a:p>
            <a:pPr marL="171450" indent="-171450">
              <a:buFont typeface="Arial" panose="020B0604020202020204" pitchFamily="34" charset="0"/>
              <a:buChar char="•"/>
            </a:pPr>
            <a:r>
              <a:rPr lang="en-GB" b="0" baseline="0" dirty="0" smtClean="0"/>
              <a:t>Watching other people work</a:t>
            </a:r>
          </a:p>
          <a:p>
            <a:pPr marL="171450" indent="-171450">
              <a:buFont typeface="Arial" panose="020B0604020202020204" pitchFamily="34" charset="0"/>
              <a:buChar char="•"/>
            </a:pPr>
            <a:r>
              <a:rPr lang="en-GB" b="0" baseline="0" dirty="0" smtClean="0"/>
              <a:t>Watching how the individuals they support are treated</a:t>
            </a:r>
          </a:p>
          <a:p>
            <a:pPr marL="171450" indent="-171450">
              <a:buFont typeface="Arial" panose="020B0604020202020204" pitchFamily="34" charset="0"/>
              <a:buChar char="•"/>
            </a:pPr>
            <a:r>
              <a:rPr lang="en-GB" b="0" baseline="0" dirty="0" smtClean="0"/>
              <a:t>Identifying poor practice is the first stage in changing it for the better. </a:t>
            </a:r>
          </a:p>
          <a:p>
            <a:pPr marL="171450" indent="-171450">
              <a:buFont typeface="Arial" panose="020B0604020202020204" pitchFamily="34" charset="0"/>
              <a:buChar char="•"/>
            </a:pPr>
            <a:r>
              <a:rPr lang="en-GB" b="0" baseline="0" dirty="0" smtClean="0"/>
              <a:t>Reflection and feedback can help to identify how to do things differently to achieve better outcomes</a:t>
            </a:r>
          </a:p>
          <a:p>
            <a:pPr marL="171450" indent="-171450">
              <a:buFont typeface="Arial" panose="020B0604020202020204" pitchFamily="34" charset="0"/>
              <a:buChar char="•"/>
            </a:pPr>
            <a:r>
              <a:rPr lang="en-GB" b="0" baseline="0" dirty="0" smtClean="0"/>
              <a:t>Information advice and support available from</a:t>
            </a:r>
          </a:p>
          <a:p>
            <a:pPr marL="628650" lvl="1" indent="-171450">
              <a:buFont typeface="Arial" panose="020B0604020202020204" pitchFamily="34" charset="0"/>
              <a:buChar char="•"/>
            </a:pPr>
            <a:r>
              <a:rPr lang="en-GB" b="0" baseline="0" dirty="0" smtClean="0"/>
              <a:t>Agreed ways of working in their own organisation</a:t>
            </a:r>
          </a:p>
          <a:p>
            <a:pPr marL="628650" lvl="1" indent="-171450">
              <a:buFont typeface="Arial" panose="020B0604020202020204" pitchFamily="34" charset="0"/>
              <a:buChar char="•"/>
            </a:pPr>
            <a:r>
              <a:rPr lang="en-GB" b="0" baseline="0" dirty="0" smtClean="0"/>
              <a:t>The Care Quality Commission’s standards for quality and safety</a:t>
            </a:r>
          </a:p>
          <a:p>
            <a:pPr marL="628650" lvl="1" indent="-171450">
              <a:buFont typeface="Arial" panose="020B0604020202020204" pitchFamily="34" charset="0"/>
              <a:buChar char="•"/>
            </a:pPr>
            <a:r>
              <a:rPr lang="en-GB" b="0" baseline="0" dirty="0" smtClean="0"/>
              <a:t>Getting advice and guidance from their manager</a:t>
            </a:r>
          </a:p>
          <a:p>
            <a:pPr marL="628650" lvl="1" indent="-171450">
              <a:buFont typeface="Arial" panose="020B0604020202020204" pitchFamily="34" charset="0"/>
              <a:buChar char="•"/>
            </a:pPr>
            <a:r>
              <a:rPr lang="en-GB" b="0" baseline="0" dirty="0" smtClean="0"/>
              <a:t>Discussion with colleagues and managers in meetings, discussions, supervision and appraisal</a:t>
            </a:r>
          </a:p>
          <a:p>
            <a:pPr marL="628650" lvl="1" indent="-171450">
              <a:buFont typeface="Arial" panose="020B0604020202020204" pitchFamily="34" charset="0"/>
              <a:buChar char="•"/>
            </a:pPr>
            <a:r>
              <a:rPr lang="en-GB" b="0" baseline="0" dirty="0" smtClean="0"/>
              <a:t>Researching the subject e.g. websites, forums etc.</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8</a:t>
            </a:fld>
            <a:endParaRPr lang="en-GB"/>
          </a:p>
        </p:txBody>
      </p:sp>
    </p:spTree>
    <p:extLst>
      <p:ext uri="{BB962C8B-B14F-4D97-AF65-F5344CB8AC3E}">
        <p14:creationId xmlns:p14="http://schemas.microsoft.com/office/powerpoint/2010/main" val="260908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Feedback</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Trainer should ask class why they chose the correct answer.</a:t>
            </a:r>
            <a:endParaRPr lang="en-GB" b="1" dirty="0" smtClean="0"/>
          </a:p>
          <a:p>
            <a:endParaRPr lang="en-GB" dirty="0" smtClean="0"/>
          </a:p>
          <a:p>
            <a:r>
              <a:rPr lang="en-GB" dirty="0" smtClean="0"/>
              <a:t>A</a:t>
            </a:r>
            <a:r>
              <a:rPr lang="en-GB" baseline="0" dirty="0" smtClean="0"/>
              <a:t> – </a:t>
            </a:r>
            <a:r>
              <a:rPr lang="en-GB" dirty="0" smtClean="0"/>
              <a:t>Working in ways that</a:t>
            </a:r>
            <a:r>
              <a:rPr lang="en-GB" baseline="0" dirty="0" smtClean="0"/>
              <a:t> promote equality, diversity and inclusion will help to ensure that people are treated fairly and that they are not discriminated against.</a:t>
            </a:r>
          </a:p>
          <a:p>
            <a:r>
              <a:rPr lang="en-GB" baseline="0" dirty="0" smtClean="0"/>
              <a:t>B – By working in ways that promote diversity, workers are valuing the things that make people different, unique and individual.</a:t>
            </a:r>
          </a:p>
          <a:p>
            <a:r>
              <a:rPr lang="en-GB" baseline="0" dirty="0" smtClean="0"/>
              <a:t>C – Working in ways that treat people as unique and embraces their differences ensures that their individual needs and preferences are respected.</a:t>
            </a:r>
          </a:p>
          <a:p>
            <a:r>
              <a:rPr lang="en-GB" baseline="0" dirty="0" smtClean="0"/>
              <a:t>D – Enabling people to be involved in activities, groups and in society can help them to maintain a sense of self-worth and to feel like valued members of society.</a:t>
            </a:r>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9</a:t>
            </a:fld>
            <a:endParaRPr lang="en-GB"/>
          </a:p>
        </p:txBody>
      </p:sp>
    </p:spTree>
    <p:extLst>
      <p:ext uri="{BB962C8B-B14F-4D97-AF65-F5344CB8AC3E}">
        <p14:creationId xmlns:p14="http://schemas.microsoft.com/office/powerpoint/2010/main" val="1962764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Feedback</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Trainer should ask class why they chose the correct answer.</a:t>
            </a:r>
            <a:endParaRPr lang="en-GB" b="1" dirty="0" smtClean="0"/>
          </a:p>
          <a:p>
            <a:endParaRPr lang="en-GB" dirty="0" smtClean="0"/>
          </a:p>
          <a:p>
            <a:r>
              <a:rPr lang="en-GB" dirty="0" smtClean="0"/>
              <a:t>A</a:t>
            </a:r>
            <a:r>
              <a:rPr lang="en-GB" baseline="0" dirty="0" smtClean="0"/>
              <a:t> – </a:t>
            </a:r>
            <a:r>
              <a:rPr lang="en-GB" dirty="0" smtClean="0"/>
              <a:t>It is part of your Duty of Care to</a:t>
            </a:r>
            <a:r>
              <a:rPr lang="en-GB" baseline="0" dirty="0" smtClean="0"/>
              <a:t> uphold people’s rights and </a:t>
            </a:r>
            <a:r>
              <a:rPr lang="en-GB" dirty="0" smtClean="0"/>
              <a:t>challenge discriminatory</a:t>
            </a:r>
            <a:r>
              <a:rPr lang="en-GB" baseline="0" dirty="0" smtClean="0"/>
              <a:t> behaviour. You should not behave in the same way but should challenge the behaviour.</a:t>
            </a:r>
          </a:p>
          <a:p>
            <a:r>
              <a:rPr lang="en-GB" baseline="0" dirty="0" smtClean="0"/>
              <a:t>B – If you identify discriminatory practice by another worker you should discuss it with your manager.  They will be able to identify ways that the worker can change the ways they work for the better. </a:t>
            </a:r>
          </a:p>
          <a:p>
            <a:r>
              <a:rPr lang="en-GB" baseline="0" dirty="0" smtClean="0"/>
              <a:t>C – Although there may be a breach of The Human Rights Act, it is important that workers discuss the problem with their manager as this can lead to a positive change in working practices.</a:t>
            </a:r>
          </a:p>
          <a:p>
            <a:r>
              <a:rPr lang="en-GB" baseline="0" dirty="0" smtClean="0"/>
              <a:t>D – Although there may be a breach of The Equality Act, it is important that workers discuss the problem with their manager as this can lead to a positive change in working practices.</a:t>
            </a:r>
          </a:p>
        </p:txBody>
      </p:sp>
      <p:sp>
        <p:nvSpPr>
          <p:cNvPr id="4" name="Slide Number Placeholder 3"/>
          <p:cNvSpPr>
            <a:spLocks noGrp="1"/>
          </p:cNvSpPr>
          <p:nvPr>
            <p:ph type="sldNum" sz="quarter" idx="10"/>
          </p:nvPr>
        </p:nvSpPr>
        <p:spPr/>
        <p:txBody>
          <a:bodyPr/>
          <a:lstStyle/>
          <a:p>
            <a:fld id="{CBD536BE-7111-426C-AF6B-9B05D67A5FD6}" type="slidenum">
              <a:rPr lang="en-GB" smtClean="0"/>
              <a:t>10</a:t>
            </a:fld>
            <a:endParaRPr lang="en-GB"/>
          </a:p>
        </p:txBody>
      </p:sp>
    </p:spTree>
    <p:extLst>
      <p:ext uri="{BB962C8B-B14F-4D97-AF65-F5344CB8AC3E}">
        <p14:creationId xmlns:p14="http://schemas.microsoft.com/office/powerpoint/2010/main" val="1241561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Feedback</a:t>
            </a:r>
          </a:p>
          <a:p>
            <a:endParaRPr lang="en-GB" dirty="0" smtClean="0"/>
          </a:p>
          <a:p>
            <a:r>
              <a:rPr lang="en-GB" dirty="0" smtClean="0"/>
              <a:t>A</a:t>
            </a:r>
            <a:r>
              <a:rPr lang="en-GB" baseline="0" dirty="0" smtClean="0"/>
              <a:t> – It is the aim of Mental Capacity Act to protect people who can’t make decisions for themselves.</a:t>
            </a:r>
          </a:p>
          <a:p>
            <a:r>
              <a:rPr lang="en-GB" baseline="0" dirty="0" smtClean="0"/>
              <a:t>B – The Equality Act sets out the 9 protected characteristics which can be the basis of discrimination.</a:t>
            </a:r>
          </a:p>
          <a:p>
            <a:r>
              <a:rPr lang="en-GB" baseline="0" dirty="0" smtClean="0"/>
              <a:t>C – The Care Act introduces the ‘Wellbeing Principle.’</a:t>
            </a:r>
          </a:p>
          <a:p>
            <a:r>
              <a:rPr lang="en-GB" baseline="0" dirty="0" smtClean="0"/>
              <a:t>D – The Human Rights Act sets out the basic rights and freedoms of every person in the United Kingdom.</a:t>
            </a:r>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11</a:t>
            </a:fld>
            <a:endParaRPr lang="en-GB"/>
          </a:p>
        </p:txBody>
      </p:sp>
    </p:spTree>
    <p:extLst>
      <p:ext uri="{BB962C8B-B14F-4D97-AF65-F5344CB8AC3E}">
        <p14:creationId xmlns:p14="http://schemas.microsoft.com/office/powerpoint/2010/main" val="793301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5CB028-CC36-4A1C-A144-B7B9ED7BCAB0}"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9E164B5-AC44-493B-B3F8-54C8C987F077}" type="slidenum">
              <a:rPr lang="en-GB" smtClean="0"/>
              <a:t>‹#›</a:t>
            </a:fld>
            <a:endParaRPr lang="en-GB"/>
          </a:p>
        </p:txBody>
      </p:sp>
    </p:spTree>
    <p:extLst>
      <p:ext uri="{BB962C8B-B14F-4D97-AF65-F5344CB8AC3E}">
        <p14:creationId xmlns:p14="http://schemas.microsoft.com/office/powerpoint/2010/main" val="3209462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39173606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760327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3620018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6477945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582011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425264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43403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87599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25424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29656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774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186107261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39304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67961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758995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820434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305805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48431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424654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21953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22325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20740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330897748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466374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32721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75654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2956189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67195066"/>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7822729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598385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533038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891025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05952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395558734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814578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303314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7178282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5330368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456167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945052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4544093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65924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73600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31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410645836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30838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654960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53919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888291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37047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6946792"/>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9751136"/>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776561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61735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4994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3142643687"/>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42852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430804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03421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49001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423986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8200824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0153493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414054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51831387"/>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6124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172567780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42740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80864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896455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418046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581600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75057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108596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9026621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08336429"/>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975215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32785334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444743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6873631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6702599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5712493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85822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6027778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2163610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9544152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4326184"/>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1026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31982701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83047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72810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3733954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770895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86634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28139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64222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754629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66164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269781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413025974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859652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2728673"/>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968260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1657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064590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12247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4576148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1279497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559527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274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42788278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116836138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54362795"/>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70291972"/>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12391709"/>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0648282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7993061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3126439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2754616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2200982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1881754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693278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72452104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84607457"/>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7938681"/>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451735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8066666"/>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577111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398778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27078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149659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1038479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4417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189104773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2428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237226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74904258"/>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139385"/>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9122459"/>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699016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0621545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9232643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780386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3142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9608730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339634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99581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586174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3150115"/>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0620391"/>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7072044"/>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285541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550293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3477569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1313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9092858"/>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085895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932456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20984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471344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29981423"/>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0951143"/>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24282522"/>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1000356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8430612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94921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7308543"/>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29459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4825142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1558156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00980311"/>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3503374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15926007"/>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80364613"/>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09669803"/>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8656249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9363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746688"/>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0508633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021856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016345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475440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5548357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882856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631891"/>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70725372"/>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0837787"/>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68337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166162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105026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68362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06128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94395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736473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275294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886856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85625328"/>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09309767"/>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737730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333855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7103195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3071876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1966985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0130873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2660872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1566737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67158403"/>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51213828"/>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1893015"/>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699454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158333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5932493"/>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496352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94386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083825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0386260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0224628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3388922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224021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9702138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18269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63542814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439491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261130"/>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3939996"/>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359756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673096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245726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4806893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9249521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8592752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7103138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9620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2564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81250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32235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00661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618532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53183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525686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88324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2509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27522974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6580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8872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2135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4228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8819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0364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1034003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7914729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720639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1712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170640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73102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69111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10579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56650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03866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6081425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7793010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3499102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648612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65758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23832791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49047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457955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161668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73316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64136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232295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379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5719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3611308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74002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11997901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748497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45225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413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24755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83501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41762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89232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70807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12016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232047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34591692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898365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7024350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387458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017433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819403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796483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81510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311304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4382992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358384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7297062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4762364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100479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274040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45511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87317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665126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49063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74748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22049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36264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2.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2.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2.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2.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2.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5.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2.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6.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2.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7.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2.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8.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2.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9.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2.pn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20.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2.pn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1.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2.pn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2.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png"/><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3.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image" Target="../media/image2.png"/><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4.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image" Target="../media/image2.png"/><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5.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2.pn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6.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2.pn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7.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image" Target="../media/image2.png"/><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8.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image" Target="../media/image2.png"/><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29.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p:cNvSpPr/>
          <p:nvPr/>
        </p:nvSpPr>
        <p:spPr>
          <a:xfrm>
            <a:off x="259308" y="570017"/>
            <a:ext cx="5037088" cy="2964414"/>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are Certificate Logo_final.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90590" y="265446"/>
            <a:ext cx="3605909" cy="3605909"/>
          </a:xfrm>
          <a:prstGeom prst="rect">
            <a:avLst/>
          </a:prstGeom>
        </p:spPr>
      </p:pic>
      <p:sp>
        <p:nvSpPr>
          <p:cNvPr id="8" name="Title 1"/>
          <p:cNvSpPr txBox="1">
            <a:spLocks/>
          </p:cNvSpPr>
          <p:nvPr/>
        </p:nvSpPr>
        <p:spPr>
          <a:xfrm>
            <a:off x="365400" y="461639"/>
            <a:ext cx="6902666" cy="304904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4000" b="1" kern="1200">
                <a:solidFill>
                  <a:srgbClr val="2154AC"/>
                </a:solidFill>
                <a:latin typeface="+mj-lt"/>
                <a:ea typeface="+mj-ea"/>
                <a:cs typeface="+mj-cs"/>
              </a:defRPr>
            </a:lvl1pPr>
          </a:lstStyle>
          <a:p>
            <a:pPr algn="l"/>
            <a:r>
              <a:rPr lang="en-US" sz="5400" dirty="0" smtClean="0">
                <a:solidFill>
                  <a:srgbClr val="0070C0"/>
                </a:solidFill>
                <a:latin typeface="Arial" panose="020B0604020202020204" pitchFamily="34" charset="0"/>
                <a:cs typeface="Arial" panose="020B0604020202020204" pitchFamily="34" charset="0"/>
              </a:rPr>
              <a:t>THE CARE CERTIFICATE</a:t>
            </a:r>
          </a:p>
          <a:p>
            <a:pPr algn="l"/>
            <a:endParaRPr lang="en-US" sz="1500" dirty="0" smtClean="0">
              <a:solidFill>
                <a:srgbClr val="232132"/>
              </a:solidFill>
              <a:latin typeface="Arial" panose="020B0604020202020204" pitchFamily="34" charset="0"/>
              <a:cs typeface="Arial" panose="020B0604020202020204" pitchFamily="34" charset="0"/>
            </a:endParaRPr>
          </a:p>
          <a:p>
            <a:pPr algn="l"/>
            <a:r>
              <a:rPr lang="en-US" sz="3700" b="0" i="0" dirty="0" smtClean="0">
                <a:solidFill>
                  <a:schemeClr val="tx2">
                    <a:lumMod val="75000"/>
                  </a:schemeClr>
                </a:solidFill>
                <a:latin typeface="Arial" panose="020B0604020202020204" pitchFamily="34" charset="0"/>
                <a:cs typeface="Arial" panose="020B0604020202020204" pitchFamily="34" charset="0"/>
              </a:rPr>
              <a:t>Training Presentation</a:t>
            </a:r>
            <a:endParaRPr lang="en-US" sz="3700" b="0" i="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292428"/>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72187401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1968609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34843107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310817309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155703914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10021071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39414089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231923289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405058243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46198343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lnSpc>
                <a:spcPct val="100000"/>
              </a:lnSpc>
              <a:buFontTx/>
              <a:buNone/>
            </a:pPr>
            <a:fld id="{13EAF074-EBD3-3449-94F7-95AB91E0F6D5}" type="slidenum">
              <a:rPr lang="en-GB" sz="1300" b="1" i="0">
                <a:solidFill>
                  <a:schemeClr val="bg1"/>
                </a:solidFill>
                <a:effectLst/>
                <a:latin typeface="Arial" panose="020B0604020202020204" pitchFamily="34" charset="0"/>
                <a:cs typeface="Arial" panose="020B0604020202020204" pitchFamily="34" charset="0"/>
              </a:rPr>
              <a:pPr algn="ctr" eaLnBrk="0" hangingPunct="0">
                <a:lnSpc>
                  <a:spcPct val="100000"/>
                </a:lnSpc>
                <a:buFontTx/>
                <a:buNone/>
              </a:pPr>
              <a:t>‹#›</a:t>
            </a:fld>
            <a:endParaRPr lang="en-GB" sz="1300" b="1" i="0" dirty="0">
              <a:solidFill>
                <a:schemeClr val="bg1"/>
              </a:solidFill>
              <a:effectLst/>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12567998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112484106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66694270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61799045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98112061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385168092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99194317"/>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787535166"/>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1603961227"/>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50325467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6943983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lnSpc>
                <a:spcPct val="100000"/>
              </a:lnSpc>
              <a:buFontTx/>
              <a:buNone/>
            </a:pPr>
            <a:fld id="{13EAF074-EBD3-3449-94F7-95AB91E0F6D5}" type="slidenum">
              <a:rPr lang="en-GB" sz="1300" b="1" i="0">
                <a:solidFill>
                  <a:srgbClr val="002060"/>
                </a:solidFill>
                <a:effectLst/>
                <a:latin typeface="Arial" panose="020B0604020202020204" pitchFamily="34" charset="0"/>
                <a:cs typeface="Arial" panose="020B0604020202020204" pitchFamily="34" charset="0"/>
              </a:rPr>
              <a:pPr algn="ctr" eaLnBrk="0" hangingPunct="0">
                <a:lnSpc>
                  <a:spcPct val="100000"/>
                </a:lnSpc>
                <a:buFontTx/>
                <a:buNone/>
              </a:pPr>
              <a:t>‹#›</a:t>
            </a:fld>
            <a:endParaRPr lang="en-GB" sz="1300" b="1" i="0" dirty="0">
              <a:solidFill>
                <a:srgbClr val="002060"/>
              </a:solidFill>
              <a:effectLst/>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226563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7" name="Chevron 16">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8" name="Chevron 17">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21" name="Picture 20">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1479404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8385283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3597026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11427670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06417193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 action="ppaction://noaction"/>
          </p:cNvPr>
          <p:cNvPicPr>
            <a:picLocks noChangeAspect="1"/>
          </p:cNvPicPr>
          <p:nvPr/>
        </p:nvPicPr>
        <p:blipFill rotWithShape="1">
          <a:blip r:embed="rId13"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419940517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9.xml"/><Relationship Id="rId6" Type="http://schemas.openxmlformats.org/officeDocument/2006/relationships/image" Target="../media/image9.png"/><Relationship Id="rId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9.xml"/><Relationship Id="rId5" Type="http://schemas.openxmlformats.org/officeDocument/2006/relationships/image" Target="../media/image3.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44" y="2627416"/>
            <a:ext cx="6400800" cy="1752600"/>
          </a:xfrm>
        </p:spPr>
        <p:txBody>
          <a:bodyPr/>
          <a:lstStyle/>
          <a:p>
            <a:pPr algn="l"/>
            <a:r>
              <a:rPr lang="en-GB" sz="7200" b="1" dirty="0" smtClean="0">
                <a:solidFill>
                  <a:schemeClr val="bg1"/>
                </a:solidFill>
                <a:latin typeface="Arial" panose="020B0604020202020204" pitchFamily="34" charset="0"/>
                <a:cs typeface="Arial" panose="020B0604020202020204" pitchFamily="34" charset="0"/>
              </a:rPr>
              <a:t>Equality and Diversity</a:t>
            </a:r>
            <a:endParaRPr lang="en-GB" sz="7200" b="1" dirty="0">
              <a:solidFill>
                <a:schemeClr val="bg1"/>
              </a:solidFill>
              <a:latin typeface="Arial" panose="020B0604020202020204" pitchFamily="34" charset="0"/>
              <a:cs typeface="Arial" panose="020B0604020202020204" pitchFamily="34" charset="0"/>
            </a:endParaRPr>
          </a:p>
        </p:txBody>
      </p:sp>
      <p:sp>
        <p:nvSpPr>
          <p:cNvPr id="4" name="Title Placeholder 1"/>
          <p:cNvSpPr txBox="1">
            <a:spLocks/>
          </p:cNvSpPr>
          <p:nvPr/>
        </p:nvSpPr>
        <p:spPr>
          <a:xfrm>
            <a:off x="5183850" y="5766968"/>
            <a:ext cx="2185060" cy="552173"/>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dirty="0" smtClean="0">
                <a:solidFill>
                  <a:prstClr val="white"/>
                </a:solidFill>
              </a:rPr>
              <a:t>Standard</a:t>
            </a:r>
            <a:endParaRPr lang="en-GB" sz="2400" dirty="0" smtClean="0">
              <a:solidFill>
                <a:prstClr val="white"/>
              </a:solidFill>
            </a:endParaRPr>
          </a:p>
        </p:txBody>
      </p:sp>
      <p:sp>
        <p:nvSpPr>
          <p:cNvPr id="5" name="TextBox 4"/>
          <p:cNvSpPr txBox="1"/>
          <p:nvPr/>
        </p:nvSpPr>
        <p:spPr>
          <a:xfrm>
            <a:off x="6650171" y="3114767"/>
            <a:ext cx="3135085" cy="4708981"/>
          </a:xfrm>
          <a:prstGeom prst="rect">
            <a:avLst/>
          </a:prstGeom>
          <a:noFill/>
        </p:spPr>
        <p:txBody>
          <a:bodyPr wrap="square" rtlCol="0">
            <a:spAutoFit/>
          </a:bodyPr>
          <a:lstStyle/>
          <a:p>
            <a:r>
              <a:rPr lang="en-GB" sz="30000" dirty="0">
                <a:solidFill>
                  <a:prstClr val="white"/>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62901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a:t>
            </a:r>
            <a:r>
              <a:rPr lang="en-GB" dirty="0" smtClean="0"/>
              <a:t>check</a:t>
            </a:r>
            <a:endParaRPr lang="en-GB" dirty="0"/>
          </a:p>
        </p:txBody>
      </p:sp>
      <p:sp>
        <p:nvSpPr>
          <p:cNvPr id="4" name="Rectangle 3"/>
          <p:cNvSpPr/>
          <p:nvPr/>
        </p:nvSpPr>
        <p:spPr>
          <a:xfrm>
            <a:off x="-201880" y="1221187"/>
            <a:ext cx="9619013" cy="987624"/>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255324" y="1304382"/>
            <a:ext cx="8639293" cy="769441"/>
          </a:xfrm>
          <a:prstGeom prst="rect">
            <a:avLst/>
          </a:prstGeom>
        </p:spPr>
        <p:txBody>
          <a:bodyPr wrap="square">
            <a:spAutoFit/>
          </a:bodyPr>
          <a:lstStyle/>
          <a:p>
            <a:r>
              <a:rPr lang="en-GB" sz="2200" b="1" dirty="0">
                <a:solidFill>
                  <a:schemeClr val="bg1"/>
                </a:solidFill>
                <a:latin typeface="Arial" panose="020B0604020202020204" pitchFamily="34" charset="0"/>
                <a:cs typeface="Arial" panose="020B0604020202020204" pitchFamily="34" charset="0"/>
              </a:rPr>
              <a:t>What should you do if you identify that an individual you support is being treated unfairly by someone you work with?</a:t>
            </a:r>
          </a:p>
        </p:txBody>
      </p:sp>
      <p:sp>
        <p:nvSpPr>
          <p:cNvPr id="11" name="TextBox 10"/>
          <p:cNvSpPr txBox="1"/>
          <p:nvPr/>
        </p:nvSpPr>
        <p:spPr>
          <a:xfrm>
            <a:off x="1046578" y="2709087"/>
            <a:ext cx="7056784" cy="769441"/>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You should treat the individual </a:t>
            </a:r>
            <a:r>
              <a:rPr lang="en-GB" sz="2200" b="1" dirty="0" smtClean="0">
                <a:latin typeface="Arial" panose="020B0604020202020204" pitchFamily="34" charset="0"/>
                <a:cs typeface="Arial" panose="020B0604020202020204" pitchFamily="34" charset="0"/>
              </a:rPr>
              <a:t/>
            </a:r>
            <a:br>
              <a:rPr lang="en-GB" sz="2200" b="1" dirty="0" smtClean="0">
                <a:latin typeface="Arial" panose="020B0604020202020204" pitchFamily="34" charset="0"/>
                <a:cs typeface="Arial" panose="020B0604020202020204" pitchFamily="34" charset="0"/>
              </a:rPr>
            </a:br>
            <a:r>
              <a:rPr lang="en-GB" sz="2200" b="1" dirty="0" smtClean="0">
                <a:latin typeface="Arial" panose="020B0604020202020204" pitchFamily="34" charset="0"/>
                <a:cs typeface="Arial" panose="020B0604020202020204" pitchFamily="34" charset="0"/>
              </a:rPr>
              <a:t>in </a:t>
            </a:r>
            <a:r>
              <a:rPr lang="en-GB" sz="2200" b="1" dirty="0">
                <a:latin typeface="Arial" panose="020B0604020202020204" pitchFamily="34" charset="0"/>
                <a:cs typeface="Arial" panose="020B0604020202020204" pitchFamily="34" charset="0"/>
              </a:rPr>
              <a:t>the same way</a:t>
            </a:r>
          </a:p>
        </p:txBody>
      </p:sp>
      <p:sp>
        <p:nvSpPr>
          <p:cNvPr id="12" name="TextBox 11"/>
          <p:cNvSpPr txBox="1"/>
          <p:nvPr/>
        </p:nvSpPr>
        <p:spPr>
          <a:xfrm>
            <a:off x="1067421" y="3678274"/>
            <a:ext cx="7056784" cy="769441"/>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You should discuss the treatment </a:t>
            </a:r>
            <a:r>
              <a:rPr lang="en-GB" sz="2200" b="1" dirty="0" smtClean="0">
                <a:latin typeface="Arial" panose="020B0604020202020204" pitchFamily="34" charset="0"/>
                <a:cs typeface="Arial" panose="020B0604020202020204" pitchFamily="34" charset="0"/>
              </a:rPr>
              <a:t/>
            </a:r>
            <a:br>
              <a:rPr lang="en-GB" sz="2200" b="1" dirty="0" smtClean="0">
                <a:latin typeface="Arial" panose="020B0604020202020204" pitchFamily="34" charset="0"/>
                <a:cs typeface="Arial" panose="020B0604020202020204" pitchFamily="34" charset="0"/>
              </a:rPr>
            </a:br>
            <a:r>
              <a:rPr lang="en-GB" sz="2200" b="1" dirty="0" smtClean="0">
                <a:latin typeface="Arial" panose="020B0604020202020204" pitchFamily="34" charset="0"/>
                <a:cs typeface="Arial" panose="020B0604020202020204" pitchFamily="34" charset="0"/>
              </a:rPr>
              <a:t>with </a:t>
            </a:r>
            <a:r>
              <a:rPr lang="en-GB" sz="2200" b="1" dirty="0">
                <a:latin typeface="Arial" panose="020B0604020202020204" pitchFamily="34" charset="0"/>
                <a:cs typeface="Arial" panose="020B0604020202020204" pitchFamily="34" charset="0"/>
              </a:rPr>
              <a:t>your manager</a:t>
            </a:r>
          </a:p>
        </p:txBody>
      </p:sp>
      <p:sp>
        <p:nvSpPr>
          <p:cNvPr id="13" name="TextBox 12"/>
          <p:cNvSpPr txBox="1"/>
          <p:nvPr/>
        </p:nvSpPr>
        <p:spPr>
          <a:xfrm>
            <a:off x="1067421" y="4644478"/>
            <a:ext cx="7056784" cy="769441"/>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You should report your colleague to the police for breaching the Human Rights Act</a:t>
            </a:r>
          </a:p>
        </p:txBody>
      </p:sp>
      <p:sp>
        <p:nvSpPr>
          <p:cNvPr id="14" name="TextBox 13"/>
          <p:cNvSpPr txBox="1"/>
          <p:nvPr/>
        </p:nvSpPr>
        <p:spPr>
          <a:xfrm>
            <a:off x="1046578" y="5583033"/>
            <a:ext cx="7056784" cy="769441"/>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Report your colleague to Skills for Care for breaching the Equality Act</a:t>
            </a:r>
          </a:p>
        </p:txBody>
      </p:sp>
      <p:grpSp>
        <p:nvGrpSpPr>
          <p:cNvPr id="15" name="Group 14"/>
          <p:cNvGrpSpPr/>
          <p:nvPr/>
        </p:nvGrpSpPr>
        <p:grpSpPr>
          <a:xfrm>
            <a:off x="5626980" y="2967632"/>
            <a:ext cx="3711396" cy="4564662"/>
            <a:chOff x="5469116" y="2420888"/>
            <a:chExt cx="3711396" cy="4564662"/>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82173">
              <a:off x="5469116" y="2420888"/>
              <a:ext cx="3711396" cy="4564662"/>
            </a:xfrm>
            <a:prstGeom prst="rect">
              <a:avLst/>
            </a:prstGeom>
            <a:effectLst>
              <a:outerShdw blurRad="63500" sx="102000" sy="102000" algn="ctr" rotWithShape="0">
                <a:schemeClr val="tx1">
                  <a:lumMod val="65000"/>
                  <a:lumOff val="35000"/>
                  <a:alpha val="40000"/>
                </a:schemeClr>
              </a:outerShdw>
            </a:effectLst>
          </p:spPr>
        </p:pic>
        <p:pic>
          <p:nvPicPr>
            <p:cNvPr id="17" name="Picture 4" descr="\\DESIGNARCHIVE\Archive\PowerPoints\PPT symbols and documents\ABCD cards\B.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4221" b="7959"/>
            <a:stretch/>
          </p:blipFill>
          <p:spPr bwMode="auto">
            <a:xfrm rot="302735">
              <a:off x="6457181" y="2617595"/>
              <a:ext cx="1902988" cy="236097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3" y="2662173"/>
            <a:ext cx="617417" cy="872258"/>
          </a:xfrm>
          <a:prstGeom prst="rect">
            <a:avLst/>
          </a:prstGeom>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523" y="3606439"/>
            <a:ext cx="617417" cy="872258"/>
          </a:xfrm>
          <a:prstGeom prst="rect">
            <a:avLst/>
          </a:prstGeom>
        </p:spPr>
      </p:pic>
      <p:pic>
        <p:nvPicPr>
          <p:cNvPr id="20" name="Pictur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5523" y="4542543"/>
            <a:ext cx="617417" cy="872258"/>
          </a:xfrm>
          <a:prstGeom prst="rect">
            <a:avLst/>
          </a:prstGeom>
        </p:spPr>
      </p:pic>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5523" y="5470485"/>
            <a:ext cx="617417" cy="872258"/>
          </a:xfrm>
          <a:prstGeom prst="rect">
            <a:avLst/>
          </a:prstGeom>
        </p:spPr>
      </p:pic>
      <p:pic>
        <p:nvPicPr>
          <p:cNvPr id="22" name="Picture 21"/>
          <p:cNvPicPr>
            <a:picLocks/>
          </p:cNvPicPr>
          <p:nvPr/>
        </p:nvPicPr>
        <p:blipFill rotWithShape="1">
          <a:blip r:embed="rId9"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sp>
        <p:nvSpPr>
          <p:cNvPr id="23" name="Rectangle 22"/>
          <p:cNvSpPr/>
          <p:nvPr/>
        </p:nvSpPr>
        <p:spPr>
          <a:xfrm>
            <a:off x="6237027" y="2324550"/>
            <a:ext cx="2657590"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t>
            </a:r>
            <a:r>
              <a:rPr lang="en-GB" b="1" dirty="0">
                <a:latin typeface="Arial" panose="020B0604020202020204" pitchFamily="34" charset="0"/>
                <a:cs typeface="Arial" panose="020B0604020202020204" pitchFamily="34" charset="0"/>
              </a:rPr>
              <a:t>a</a:t>
            </a:r>
            <a:r>
              <a:rPr lang="en-GB" b="1" dirty="0" smtClean="0">
                <a:latin typeface="Arial" panose="020B0604020202020204" pitchFamily="34" charset="0"/>
                <a:cs typeface="Arial" panose="020B0604020202020204" pitchFamily="34" charset="0"/>
              </a:rPr>
              <a:t>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691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2" presetClass="entr" presetSubtype="4"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3" grpId="0"/>
      <p:bldP spid="13" grpId="1"/>
      <p:bldP spid="14" grpId="0"/>
      <p:bldP spid="14" grpId="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880" y="1221187"/>
            <a:ext cx="9619013" cy="1035122"/>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Knowledge </a:t>
            </a:r>
            <a:r>
              <a:rPr lang="en-GB" dirty="0" smtClean="0"/>
              <a:t>check</a:t>
            </a:r>
            <a:endParaRPr lang="en-GB" dirty="0"/>
          </a:p>
        </p:txBody>
      </p:sp>
      <p:sp>
        <p:nvSpPr>
          <p:cNvPr id="3" name="Content Placeholder 2"/>
          <p:cNvSpPr>
            <a:spLocks noGrp="1"/>
          </p:cNvSpPr>
          <p:nvPr>
            <p:ph idx="1"/>
          </p:nvPr>
        </p:nvSpPr>
        <p:spPr>
          <a:xfrm>
            <a:off x="255325" y="1522548"/>
            <a:ext cx="8627418" cy="508133"/>
          </a:xfrm>
        </p:spPr>
        <p:txBody>
          <a:bodyPr>
            <a:normAutofit/>
          </a:bodyPr>
          <a:lstStyle/>
          <a:p>
            <a:pPr marL="0" indent="0">
              <a:buNone/>
            </a:pPr>
            <a:r>
              <a:rPr lang="en-GB" dirty="0">
                <a:solidFill>
                  <a:schemeClr val="bg1"/>
                </a:solidFill>
              </a:rPr>
              <a:t>What does the Human Rights Act aim to do?</a:t>
            </a:r>
          </a:p>
        </p:txBody>
      </p:sp>
      <p:sp>
        <p:nvSpPr>
          <p:cNvPr id="5" name="TextBox 4"/>
          <p:cNvSpPr txBox="1"/>
          <p:nvPr/>
        </p:nvSpPr>
        <p:spPr>
          <a:xfrm>
            <a:off x="999898" y="2721553"/>
            <a:ext cx="5395656" cy="769441"/>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Protect people who can’t make decisions </a:t>
            </a:r>
            <a:r>
              <a:rPr lang="en-GB" sz="2200" b="1" dirty="0" smtClean="0">
                <a:latin typeface="Arial" panose="020B0604020202020204" pitchFamily="34" charset="0"/>
                <a:cs typeface="Arial" panose="020B0604020202020204" pitchFamily="34" charset="0"/>
              </a:rPr>
              <a:t>themselves</a:t>
            </a:r>
            <a:endParaRPr lang="en-GB" sz="2200" b="1" dirty="0">
              <a:latin typeface="Arial" panose="020B0604020202020204" pitchFamily="34" charset="0"/>
              <a:cs typeface="Arial" panose="020B0604020202020204" pitchFamily="34" charset="0"/>
            </a:endParaRPr>
          </a:p>
        </p:txBody>
      </p:sp>
      <p:sp>
        <p:nvSpPr>
          <p:cNvPr id="6" name="TextBox 5"/>
          <p:cNvSpPr txBox="1"/>
          <p:nvPr/>
        </p:nvSpPr>
        <p:spPr>
          <a:xfrm>
            <a:off x="999897" y="3647543"/>
            <a:ext cx="5947168" cy="769441"/>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Set out the protected characteristics which can be the basis of discrimination</a:t>
            </a:r>
          </a:p>
        </p:txBody>
      </p:sp>
      <p:sp>
        <p:nvSpPr>
          <p:cNvPr id="7" name="TextBox 6"/>
          <p:cNvSpPr txBox="1"/>
          <p:nvPr/>
        </p:nvSpPr>
        <p:spPr>
          <a:xfrm>
            <a:off x="1001219" y="4547019"/>
            <a:ext cx="5078947" cy="769441"/>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Introduce the new ‘Wellbeing </a:t>
            </a:r>
            <a:r>
              <a:rPr lang="en-GB" sz="2200" b="1" dirty="0" smtClean="0">
                <a:latin typeface="Arial" panose="020B0604020202020204" pitchFamily="34" charset="0"/>
                <a:cs typeface="Arial" panose="020B0604020202020204" pitchFamily="34" charset="0"/>
              </a:rPr>
              <a:t>Principle</a:t>
            </a:r>
            <a:r>
              <a:rPr lang="en-GB" sz="2200" b="1" dirty="0">
                <a:latin typeface="Arial" panose="020B0604020202020204" pitchFamily="34" charset="0"/>
                <a:cs typeface="Arial" panose="020B0604020202020204" pitchFamily="34" charset="0"/>
              </a:rPr>
              <a:t>’</a:t>
            </a:r>
          </a:p>
        </p:txBody>
      </p:sp>
      <p:sp>
        <p:nvSpPr>
          <p:cNvPr id="8" name="TextBox 7"/>
          <p:cNvSpPr txBox="1"/>
          <p:nvPr/>
        </p:nvSpPr>
        <p:spPr>
          <a:xfrm>
            <a:off x="999897" y="5485397"/>
            <a:ext cx="6347780" cy="769441"/>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Set out the basic rights of every person </a:t>
            </a:r>
            <a:r>
              <a:rPr lang="en-GB" sz="2200" b="1" dirty="0" smtClean="0">
                <a:latin typeface="Arial" panose="020B0604020202020204" pitchFamily="34" charset="0"/>
                <a:cs typeface="Arial" panose="020B0604020202020204" pitchFamily="34" charset="0"/>
              </a:rPr>
              <a:t/>
            </a:r>
            <a:br>
              <a:rPr lang="en-GB" sz="2200" b="1" dirty="0" smtClean="0">
                <a:latin typeface="Arial" panose="020B0604020202020204" pitchFamily="34" charset="0"/>
                <a:cs typeface="Arial" panose="020B0604020202020204" pitchFamily="34" charset="0"/>
              </a:rPr>
            </a:br>
            <a:r>
              <a:rPr lang="en-GB" sz="2200" b="1" dirty="0" smtClean="0">
                <a:latin typeface="Arial" panose="020B0604020202020204" pitchFamily="34" charset="0"/>
                <a:cs typeface="Arial" panose="020B0604020202020204" pitchFamily="34" charset="0"/>
              </a:rPr>
              <a:t>in </a:t>
            </a:r>
            <a:r>
              <a:rPr lang="en-GB" sz="2200" b="1" dirty="0">
                <a:latin typeface="Arial" panose="020B0604020202020204" pitchFamily="34" charset="0"/>
                <a:cs typeface="Arial" panose="020B0604020202020204" pitchFamily="34" charset="0"/>
              </a:rPr>
              <a:t>the United Kingdom</a:t>
            </a:r>
          </a:p>
        </p:txBody>
      </p:sp>
      <p:grpSp>
        <p:nvGrpSpPr>
          <p:cNvPr id="23" name="Group 22"/>
          <p:cNvGrpSpPr/>
          <p:nvPr/>
        </p:nvGrpSpPr>
        <p:grpSpPr>
          <a:xfrm>
            <a:off x="5555604" y="2954340"/>
            <a:ext cx="3711396" cy="4564662"/>
            <a:chOff x="5508104" y="2348880"/>
            <a:chExt cx="3711396" cy="4564662"/>
          </a:xfrm>
        </p:grpSpPr>
        <p:grpSp>
          <p:nvGrpSpPr>
            <p:cNvPr id="24" name="Group 23"/>
            <p:cNvGrpSpPr/>
            <p:nvPr/>
          </p:nvGrpSpPr>
          <p:grpSpPr>
            <a:xfrm>
              <a:off x="5508104" y="2348880"/>
              <a:ext cx="3711396" cy="4564662"/>
              <a:chOff x="4716116" y="2392730"/>
              <a:chExt cx="3711396" cy="4564662"/>
            </a:xfrm>
          </p:grpSpPr>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82173">
                <a:off x="4716116" y="2392730"/>
                <a:ext cx="3711396" cy="4564662"/>
              </a:xfrm>
              <a:prstGeom prst="rect">
                <a:avLst/>
              </a:prstGeom>
              <a:effectLst>
                <a:outerShdw blurRad="63500" sx="102000" sy="102000" algn="ctr" rotWithShape="0">
                  <a:schemeClr val="tx1">
                    <a:lumMod val="65000"/>
                    <a:lumOff val="35000"/>
                    <a:alpha val="40000"/>
                  </a:schemeClr>
                </a:outerShdw>
              </a:effectLst>
            </p:spPr>
          </p:pic>
          <p:pic>
            <p:nvPicPr>
              <p:cNvPr id="27" name="Picture 2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308198">
                <a:off x="5875925" y="2534840"/>
                <a:ext cx="1636750" cy="2465804"/>
              </a:xfrm>
              <a:prstGeom prst="rect">
                <a:avLst/>
              </a:prstGeom>
            </p:spPr>
          </p:pic>
        </p:grpSp>
        <p:pic>
          <p:nvPicPr>
            <p:cNvPr id="25" name="Picture 6" descr="\\DESIGNARCHIVE\Archive\PowerPoints\PPT symbols and documents\ABCD cards\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308855">
              <a:off x="6573886" y="2478512"/>
              <a:ext cx="1795805" cy="253702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020" y="2712980"/>
            <a:ext cx="617417" cy="872258"/>
          </a:xfrm>
          <a:prstGeom prst="rect">
            <a:avLst/>
          </a:prstGeom>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9020" y="3657246"/>
            <a:ext cx="617417" cy="872258"/>
          </a:xfrm>
          <a:prstGeom prst="rect">
            <a:avLst/>
          </a:prstGeom>
        </p:spPr>
      </p:pic>
      <p:pic>
        <p:nvPicPr>
          <p:cNvPr id="30" name="Picture 2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9020" y="4553588"/>
            <a:ext cx="617417" cy="872258"/>
          </a:xfrm>
          <a:prstGeom prst="rect">
            <a:avLst/>
          </a:prstGeom>
        </p:spPr>
      </p:pic>
      <p:pic>
        <p:nvPicPr>
          <p:cNvPr id="31" name="Picture 3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9020" y="5481530"/>
            <a:ext cx="617417" cy="872258"/>
          </a:xfrm>
          <a:prstGeom prst="rect">
            <a:avLst/>
          </a:prstGeom>
        </p:spPr>
      </p:pic>
      <p:pic>
        <p:nvPicPr>
          <p:cNvPr id="18" name="Picture 17"/>
          <p:cNvPicPr>
            <a:picLocks/>
          </p:cNvPicPr>
          <p:nvPr/>
        </p:nvPicPr>
        <p:blipFill rotWithShape="1">
          <a:blip r:embed="rId10"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sp>
        <p:nvSpPr>
          <p:cNvPr id="19" name="Rectangle 18"/>
          <p:cNvSpPr/>
          <p:nvPr/>
        </p:nvSpPr>
        <p:spPr>
          <a:xfrm>
            <a:off x="6237027" y="2324550"/>
            <a:ext cx="2657590"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t>
            </a:r>
            <a:r>
              <a:rPr lang="en-GB" b="1" dirty="0">
                <a:latin typeface="Arial" panose="020B0604020202020204" pitchFamily="34" charset="0"/>
                <a:cs typeface="Arial" panose="020B0604020202020204" pitchFamily="34" charset="0"/>
              </a:rPr>
              <a:t>a</a:t>
            </a:r>
            <a:r>
              <a:rPr lang="en-GB" b="1" dirty="0" smtClean="0">
                <a:latin typeface="Arial" panose="020B0604020202020204" pitchFamily="34" charset="0"/>
                <a:cs typeface="Arial" panose="020B0604020202020204" pitchFamily="34" charset="0"/>
              </a:rPr>
              <a:t>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12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0"/>
                                        </p:tgtEl>
                                        <p:attrNameLst>
                                          <p:attrName>style.visibility</p:attrName>
                                        </p:attrNameLst>
                                      </p:cBhvr>
                                      <p:to>
                                        <p:strVal val="hidden"/>
                                      </p:to>
                                    </p:set>
                                  </p:childTnLst>
                                </p:cTn>
                              </p:par>
                            </p:childTnLst>
                          </p:cTn>
                        </p:par>
                        <p:par>
                          <p:cTn id="29" fill="hold">
                            <p:stCondLst>
                              <p:cond delay="0"/>
                            </p:stCondLst>
                            <p:childTnLst>
                              <p:par>
                                <p:cTn id="30" presetID="1" presetClass="exit" presetSubtype="0" fill="hold" nodeType="afterEffect">
                                  <p:stCondLst>
                                    <p:cond delay="0"/>
                                  </p:stCondLst>
                                  <p:childTnLst>
                                    <p:set>
                                      <p:cBhvr>
                                        <p:cTn id="31" dur="1" fill="hold">
                                          <p:stCondLst>
                                            <p:cond delay="0"/>
                                          </p:stCondLst>
                                        </p:cTn>
                                        <p:tgtEl>
                                          <p:spTgt spid="28"/>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9"/>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0"/>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hidden"/>
                                      </p:to>
                                    </p:set>
                                  </p:childTnLst>
                                </p:cTn>
                              </p:par>
                              <p:par>
                                <p:cTn id="42" presetID="2" presetClass="entr" presetSubtype="4"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a:xfrm>
            <a:off x="255325" y="1320673"/>
            <a:ext cx="8229600" cy="2764439"/>
          </a:xfrm>
        </p:spPr>
        <p:txBody>
          <a:bodyPr>
            <a:normAutofit/>
          </a:bodyPr>
          <a:lstStyle/>
          <a:p>
            <a:pPr marL="0" indent="0">
              <a:buNone/>
            </a:pPr>
            <a:r>
              <a:rPr lang="en-GB" sz="2400" dirty="0">
                <a:solidFill>
                  <a:srgbClr val="002060"/>
                </a:solidFill>
              </a:rPr>
              <a:t>4.1</a:t>
            </a:r>
            <a:r>
              <a:rPr lang="en-GB" sz="2400" dirty="0"/>
              <a:t> </a:t>
            </a:r>
            <a:r>
              <a:rPr lang="en-GB" sz="2400" dirty="0">
                <a:solidFill>
                  <a:srgbClr val="0066CC"/>
                </a:solidFill>
              </a:rPr>
              <a:t>Understand the importance of equality and </a:t>
            </a:r>
            <a:r>
              <a:rPr lang="en-GB" sz="2400" dirty="0" smtClean="0">
                <a:solidFill>
                  <a:srgbClr val="0066CC"/>
                </a:solidFill>
              </a:rPr>
              <a:t>		 	     inclusion</a:t>
            </a:r>
            <a:endParaRPr lang="en-GB" sz="2400" dirty="0">
              <a:solidFill>
                <a:srgbClr val="0066CC"/>
              </a:solidFill>
            </a:endParaRPr>
          </a:p>
          <a:p>
            <a:pPr marL="0" indent="0">
              <a:buNone/>
            </a:pPr>
            <a:r>
              <a:rPr lang="en-GB" sz="2400" dirty="0">
                <a:solidFill>
                  <a:srgbClr val="002060"/>
                </a:solidFill>
              </a:rPr>
              <a:t>4.2</a:t>
            </a:r>
            <a:r>
              <a:rPr lang="en-GB" sz="2400" dirty="0"/>
              <a:t> </a:t>
            </a:r>
            <a:r>
              <a:rPr lang="en-GB" sz="2400" dirty="0">
                <a:solidFill>
                  <a:srgbClr val="0066CC"/>
                </a:solidFill>
              </a:rPr>
              <a:t>Work in an inclusive way</a:t>
            </a:r>
          </a:p>
          <a:p>
            <a:pPr marL="0" indent="0">
              <a:buNone/>
            </a:pPr>
            <a:r>
              <a:rPr lang="en-GB" sz="2400" dirty="0">
                <a:solidFill>
                  <a:srgbClr val="002060"/>
                </a:solidFill>
              </a:rPr>
              <a:t>4.3</a:t>
            </a:r>
            <a:r>
              <a:rPr lang="en-GB" sz="2400" dirty="0"/>
              <a:t> </a:t>
            </a:r>
            <a:r>
              <a:rPr lang="en-GB" sz="2400" dirty="0">
                <a:solidFill>
                  <a:srgbClr val="0066CC"/>
                </a:solidFill>
              </a:rPr>
              <a:t>Access information, advice and support about </a:t>
            </a:r>
            <a:r>
              <a:rPr lang="en-GB" sz="2400" dirty="0" smtClean="0">
                <a:solidFill>
                  <a:srgbClr val="0066CC"/>
                </a:solidFill>
              </a:rPr>
              <a:t>diversity</a:t>
            </a:r>
            <a:r>
              <a:rPr lang="en-GB" sz="2400" dirty="0">
                <a:solidFill>
                  <a:srgbClr val="0066CC"/>
                </a:solidFill>
              </a:rPr>
              <a:t>, equality and </a:t>
            </a:r>
            <a:r>
              <a:rPr lang="en-GB" sz="2400" dirty="0" smtClean="0">
                <a:solidFill>
                  <a:srgbClr val="0066CC"/>
                </a:solidFill>
              </a:rPr>
              <a:t>inclusion.</a:t>
            </a:r>
            <a:endParaRPr lang="en-GB" sz="2400" dirty="0">
              <a:solidFill>
                <a:srgbClr val="0066CC"/>
              </a:solidFill>
            </a:endParaRPr>
          </a:p>
          <a:p>
            <a:pPr marL="0" indent="0">
              <a:buNone/>
            </a:pPr>
            <a:endParaRPr lang="en-GB" dirty="0"/>
          </a:p>
        </p:txBody>
      </p:sp>
      <p:sp>
        <p:nvSpPr>
          <p:cNvPr id="6" name="Title Placeholder 1"/>
          <p:cNvSpPr txBox="1">
            <a:spLocks/>
          </p:cNvSpPr>
          <p:nvPr/>
        </p:nvSpPr>
        <p:spPr>
          <a:xfrm>
            <a:off x="5183850" y="5766968"/>
            <a:ext cx="2185060" cy="552173"/>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dirty="0" smtClean="0">
                <a:solidFill>
                  <a:srgbClr val="002060"/>
                </a:solidFill>
              </a:rPr>
              <a:t>Standard</a:t>
            </a:r>
            <a:endParaRPr lang="en-GB" sz="2400" dirty="0" smtClean="0">
              <a:solidFill>
                <a:srgbClr val="002060"/>
              </a:solidFill>
            </a:endParaRPr>
          </a:p>
        </p:txBody>
      </p:sp>
      <p:sp>
        <p:nvSpPr>
          <p:cNvPr id="7" name="TextBox 6"/>
          <p:cNvSpPr txBox="1"/>
          <p:nvPr/>
        </p:nvSpPr>
        <p:spPr>
          <a:xfrm>
            <a:off x="6650171" y="3114767"/>
            <a:ext cx="3135085" cy="4708981"/>
          </a:xfrm>
          <a:prstGeom prst="rect">
            <a:avLst/>
          </a:prstGeom>
          <a:noFill/>
        </p:spPr>
        <p:txBody>
          <a:bodyPr wrap="square" rtlCol="0">
            <a:spAutoFit/>
          </a:bodyPr>
          <a:lstStyle/>
          <a:p>
            <a:r>
              <a:rPr lang="en-GB" sz="30000" dirty="0" smtClean="0">
                <a:solidFill>
                  <a:srgbClr val="002060"/>
                </a:solidFill>
                <a:latin typeface="Arial" panose="020B0604020202020204" pitchFamily="34" charset="0"/>
                <a:cs typeface="Arial" panose="020B0604020202020204" pitchFamily="34" charset="0"/>
              </a:rPr>
              <a:t>4</a:t>
            </a:r>
            <a:endParaRPr lang="en-GB" sz="30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86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sp>
        <p:nvSpPr>
          <p:cNvPr id="3" name="Content Placeholder 2"/>
          <p:cNvSpPr>
            <a:spLocks noGrp="1"/>
          </p:cNvSpPr>
          <p:nvPr>
            <p:ph idx="1"/>
          </p:nvPr>
        </p:nvSpPr>
        <p:spPr>
          <a:xfrm>
            <a:off x="255325" y="1237548"/>
            <a:ext cx="8229600" cy="1241711"/>
          </a:xfrm>
        </p:spPr>
        <p:txBody>
          <a:bodyPr/>
          <a:lstStyle/>
          <a:p>
            <a:pPr marL="0" indent="0">
              <a:buNone/>
            </a:pPr>
            <a:r>
              <a:rPr lang="en-GB" dirty="0"/>
              <a:t>Working in ways that promote Equality, Diversity and Inclusion ensures that care is fair and individuals are not discriminated </a:t>
            </a:r>
            <a:r>
              <a:rPr lang="en-GB" dirty="0" smtClean="0"/>
              <a:t>against</a:t>
            </a:r>
            <a:endParaRPr lang="en-GB" dirty="0"/>
          </a:p>
        </p:txBody>
      </p:sp>
      <p:sp>
        <p:nvSpPr>
          <p:cNvPr id="4" name="Rectangle 3"/>
          <p:cNvSpPr/>
          <p:nvPr/>
        </p:nvSpPr>
        <p:spPr>
          <a:xfrm>
            <a:off x="254791" y="2504763"/>
            <a:ext cx="2743749" cy="40927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smtClean="0">
                <a:solidFill>
                  <a:srgbClr val="002060"/>
                </a:solidFill>
                <a:latin typeface="Arial" panose="020B0604020202020204" pitchFamily="34" charset="0"/>
                <a:cs typeface="Arial" panose="020B0604020202020204" pitchFamily="34" charset="0"/>
              </a:rPr>
              <a:t>Equality</a:t>
            </a:r>
            <a:endParaRPr lang="en-GB" sz="2000"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249593" y="2912438"/>
            <a:ext cx="2749194" cy="164768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prstClr val="white"/>
                </a:solidFill>
                <a:latin typeface="Arial" panose="020B0604020202020204" pitchFamily="34" charset="0"/>
                <a:cs typeface="Arial" panose="020B0604020202020204" pitchFamily="34" charset="0"/>
              </a:rPr>
              <a:t>M</a:t>
            </a:r>
            <a:r>
              <a:rPr lang="en-GB" b="1" dirty="0" smtClean="0">
                <a:solidFill>
                  <a:prstClr val="white"/>
                </a:solidFill>
                <a:latin typeface="Arial" panose="020B0604020202020204" pitchFamily="34" charset="0"/>
                <a:cs typeface="Arial" panose="020B0604020202020204" pitchFamily="34" charset="0"/>
              </a:rPr>
              <a:t>eans </a:t>
            </a:r>
            <a:r>
              <a:rPr lang="en-GB" b="1" dirty="0">
                <a:solidFill>
                  <a:prstClr val="white"/>
                </a:solidFill>
                <a:latin typeface="Arial" panose="020B0604020202020204" pitchFamily="34" charset="0"/>
                <a:cs typeface="Arial" panose="020B0604020202020204" pitchFamily="34" charset="0"/>
              </a:rPr>
              <a:t>giving everyone equality of opportunity in line with their needs</a:t>
            </a:r>
          </a:p>
        </p:txBody>
      </p:sp>
      <p:sp>
        <p:nvSpPr>
          <p:cNvPr id="6" name="Rectangle 5"/>
          <p:cNvSpPr/>
          <p:nvPr/>
        </p:nvSpPr>
        <p:spPr>
          <a:xfrm>
            <a:off x="3209768" y="2480860"/>
            <a:ext cx="2743749" cy="40927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smtClean="0">
                <a:solidFill>
                  <a:srgbClr val="002060"/>
                </a:solidFill>
                <a:latin typeface="Arial" panose="020B0604020202020204" pitchFamily="34" charset="0"/>
                <a:cs typeface="Arial" panose="020B0604020202020204" pitchFamily="34" charset="0"/>
              </a:rPr>
              <a:t>Diversity</a:t>
            </a:r>
            <a:endParaRPr lang="en-GB" sz="2000" b="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3204570" y="2888535"/>
            <a:ext cx="2749194" cy="167159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smtClean="0">
                <a:solidFill>
                  <a:prstClr val="white"/>
                </a:solidFill>
                <a:latin typeface="Arial" panose="020B0604020202020204" pitchFamily="34" charset="0"/>
                <a:cs typeface="Arial" panose="020B0604020202020204" pitchFamily="34" charset="0"/>
              </a:rPr>
              <a:t>Can </a:t>
            </a:r>
            <a:r>
              <a:rPr lang="en-GB" b="1" dirty="0">
                <a:solidFill>
                  <a:prstClr val="white"/>
                </a:solidFill>
                <a:latin typeface="Arial" panose="020B0604020202020204" pitchFamily="34" charset="0"/>
                <a:cs typeface="Arial" panose="020B0604020202020204" pitchFamily="34" charset="0"/>
              </a:rPr>
              <a:t>be described as the differences that make people </a:t>
            </a:r>
            <a:r>
              <a:rPr lang="en-GB" b="1" dirty="0" smtClean="0">
                <a:solidFill>
                  <a:prstClr val="white"/>
                </a:solidFill>
                <a:latin typeface="Arial" panose="020B0604020202020204" pitchFamily="34" charset="0"/>
                <a:cs typeface="Arial" panose="020B0604020202020204" pitchFamily="34" charset="0"/>
              </a:rPr>
              <a:t>unique </a:t>
            </a:r>
            <a:endParaRPr lang="en-GB" b="1"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141001" y="2479259"/>
            <a:ext cx="2743749" cy="40927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smtClean="0">
                <a:solidFill>
                  <a:srgbClr val="002060"/>
                </a:solidFill>
                <a:latin typeface="Arial" panose="020B0604020202020204" pitchFamily="34" charset="0"/>
                <a:cs typeface="Arial" panose="020B0604020202020204" pitchFamily="34" charset="0"/>
              </a:rPr>
              <a:t>Inclusion</a:t>
            </a:r>
            <a:endParaRPr lang="en-GB" sz="2000" b="1" dirty="0">
              <a:solidFill>
                <a:srgbClr val="002060"/>
              </a:solidFill>
              <a:latin typeface="Arial" panose="020B0604020202020204" pitchFamily="34" charset="0"/>
              <a:cs typeface="Arial" panose="020B0604020202020204" pitchFamily="34" charset="0"/>
            </a:endParaRPr>
          </a:p>
        </p:txBody>
      </p:sp>
      <p:sp>
        <p:nvSpPr>
          <p:cNvPr id="9" name="Rectangle 8"/>
          <p:cNvSpPr/>
          <p:nvPr/>
        </p:nvSpPr>
        <p:spPr>
          <a:xfrm>
            <a:off x="6135803" y="2886934"/>
            <a:ext cx="2749194" cy="167319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prstClr val="white"/>
                </a:solidFill>
                <a:latin typeface="Arial" panose="020B0604020202020204" pitchFamily="34" charset="0"/>
                <a:cs typeface="Arial" panose="020B0604020202020204" pitchFamily="34" charset="0"/>
              </a:rPr>
              <a:t>M</a:t>
            </a:r>
            <a:r>
              <a:rPr lang="en-GB" b="1" dirty="0" smtClean="0">
                <a:solidFill>
                  <a:prstClr val="white"/>
                </a:solidFill>
                <a:latin typeface="Arial" panose="020B0604020202020204" pitchFamily="34" charset="0"/>
                <a:cs typeface="Arial" panose="020B0604020202020204" pitchFamily="34" charset="0"/>
              </a:rPr>
              <a:t>eans </a:t>
            </a:r>
            <a:r>
              <a:rPr lang="en-GB" b="1" dirty="0">
                <a:solidFill>
                  <a:prstClr val="white"/>
                </a:solidFill>
                <a:latin typeface="Arial" panose="020B0604020202020204" pitchFamily="34" charset="0"/>
                <a:cs typeface="Arial" panose="020B0604020202020204" pitchFamily="34" charset="0"/>
              </a:rPr>
              <a:t>involving people within a group or within </a:t>
            </a:r>
            <a:r>
              <a:rPr lang="en-GB" b="1" dirty="0" smtClean="0">
                <a:solidFill>
                  <a:prstClr val="white"/>
                </a:solidFill>
                <a:latin typeface="Arial" panose="020B0604020202020204" pitchFamily="34" charset="0"/>
                <a:cs typeface="Arial" panose="020B0604020202020204" pitchFamily="34" charset="0"/>
              </a:rPr>
              <a:t>society</a:t>
            </a:r>
            <a:endParaRPr lang="en-GB" b="1"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254544" y="4718305"/>
            <a:ext cx="8618547" cy="40927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smtClean="0">
                <a:solidFill>
                  <a:srgbClr val="002060"/>
                </a:solidFill>
                <a:latin typeface="Arial" panose="020B0604020202020204" pitchFamily="34" charset="0"/>
                <a:cs typeface="Arial" panose="020B0604020202020204" pitchFamily="34" charset="0"/>
              </a:rPr>
              <a:t>Discrimination</a:t>
            </a:r>
            <a:endParaRPr lang="en-GB" sz="2000" b="1" dirty="0">
              <a:solidFill>
                <a:srgbClr val="002060"/>
              </a:solidFill>
              <a:latin typeface="Arial" panose="020B0604020202020204" pitchFamily="34" charset="0"/>
              <a:cs typeface="Arial" panose="020B0604020202020204" pitchFamily="34" charset="0"/>
            </a:endParaRPr>
          </a:p>
        </p:txBody>
      </p:sp>
      <p:sp>
        <p:nvSpPr>
          <p:cNvPr id="11" name="Rectangle 10"/>
          <p:cNvSpPr/>
          <p:nvPr/>
        </p:nvSpPr>
        <p:spPr>
          <a:xfrm>
            <a:off x="249345" y="5125979"/>
            <a:ext cx="8635651" cy="115606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prstClr val="white"/>
                </a:solidFill>
                <a:latin typeface="Arial" panose="020B0604020202020204" pitchFamily="34" charset="0"/>
                <a:cs typeface="Arial" panose="020B0604020202020204" pitchFamily="34" charset="0"/>
              </a:rPr>
              <a:t>M</a:t>
            </a:r>
            <a:r>
              <a:rPr lang="en-GB" b="1" dirty="0" smtClean="0">
                <a:solidFill>
                  <a:prstClr val="white"/>
                </a:solidFill>
                <a:latin typeface="Arial" panose="020B0604020202020204" pitchFamily="34" charset="0"/>
                <a:cs typeface="Arial" panose="020B0604020202020204" pitchFamily="34" charset="0"/>
              </a:rPr>
              <a:t>eans </a:t>
            </a:r>
            <a:r>
              <a:rPr lang="en-GB" b="1" dirty="0">
                <a:solidFill>
                  <a:prstClr val="white"/>
                </a:solidFill>
                <a:latin typeface="Arial" panose="020B0604020202020204" pitchFamily="34" charset="0"/>
                <a:cs typeface="Arial" panose="020B0604020202020204" pitchFamily="34" charset="0"/>
              </a:rPr>
              <a:t>to exclude people because of their differences.  It involves treating people differently because of assumptions made about a person or group of people based on their differences.</a:t>
            </a:r>
          </a:p>
        </p:txBody>
      </p:sp>
    </p:spTree>
    <p:extLst>
      <p:ext uri="{BB962C8B-B14F-4D97-AF65-F5344CB8AC3E}">
        <p14:creationId xmlns:p14="http://schemas.microsoft.com/office/powerpoint/2010/main" val="65891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1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6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1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Discrimination</a:t>
            </a:r>
            <a:endParaRPr lang="en-GB" dirty="0"/>
          </a:p>
        </p:txBody>
      </p:sp>
      <p:pic>
        <p:nvPicPr>
          <p:cNvPr id="4" name="Picture 3"/>
          <p:cNvPicPr>
            <a:picLocks/>
          </p:cNvPicPr>
          <p:nvPr/>
        </p:nvPicPr>
        <p:blipFill rotWithShape="1">
          <a:blip r:embed="rId2"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sp>
        <p:nvSpPr>
          <p:cNvPr id="5" name="Rectangle 4"/>
          <p:cNvSpPr/>
          <p:nvPr/>
        </p:nvSpPr>
        <p:spPr>
          <a:xfrm>
            <a:off x="249593" y="3381503"/>
            <a:ext cx="4200516" cy="40927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smtClean="0">
                <a:solidFill>
                  <a:srgbClr val="002060"/>
                </a:solidFill>
                <a:latin typeface="Arial" panose="020B0604020202020204" pitchFamily="34" charset="0"/>
                <a:cs typeface="Arial" panose="020B0604020202020204" pitchFamily="34" charset="0"/>
              </a:rPr>
              <a:t>Discrimination</a:t>
            </a:r>
            <a:endParaRPr lang="en-GB" sz="200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244395" y="3789177"/>
            <a:ext cx="4208852" cy="249286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chemeClr val="bg1"/>
              </a:buClr>
              <a:buFont typeface="Arial" panose="020B0604020202020204" pitchFamily="34" charset="0"/>
              <a:buChar char="■"/>
            </a:pPr>
            <a:r>
              <a:rPr lang="en-GB" b="1" dirty="0">
                <a:solidFill>
                  <a:prstClr val="white"/>
                </a:solidFill>
                <a:latin typeface="Arial" panose="020B0604020202020204" pitchFamily="34" charset="0"/>
                <a:cs typeface="Arial" panose="020B0604020202020204" pitchFamily="34" charset="0"/>
              </a:rPr>
              <a:t>Activities organised in a place without wheelchair access</a:t>
            </a:r>
          </a:p>
          <a:p>
            <a:pPr marL="285750" indent="-285750">
              <a:buClr>
                <a:schemeClr val="bg1"/>
              </a:buClr>
              <a:buFont typeface="Arial" panose="020B0604020202020204" pitchFamily="34" charset="0"/>
              <a:buChar char="■"/>
            </a:pPr>
            <a:r>
              <a:rPr lang="en-GB" b="1" dirty="0">
                <a:solidFill>
                  <a:prstClr val="white"/>
                </a:solidFill>
                <a:latin typeface="Arial" panose="020B0604020202020204" pitchFamily="34" charset="0"/>
                <a:cs typeface="Arial" panose="020B0604020202020204" pitchFamily="34" charset="0"/>
              </a:rPr>
              <a:t>Meals are only served between 8am and 5pm</a:t>
            </a:r>
          </a:p>
          <a:p>
            <a:pPr marL="285750" indent="-285750">
              <a:buClr>
                <a:schemeClr val="bg1"/>
              </a:buClr>
              <a:buFont typeface="Arial" panose="020B0604020202020204" pitchFamily="34" charset="0"/>
              <a:buChar char="■"/>
            </a:pPr>
            <a:r>
              <a:rPr lang="en-GB" b="1" dirty="0">
                <a:solidFill>
                  <a:prstClr val="white"/>
                </a:solidFill>
                <a:latin typeface="Arial" panose="020B0604020202020204" pitchFamily="34" charset="0"/>
                <a:cs typeface="Arial" panose="020B0604020202020204" pitchFamily="34" charset="0"/>
              </a:rPr>
              <a:t>Complaint forms are only produced in English </a:t>
            </a:r>
          </a:p>
          <a:p>
            <a:pPr marL="285750" indent="-285750">
              <a:buClr>
                <a:schemeClr val="bg1"/>
              </a:buClr>
              <a:buFont typeface="Arial" panose="020B0604020202020204" pitchFamily="34" charset="0"/>
              <a:buChar char="■"/>
            </a:pPr>
            <a:r>
              <a:rPr lang="en-GB" b="1" dirty="0">
                <a:solidFill>
                  <a:prstClr val="white"/>
                </a:solidFill>
                <a:latin typeface="Arial" panose="020B0604020202020204" pitchFamily="34" charset="0"/>
                <a:cs typeface="Arial" panose="020B0604020202020204" pitchFamily="34" charset="0"/>
              </a:rPr>
              <a:t>Smaller portions of food are given to  women than men</a:t>
            </a:r>
          </a:p>
        </p:txBody>
      </p:sp>
      <p:sp>
        <p:nvSpPr>
          <p:cNvPr id="7" name="Rectangle 6"/>
          <p:cNvSpPr/>
          <p:nvPr/>
        </p:nvSpPr>
        <p:spPr>
          <a:xfrm>
            <a:off x="4734308" y="3675086"/>
            <a:ext cx="4119166" cy="40927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smtClean="0">
                <a:solidFill>
                  <a:srgbClr val="002060"/>
                </a:solidFill>
                <a:latin typeface="Arial" panose="020B0604020202020204" pitchFamily="34" charset="0"/>
                <a:cs typeface="Arial" panose="020B0604020202020204" pitchFamily="34" charset="0"/>
              </a:rPr>
              <a:t>Diversity</a:t>
            </a:r>
            <a:endParaRPr lang="en-GB" sz="2000" b="1"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4726379" y="4084362"/>
            <a:ext cx="4127341" cy="2185203"/>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chemeClr val="bg1"/>
              </a:buClr>
              <a:buFont typeface="Arial" panose="020B0604020202020204" pitchFamily="34" charset="0"/>
              <a:buChar char="■"/>
            </a:pPr>
            <a:r>
              <a:rPr lang="en-GB" b="1" dirty="0">
                <a:solidFill>
                  <a:prstClr val="white"/>
                </a:solidFill>
                <a:latin typeface="Arial" panose="020B0604020202020204" pitchFamily="34" charset="0"/>
                <a:cs typeface="Arial" panose="020B0604020202020204" pitchFamily="34" charset="0"/>
              </a:rPr>
              <a:t>Meals are supplied that meet </a:t>
            </a:r>
            <a:r>
              <a:rPr lang="en-GB" b="1" dirty="0" smtClean="0">
                <a:solidFill>
                  <a:prstClr val="white"/>
                </a:solidFill>
                <a:latin typeface="Arial" panose="020B0604020202020204" pitchFamily="34" charset="0"/>
                <a:cs typeface="Arial" panose="020B0604020202020204" pitchFamily="34" charset="0"/>
              </a:rPr>
              <a:t>individuals’ </a:t>
            </a:r>
            <a:r>
              <a:rPr lang="en-GB" b="1" dirty="0">
                <a:solidFill>
                  <a:prstClr val="white"/>
                </a:solidFill>
                <a:latin typeface="Arial" panose="020B0604020202020204" pitchFamily="34" charset="0"/>
                <a:cs typeface="Arial" panose="020B0604020202020204" pitchFamily="34" charset="0"/>
              </a:rPr>
              <a:t>preferences</a:t>
            </a:r>
          </a:p>
          <a:p>
            <a:pPr marL="285750" indent="-285750">
              <a:buClr>
                <a:schemeClr val="bg1"/>
              </a:buClr>
              <a:buFont typeface="Arial" panose="020B0604020202020204" pitchFamily="34" charset="0"/>
              <a:buChar char="■"/>
            </a:pPr>
            <a:r>
              <a:rPr lang="en-GB" b="1" dirty="0" smtClean="0">
                <a:solidFill>
                  <a:prstClr val="white"/>
                </a:solidFill>
                <a:latin typeface="Arial" panose="020B0604020202020204" pitchFamily="34" charset="0"/>
                <a:cs typeface="Arial" panose="020B0604020202020204" pitchFamily="34" charset="0"/>
              </a:rPr>
              <a:t>Individuals </a:t>
            </a:r>
            <a:r>
              <a:rPr lang="en-GB" b="1" dirty="0">
                <a:solidFill>
                  <a:prstClr val="white"/>
                </a:solidFill>
                <a:latin typeface="Arial" panose="020B0604020202020204" pitchFamily="34" charset="0"/>
                <a:cs typeface="Arial" panose="020B0604020202020204" pitchFamily="34" charset="0"/>
              </a:rPr>
              <a:t>are given the support they need to take part in </a:t>
            </a:r>
            <a:r>
              <a:rPr lang="en-GB" b="1" dirty="0" smtClean="0">
                <a:solidFill>
                  <a:prstClr val="white"/>
                </a:solidFill>
                <a:latin typeface="Arial" panose="020B0604020202020204" pitchFamily="34" charset="0"/>
                <a:cs typeface="Arial" panose="020B0604020202020204" pitchFamily="34" charset="0"/>
              </a:rPr>
              <a:t>activities. </a:t>
            </a:r>
            <a:endParaRPr lang="en-GB" b="1" dirty="0">
              <a:solidFill>
                <a:prstClr val="white"/>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255322" y="1128693"/>
            <a:ext cx="5147951" cy="151753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2154AC"/>
              </a:buClr>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b="1"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b="1"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b="1"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b="1"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Direct or deliberate </a:t>
            </a:r>
            <a:br>
              <a:rPr lang="en-GB" dirty="0" smtClean="0"/>
            </a:br>
            <a:r>
              <a:rPr lang="en-GB" dirty="0" smtClean="0"/>
              <a:t>discrimination is done on </a:t>
            </a:r>
            <a:br>
              <a:rPr lang="en-GB" dirty="0" smtClean="0"/>
            </a:br>
            <a:r>
              <a:rPr lang="en-GB" dirty="0" smtClean="0"/>
              <a:t>purpose and is easy to recognise </a:t>
            </a:r>
          </a:p>
          <a:p>
            <a:r>
              <a:rPr lang="en-GB" dirty="0" smtClean="0"/>
              <a:t>Unintentional or inadvertent discrimination may not be as </a:t>
            </a:r>
            <a:br>
              <a:rPr lang="en-GB" dirty="0" smtClean="0"/>
            </a:br>
            <a:r>
              <a:rPr lang="en-GB" dirty="0" smtClean="0"/>
              <a:t>easy to recognise.</a:t>
            </a:r>
            <a:endParaRPr lang="en-GB"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8139"/>
          <a:stretch/>
        </p:blipFill>
        <p:spPr>
          <a:xfrm>
            <a:off x="5300341" y="1280546"/>
            <a:ext cx="3565254" cy="2184482"/>
          </a:xfrm>
          <a:prstGeom prst="rect">
            <a:avLst/>
          </a:prstGeom>
        </p:spPr>
      </p:pic>
    </p:spTree>
    <p:extLst>
      <p:ext uri="{BB962C8B-B14F-4D97-AF65-F5344CB8AC3E}">
        <p14:creationId xmlns:p14="http://schemas.microsoft.com/office/powerpoint/2010/main" val="387913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24" y="87202"/>
            <a:ext cx="8674919" cy="920234"/>
          </a:xfrm>
        </p:spPr>
        <p:txBody>
          <a:bodyPr>
            <a:normAutofit/>
          </a:bodyPr>
          <a:lstStyle/>
          <a:p>
            <a:r>
              <a:rPr lang="en-GB" dirty="0"/>
              <a:t>Reducing the likelihood of discrimination</a:t>
            </a:r>
          </a:p>
        </p:txBody>
      </p:sp>
      <p:sp>
        <p:nvSpPr>
          <p:cNvPr id="3" name="Content Placeholder 2"/>
          <p:cNvSpPr>
            <a:spLocks noGrp="1"/>
          </p:cNvSpPr>
          <p:nvPr>
            <p:ph idx="1"/>
          </p:nvPr>
        </p:nvSpPr>
        <p:spPr>
          <a:xfrm>
            <a:off x="255326" y="1225672"/>
            <a:ext cx="5136072" cy="5008875"/>
          </a:xfrm>
        </p:spPr>
        <p:txBody>
          <a:bodyPr>
            <a:normAutofit/>
          </a:bodyPr>
          <a:lstStyle/>
          <a:p>
            <a:pPr marL="0" indent="0">
              <a:spcBef>
                <a:spcPts val="600"/>
              </a:spcBef>
              <a:buNone/>
            </a:pPr>
            <a:r>
              <a:rPr lang="en-GB" dirty="0"/>
              <a:t>Ways of working that promote equality, diversity and inclusion reduce the likelihood of discrimination. You should:</a:t>
            </a:r>
          </a:p>
          <a:p>
            <a:pPr>
              <a:spcBef>
                <a:spcPts val="600"/>
              </a:spcBef>
            </a:pPr>
            <a:r>
              <a:rPr lang="en-GB" dirty="0"/>
              <a:t>Provide care that is person centred care </a:t>
            </a:r>
          </a:p>
          <a:p>
            <a:pPr>
              <a:spcBef>
                <a:spcPts val="600"/>
              </a:spcBef>
            </a:pPr>
            <a:r>
              <a:rPr lang="en-GB" dirty="0"/>
              <a:t>Treat the individuals you </a:t>
            </a:r>
            <a:r>
              <a:rPr lang="en-GB" dirty="0" smtClean="0"/>
              <a:t/>
            </a:r>
            <a:br>
              <a:rPr lang="en-GB" dirty="0" smtClean="0"/>
            </a:br>
            <a:r>
              <a:rPr lang="en-GB" dirty="0" smtClean="0"/>
              <a:t>support </a:t>
            </a:r>
            <a:r>
              <a:rPr lang="en-GB" dirty="0"/>
              <a:t>as unique </a:t>
            </a:r>
          </a:p>
          <a:p>
            <a:pPr>
              <a:spcBef>
                <a:spcPts val="600"/>
              </a:spcBef>
            </a:pPr>
            <a:r>
              <a:rPr lang="en-GB" dirty="0"/>
              <a:t>Work in non-judgemental ways</a:t>
            </a:r>
          </a:p>
          <a:p>
            <a:pPr>
              <a:spcBef>
                <a:spcPts val="600"/>
              </a:spcBef>
            </a:pPr>
            <a:r>
              <a:rPr lang="en-GB" dirty="0"/>
              <a:t>Follow the agreed ways </a:t>
            </a:r>
            <a:r>
              <a:rPr lang="en-GB" dirty="0" smtClean="0"/>
              <a:t/>
            </a:r>
            <a:br>
              <a:rPr lang="en-GB" dirty="0" smtClean="0"/>
            </a:br>
            <a:r>
              <a:rPr lang="en-GB" dirty="0" smtClean="0"/>
              <a:t>of </a:t>
            </a:r>
            <a:r>
              <a:rPr lang="en-GB" dirty="0"/>
              <a:t>working </a:t>
            </a:r>
          </a:p>
          <a:p>
            <a:pPr>
              <a:spcBef>
                <a:spcPts val="600"/>
              </a:spcBef>
            </a:pPr>
            <a:r>
              <a:rPr lang="en-GB" dirty="0" smtClean="0"/>
              <a:t>Work </a:t>
            </a:r>
            <a:r>
              <a:rPr lang="en-GB" dirty="0"/>
              <a:t>in an inclusive way </a:t>
            </a:r>
          </a:p>
          <a:p>
            <a:pPr>
              <a:spcBef>
                <a:spcPts val="600"/>
              </a:spcBef>
            </a:pPr>
            <a:r>
              <a:rPr lang="en-GB" dirty="0"/>
              <a:t>Challenge discriminatory </a:t>
            </a:r>
            <a:r>
              <a:rPr lang="en-GB" dirty="0" smtClean="0"/>
              <a:t>practice.</a:t>
            </a:r>
            <a:endParaRPr lang="en-GB" dirty="0"/>
          </a:p>
          <a:p>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129" r="24945"/>
          <a:stretch/>
        </p:blipFill>
        <p:spPr>
          <a:xfrm>
            <a:off x="5404834" y="1273172"/>
            <a:ext cx="3471970" cy="4711992"/>
          </a:xfrm>
          <a:prstGeom prst="rect">
            <a:avLst/>
          </a:prstGeom>
        </p:spPr>
      </p:pic>
    </p:spTree>
    <p:extLst>
      <p:ext uri="{BB962C8B-B14F-4D97-AF65-F5344CB8AC3E}">
        <p14:creationId xmlns:p14="http://schemas.microsoft.com/office/powerpoint/2010/main" val="407850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70502" y="2780956"/>
            <a:ext cx="2743409" cy="1745513"/>
          </a:xfrm>
          <a:prstGeom prst="rect">
            <a:avLst/>
          </a:prstGeom>
          <a:solidFill>
            <a:srgbClr val="2154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Legislation</a:t>
            </a:r>
          </a:p>
        </p:txBody>
      </p:sp>
      <p:sp>
        <p:nvSpPr>
          <p:cNvPr id="5" name="Rectangle 4"/>
          <p:cNvSpPr/>
          <p:nvPr/>
        </p:nvSpPr>
        <p:spPr>
          <a:xfrm>
            <a:off x="4589815" y="1277163"/>
            <a:ext cx="4239891" cy="136825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4663715" y="1351246"/>
            <a:ext cx="3949589" cy="1015663"/>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The Human Rights Act </a:t>
            </a:r>
            <a:r>
              <a:rPr lang="en-GB" sz="2000" b="1" dirty="0" smtClean="0">
                <a:solidFill>
                  <a:schemeClr val="bg1"/>
                </a:solidFill>
                <a:latin typeface="Arial" panose="020B0604020202020204" pitchFamily="34" charset="0"/>
                <a:cs typeface="Arial" panose="020B0604020202020204" pitchFamily="34" charset="0"/>
              </a:rPr>
              <a:t>1998</a:t>
            </a:r>
            <a:endParaRPr lang="en-GB" sz="2000" b="1"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Sets out the basic rights of every human being in the UK </a:t>
            </a:r>
          </a:p>
        </p:txBody>
      </p:sp>
      <p:sp>
        <p:nvSpPr>
          <p:cNvPr id="9" name="TextBox 8"/>
          <p:cNvSpPr txBox="1"/>
          <p:nvPr/>
        </p:nvSpPr>
        <p:spPr>
          <a:xfrm>
            <a:off x="3285946" y="2995946"/>
            <a:ext cx="2496917" cy="1323439"/>
          </a:xfrm>
          <a:prstGeom prst="rect">
            <a:avLst/>
          </a:prstGeom>
          <a:noFill/>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Legislation relating to equality, diversity and discrimination</a:t>
            </a:r>
          </a:p>
        </p:txBody>
      </p:sp>
      <p:pic>
        <p:nvPicPr>
          <p:cNvPr id="18" name="Picture 17"/>
          <p:cNvPicPr>
            <a:picLocks/>
          </p:cNvPicPr>
          <p:nvPr/>
        </p:nvPicPr>
        <p:blipFill rotWithShape="1">
          <a:blip r:embed="rId3"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sp>
        <p:nvSpPr>
          <p:cNvPr id="10" name="Rectangle 9"/>
          <p:cNvSpPr/>
          <p:nvPr/>
        </p:nvSpPr>
        <p:spPr>
          <a:xfrm>
            <a:off x="6010611" y="2785342"/>
            <a:ext cx="2819095" cy="3509232"/>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p:cNvSpPr txBox="1"/>
          <p:nvPr/>
        </p:nvSpPr>
        <p:spPr>
          <a:xfrm>
            <a:off x="6136053" y="2861218"/>
            <a:ext cx="2548502" cy="1938992"/>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The Care </a:t>
            </a:r>
            <a:r>
              <a:rPr lang="en-GB" sz="2000" b="1" dirty="0" smtClean="0">
                <a:solidFill>
                  <a:schemeClr val="bg1"/>
                </a:solidFill>
                <a:latin typeface="Arial" panose="020B0604020202020204" pitchFamily="34" charset="0"/>
                <a:cs typeface="Arial" panose="020B0604020202020204" pitchFamily="34" charset="0"/>
              </a:rPr>
              <a:t>Act 2014</a:t>
            </a:r>
            <a:endParaRPr lang="en-GB" sz="2000" b="1" dirty="0">
              <a:solidFill>
                <a:schemeClr val="bg1"/>
              </a:solidFill>
              <a:latin typeface="Arial" panose="020B0604020202020204" pitchFamily="34" charset="0"/>
              <a:cs typeface="Arial" panose="020B0604020202020204" pitchFamily="34" charset="0"/>
            </a:endParaRPr>
          </a:p>
          <a:p>
            <a:pPr indent="-252000">
              <a:buClr>
                <a:schemeClr val="bg1"/>
              </a:buClr>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Introduces the wellbeing principle</a:t>
            </a:r>
          </a:p>
          <a:p>
            <a:pPr indent="-252000">
              <a:buClr>
                <a:schemeClr val="bg1"/>
              </a:buClr>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Makes care and support clearer and fairer</a:t>
            </a:r>
          </a:p>
        </p:txBody>
      </p:sp>
      <p:sp>
        <p:nvSpPr>
          <p:cNvPr id="4" name="Rectangle 3"/>
          <p:cNvSpPr/>
          <p:nvPr/>
        </p:nvSpPr>
        <p:spPr>
          <a:xfrm>
            <a:off x="3170502" y="4607626"/>
            <a:ext cx="2743409" cy="168694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extBox 22"/>
          <p:cNvSpPr txBox="1"/>
          <p:nvPr/>
        </p:nvSpPr>
        <p:spPr>
          <a:xfrm>
            <a:off x="3192352" y="4636383"/>
            <a:ext cx="2721559" cy="1631216"/>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The Health and Social Care Act </a:t>
            </a:r>
            <a:r>
              <a:rPr lang="en-GB" sz="2000" b="1" dirty="0" smtClean="0">
                <a:solidFill>
                  <a:schemeClr val="bg1"/>
                </a:solidFill>
                <a:latin typeface="Arial" panose="020B0604020202020204" pitchFamily="34" charset="0"/>
                <a:cs typeface="Arial" panose="020B0604020202020204" pitchFamily="34" charset="0"/>
              </a:rPr>
              <a:t>2010</a:t>
            </a:r>
            <a:endParaRPr lang="en-GB" sz="2000" b="1"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Aims to give individuals a greater voice in their </a:t>
            </a:r>
            <a:r>
              <a:rPr lang="en-GB" sz="2000" dirty="0" smtClean="0">
                <a:solidFill>
                  <a:schemeClr val="bg1"/>
                </a:solidFill>
                <a:latin typeface="Arial" panose="020B0604020202020204" pitchFamily="34" charset="0"/>
                <a:cs typeface="Arial" panose="020B0604020202020204" pitchFamily="34" charset="0"/>
              </a:rPr>
              <a:t>care</a:t>
            </a:r>
            <a:endParaRPr lang="en-GB" sz="2000"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241780" y="2785341"/>
            <a:ext cx="2819095" cy="348225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TextBox 20"/>
          <p:cNvSpPr txBox="1"/>
          <p:nvPr/>
        </p:nvSpPr>
        <p:spPr>
          <a:xfrm>
            <a:off x="256305" y="2855885"/>
            <a:ext cx="2902322" cy="3170099"/>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The Equality </a:t>
            </a:r>
            <a:r>
              <a:rPr lang="en-GB" sz="2000" b="1" dirty="0" smtClean="0">
                <a:solidFill>
                  <a:schemeClr val="bg1"/>
                </a:solidFill>
                <a:latin typeface="Arial" panose="020B0604020202020204" pitchFamily="34" charset="0"/>
                <a:cs typeface="Arial" panose="020B0604020202020204" pitchFamily="34" charset="0"/>
              </a:rPr>
              <a:t>Act 2010</a:t>
            </a:r>
            <a:endParaRPr lang="en-GB" sz="2000" b="1" dirty="0">
              <a:solidFill>
                <a:schemeClr val="bg1"/>
              </a:solidFill>
              <a:latin typeface="Arial" panose="020B0604020202020204" pitchFamily="34" charset="0"/>
              <a:cs typeface="Arial" panose="020B0604020202020204" pitchFamily="34" charset="0"/>
            </a:endParaRPr>
          </a:p>
          <a:p>
            <a:pPr indent="-252000">
              <a:buClr>
                <a:schemeClr val="bg1"/>
              </a:buClr>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Makes it unlawful to treat people unlawfully because of protected characteristics. </a:t>
            </a:r>
          </a:p>
          <a:p>
            <a:pPr indent="-252000">
              <a:buClr>
                <a:schemeClr val="bg1"/>
              </a:buClr>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Protects those associated with individuals with </a:t>
            </a:r>
            <a:r>
              <a:rPr lang="en-GB" sz="2000" dirty="0" smtClean="0">
                <a:solidFill>
                  <a:schemeClr val="bg1"/>
                </a:solidFill>
                <a:latin typeface="Arial" panose="020B0604020202020204" pitchFamily="34" charset="0"/>
                <a:cs typeface="Arial" panose="020B0604020202020204" pitchFamily="34" charset="0"/>
              </a:rPr>
              <a:t>protected characteristics </a:t>
            </a:r>
            <a:endParaRPr lang="en-GB" sz="20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241780" y="1303745"/>
            <a:ext cx="4239891" cy="134167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p:cNvSpPr txBox="1"/>
          <p:nvPr/>
        </p:nvSpPr>
        <p:spPr>
          <a:xfrm>
            <a:off x="303805" y="1331908"/>
            <a:ext cx="4213491" cy="1323439"/>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The Mental Capacity </a:t>
            </a:r>
            <a:r>
              <a:rPr lang="en-GB" sz="2000" b="1" dirty="0" smtClean="0">
                <a:solidFill>
                  <a:schemeClr val="bg1"/>
                </a:solidFill>
                <a:latin typeface="Arial" panose="020B0604020202020204" pitchFamily="34" charset="0"/>
                <a:cs typeface="Arial" panose="020B0604020202020204" pitchFamily="34" charset="0"/>
              </a:rPr>
              <a:t>Act 2005</a:t>
            </a:r>
            <a:endParaRPr lang="en-GB" sz="2000" b="1"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Protects people who do not have the capacity to make their own </a:t>
            </a:r>
            <a:r>
              <a:rPr lang="en-GB" sz="2000" dirty="0" smtClean="0">
                <a:solidFill>
                  <a:schemeClr val="bg1"/>
                </a:solidFill>
                <a:latin typeface="Arial" panose="020B0604020202020204" pitchFamily="34" charset="0"/>
                <a:cs typeface="Arial" panose="020B0604020202020204" pitchFamily="34" charset="0"/>
              </a:rPr>
              <a:t>decisions</a:t>
            </a:r>
            <a:endParaRPr lang="en-GB" sz="2000" dirty="0">
              <a:solidFill>
                <a:schemeClr val="bg1"/>
              </a:solidFill>
              <a:latin typeface="Arial" panose="020B0604020202020204" pitchFamily="34" charset="0"/>
              <a:cs typeface="Arial" panose="020B0604020202020204" pitchFamily="34" charset="0"/>
            </a:endParaRPr>
          </a:p>
        </p:txBody>
      </p:sp>
      <p:sp>
        <p:nvSpPr>
          <p:cNvPr id="15" name="Down Arrow 14"/>
          <p:cNvSpPr/>
          <p:nvPr/>
        </p:nvSpPr>
        <p:spPr>
          <a:xfrm>
            <a:off x="5231302" y="4306191"/>
            <a:ext cx="356260" cy="502130"/>
          </a:xfrm>
          <a:prstGeom prst="down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Down Arrow 15"/>
          <p:cNvSpPr/>
          <p:nvPr/>
        </p:nvSpPr>
        <p:spPr>
          <a:xfrm rot="16200000">
            <a:off x="5735791" y="2844861"/>
            <a:ext cx="356260" cy="502130"/>
          </a:xfrm>
          <a:prstGeom prst="down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Down Arrow 16"/>
          <p:cNvSpPr/>
          <p:nvPr/>
        </p:nvSpPr>
        <p:spPr>
          <a:xfrm rot="10800000">
            <a:off x="3605223" y="2434440"/>
            <a:ext cx="356260" cy="502130"/>
          </a:xfrm>
          <a:prstGeom prst="down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Down Arrow 24"/>
          <p:cNvSpPr/>
          <p:nvPr/>
        </p:nvSpPr>
        <p:spPr>
          <a:xfrm rot="5400000">
            <a:off x="2916127" y="3579649"/>
            <a:ext cx="356260" cy="502130"/>
          </a:xfrm>
          <a:prstGeom prst="down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Down Arrow 25"/>
          <p:cNvSpPr/>
          <p:nvPr/>
        </p:nvSpPr>
        <p:spPr>
          <a:xfrm rot="10800000">
            <a:off x="5112552" y="2424005"/>
            <a:ext cx="356260" cy="502130"/>
          </a:xfrm>
          <a:prstGeom prst="down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949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Effect transition="in" filter="fade">
                                      <p:cBhvr>
                                        <p:cTn id="33" dur="500"/>
                                        <p:tgtEl>
                                          <p:spTgt spid="2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
                                            <p:txEl>
                                              <p:pRg st="1" end="1"/>
                                            </p:txEl>
                                          </p:spTgt>
                                        </p:tgtEl>
                                        <p:attrNameLst>
                                          <p:attrName>style.visibility</p:attrName>
                                        </p:attrNameLst>
                                      </p:cBhvr>
                                      <p:to>
                                        <p:strVal val="visible"/>
                                      </p:to>
                                    </p:set>
                                    <p:animEffect transition="in" filter="fade">
                                      <p:cBhvr>
                                        <p:cTn id="38" dur="500"/>
                                        <p:tgtEl>
                                          <p:spTgt spid="24">
                                            <p:txEl>
                                              <p:pRg st="1" end="1"/>
                                            </p:txEl>
                                          </p:spTgt>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500"/>
                                        <p:tgtEl>
                                          <p:spTgt spid="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Effect transition="in" filter="fade">
                                      <p:cBhvr>
                                        <p:cTn id="51" dur="500"/>
                                        <p:tgtEl>
                                          <p:spTgt spid="7">
                                            <p:txEl>
                                              <p:pRg st="1" end="1"/>
                                            </p:txEl>
                                          </p:spTgt>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animEffect transition="in" filter="fade">
                                      <p:cBhvr>
                                        <p:cTn id="59" dur="500"/>
                                        <p:tgtEl>
                                          <p:spTgt spid="2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1">
                                            <p:txEl>
                                              <p:pRg st="1" end="1"/>
                                            </p:txEl>
                                          </p:spTgt>
                                        </p:tgtEl>
                                        <p:attrNameLst>
                                          <p:attrName>style.visibility</p:attrName>
                                        </p:attrNameLst>
                                      </p:cBhvr>
                                      <p:to>
                                        <p:strVal val="visible"/>
                                      </p:to>
                                    </p:set>
                                    <p:animEffect transition="in" filter="fade">
                                      <p:cBhvr>
                                        <p:cTn id="64" dur="500"/>
                                        <p:tgtEl>
                                          <p:spTgt spid="21">
                                            <p:txEl>
                                              <p:pRg st="1" end="1"/>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21">
                                            <p:txEl>
                                              <p:pRg st="2" end="2"/>
                                            </p:txEl>
                                          </p:spTgt>
                                        </p:tgtEl>
                                        <p:attrNameLst>
                                          <p:attrName>style.visibility</p:attrName>
                                        </p:attrNameLst>
                                      </p:cBhvr>
                                      <p:to>
                                        <p:strVal val="visible"/>
                                      </p:to>
                                    </p:set>
                                    <p:animEffect transition="in" filter="fade">
                                      <p:cBhvr>
                                        <p:cTn id="67" dur="500"/>
                                        <p:tgtEl>
                                          <p:spTgt spid="21">
                                            <p:txEl>
                                              <p:pRg st="2" end="2"/>
                                            </p:txEl>
                                          </p:spTgt>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
                                        <p:tgtEl>
                                          <p:spTgt spid="4"/>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23">
                                            <p:txEl>
                                              <p:pRg st="0" end="0"/>
                                            </p:txEl>
                                          </p:spTgt>
                                        </p:tgtEl>
                                        <p:attrNameLst>
                                          <p:attrName>style.visibility</p:attrName>
                                        </p:attrNameLst>
                                      </p:cBhvr>
                                      <p:to>
                                        <p:strVal val="visible"/>
                                      </p:to>
                                    </p:set>
                                    <p:animEffect transition="in" filter="fade">
                                      <p:cBhvr>
                                        <p:cTn id="75" dur="500"/>
                                        <p:tgtEl>
                                          <p:spTgt spid="23">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fade">
                                      <p:cBhvr>
                                        <p:cTn id="80" dur="500"/>
                                        <p:tgtEl>
                                          <p:spTgt spid="23">
                                            <p:txEl>
                                              <p:pRg st="1" end="1"/>
                                            </p:txEl>
                                          </p:spTgt>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500"/>
                                        <p:tgtEl>
                                          <p:spTgt spid="10"/>
                                        </p:tgtEl>
                                      </p:cBhvr>
                                    </p:animEffect>
                                  </p:childTnLst>
                                </p:cTn>
                              </p:par>
                            </p:childTnLst>
                          </p:cTn>
                        </p:par>
                        <p:par>
                          <p:cTn id="85" fill="hold">
                            <p:stCondLst>
                              <p:cond delay="1000"/>
                            </p:stCondLst>
                            <p:childTnLst>
                              <p:par>
                                <p:cTn id="86" presetID="10" presetClass="entr" presetSubtype="0" fill="hold" nodeType="afterEffect">
                                  <p:stCondLst>
                                    <p:cond delay="0"/>
                                  </p:stCondLst>
                                  <p:childTnLst>
                                    <p:set>
                                      <p:cBhvr>
                                        <p:cTn id="87" dur="1" fill="hold">
                                          <p:stCondLst>
                                            <p:cond delay="0"/>
                                          </p:stCondLst>
                                        </p:cTn>
                                        <p:tgtEl>
                                          <p:spTgt spid="20">
                                            <p:txEl>
                                              <p:pRg st="0" end="0"/>
                                            </p:txEl>
                                          </p:spTgt>
                                        </p:tgtEl>
                                        <p:attrNameLst>
                                          <p:attrName>style.visibility</p:attrName>
                                        </p:attrNameLst>
                                      </p:cBhvr>
                                      <p:to>
                                        <p:strVal val="visible"/>
                                      </p:to>
                                    </p:set>
                                    <p:animEffect transition="in" filter="fade">
                                      <p:cBhvr>
                                        <p:cTn id="88" dur="500"/>
                                        <p:tgtEl>
                                          <p:spTgt spid="20">
                                            <p:txEl>
                                              <p:pRg st="0" end="0"/>
                                            </p:txEl>
                                          </p:spTgt>
                                        </p:tgtEl>
                                      </p:cBhvr>
                                    </p:animEffect>
                                  </p:childTnLst>
                                </p:cTn>
                              </p:par>
                            </p:childTnLst>
                          </p:cTn>
                        </p:par>
                        <p:par>
                          <p:cTn id="89" fill="hold">
                            <p:stCondLst>
                              <p:cond delay="1500"/>
                            </p:stCondLst>
                            <p:childTnLst>
                              <p:par>
                                <p:cTn id="90" presetID="10" presetClass="entr" presetSubtype="0" fill="hold"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500"/>
                                        <p:tgtEl>
                                          <p:spTgt spid="20">
                                            <p:txEl>
                                              <p:pRg st="1" end="1"/>
                                            </p:txEl>
                                          </p:spTgt>
                                        </p:tgtEl>
                                      </p:cBhvr>
                                    </p:animEffect>
                                  </p:childTnLst>
                                </p:cTn>
                              </p:par>
                              <p:par>
                                <p:cTn id="93" presetID="10" presetClass="entr" presetSubtype="0" fill="hold" nodeType="withEffect">
                                  <p:stCondLst>
                                    <p:cond delay="0"/>
                                  </p:stCondLst>
                                  <p:childTnLst>
                                    <p:set>
                                      <p:cBhvr>
                                        <p:cTn id="94" dur="1" fill="hold">
                                          <p:stCondLst>
                                            <p:cond delay="0"/>
                                          </p:stCondLst>
                                        </p:cTn>
                                        <p:tgtEl>
                                          <p:spTgt spid="20">
                                            <p:txEl>
                                              <p:pRg st="2" end="2"/>
                                            </p:txEl>
                                          </p:spTgt>
                                        </p:tgtEl>
                                        <p:attrNameLst>
                                          <p:attrName>style.visibility</p:attrName>
                                        </p:attrNameLst>
                                      </p:cBhvr>
                                      <p:to>
                                        <p:strVal val="visible"/>
                                      </p:to>
                                    </p:set>
                                    <p:animEffect transition="in" filter="fade">
                                      <p:cBhvr>
                                        <p:cTn id="95"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9" grpId="0"/>
      <p:bldP spid="10" grpId="0" animBg="1"/>
      <p:bldP spid="4" grpId="0" animBg="1"/>
      <p:bldP spid="22" grpId="0" animBg="1"/>
      <p:bldP spid="19" grpId="0" animBg="1"/>
      <p:bldP spid="15" grpId="0" animBg="1"/>
      <p:bldP spid="16" grpId="0" animBg="1"/>
      <p:bldP spid="17"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a:t>
            </a:r>
            <a:r>
              <a:rPr lang="en-GB" dirty="0" smtClean="0"/>
              <a:t>ode </a:t>
            </a:r>
            <a:r>
              <a:rPr lang="en-GB" dirty="0"/>
              <a:t>of </a:t>
            </a:r>
            <a:r>
              <a:rPr lang="en-GB" dirty="0" smtClean="0"/>
              <a:t>conduct</a:t>
            </a:r>
            <a:endParaRPr lang="en-GB" dirty="0"/>
          </a:p>
        </p:txBody>
      </p:sp>
      <p:sp>
        <p:nvSpPr>
          <p:cNvPr id="4" name="Content Placeholder 2"/>
          <p:cNvSpPr txBox="1">
            <a:spLocks/>
          </p:cNvSpPr>
          <p:nvPr/>
        </p:nvSpPr>
        <p:spPr>
          <a:xfrm>
            <a:off x="160324" y="1259316"/>
            <a:ext cx="6394857" cy="559868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2154AC"/>
              </a:buClr>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b="1"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b="1"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b="1"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b="1"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t>The code of conduct for Healthcare Support Workers and Adult Social Care Workers includes the following principles:</a:t>
            </a:r>
          </a:p>
          <a:p>
            <a:r>
              <a:rPr lang="en-GB" dirty="0" smtClean="0"/>
              <a:t>Be accountable </a:t>
            </a:r>
          </a:p>
          <a:p>
            <a:r>
              <a:rPr lang="en-GB" dirty="0" smtClean="0"/>
              <a:t>Promote and uphold privacy, </a:t>
            </a:r>
            <a:br>
              <a:rPr lang="en-GB" dirty="0" smtClean="0"/>
            </a:br>
            <a:r>
              <a:rPr lang="en-GB" dirty="0" smtClean="0"/>
              <a:t>dignity, rights, health and wellbeing </a:t>
            </a:r>
          </a:p>
          <a:p>
            <a:r>
              <a:rPr lang="en-GB" dirty="0" smtClean="0"/>
              <a:t>Work in collaboration </a:t>
            </a:r>
          </a:p>
          <a:p>
            <a:r>
              <a:rPr lang="en-GB" dirty="0" smtClean="0"/>
              <a:t>Communicate in an open, and effective way </a:t>
            </a:r>
          </a:p>
          <a:p>
            <a:r>
              <a:rPr lang="en-GB" dirty="0" smtClean="0"/>
              <a:t>Respect a person’s right to confidentiality </a:t>
            </a:r>
          </a:p>
          <a:p>
            <a:r>
              <a:rPr lang="en-GB" dirty="0" smtClean="0"/>
              <a:t>Strive to improve the quality of care </a:t>
            </a:r>
            <a:br>
              <a:rPr lang="en-GB" dirty="0" smtClean="0"/>
            </a:br>
            <a:r>
              <a:rPr lang="en-GB" dirty="0" smtClean="0"/>
              <a:t>and support</a:t>
            </a:r>
          </a:p>
          <a:p>
            <a:r>
              <a:rPr lang="en-GB" dirty="0" smtClean="0"/>
              <a:t>Uphold and promote equality, diversity </a:t>
            </a:r>
            <a:br>
              <a:rPr lang="en-GB" dirty="0" smtClean="0"/>
            </a:br>
            <a:r>
              <a:rPr lang="en-GB" dirty="0" smtClean="0"/>
              <a:t>and inclusion.</a:t>
            </a:r>
          </a:p>
          <a:p>
            <a:endParaRPr lang="en-GB"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47058" r="21862"/>
          <a:stretch/>
        </p:blipFill>
        <p:spPr>
          <a:xfrm>
            <a:off x="6555181" y="1259316"/>
            <a:ext cx="2339437" cy="5017905"/>
          </a:xfrm>
          <a:prstGeom prst="rect">
            <a:avLst/>
          </a:prstGeom>
        </p:spPr>
      </p:pic>
    </p:spTree>
    <p:extLst>
      <p:ext uri="{BB962C8B-B14F-4D97-AF65-F5344CB8AC3E}">
        <p14:creationId xmlns:p14="http://schemas.microsoft.com/office/powerpoint/2010/main" val="84076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Challenging </a:t>
            </a:r>
            <a:r>
              <a:rPr lang="en-GB" dirty="0" smtClean="0"/>
              <a:t>discrimination</a:t>
            </a:r>
            <a:endParaRPr lang="en-GB" dirty="0"/>
          </a:p>
        </p:txBody>
      </p:sp>
      <p:sp>
        <p:nvSpPr>
          <p:cNvPr id="3" name="Content Placeholder 2"/>
          <p:cNvSpPr>
            <a:spLocks noGrp="1"/>
          </p:cNvSpPr>
          <p:nvPr>
            <p:ph idx="1"/>
          </p:nvPr>
        </p:nvSpPr>
        <p:spPr>
          <a:xfrm>
            <a:off x="255324" y="1359304"/>
            <a:ext cx="8657783" cy="1572869"/>
          </a:xfrm>
        </p:spPr>
        <p:txBody>
          <a:bodyPr/>
          <a:lstStyle/>
          <a:p>
            <a:pPr marL="0" indent="0">
              <a:buNone/>
            </a:pPr>
            <a:r>
              <a:rPr lang="en-GB" dirty="0"/>
              <a:t>Discrimination and discriminatory behaviour does not uphold an individual’s </a:t>
            </a:r>
            <a:r>
              <a:rPr lang="en-GB" dirty="0" smtClean="0"/>
              <a:t>rights and </a:t>
            </a:r>
            <a:r>
              <a:rPr lang="en-GB" dirty="0"/>
              <a:t>must be challenged. It can take courage to recognise and change discriminatory </a:t>
            </a:r>
            <a:r>
              <a:rPr lang="en-GB" dirty="0" smtClean="0"/>
              <a:t>practice</a:t>
            </a:r>
            <a:endParaRPr lang="en-GB" dirty="0"/>
          </a:p>
        </p:txBody>
      </p:sp>
      <p:grpSp>
        <p:nvGrpSpPr>
          <p:cNvPr id="4" name="Group 3"/>
          <p:cNvGrpSpPr/>
          <p:nvPr/>
        </p:nvGrpSpPr>
        <p:grpSpPr>
          <a:xfrm>
            <a:off x="191306" y="2654319"/>
            <a:ext cx="8726752" cy="1485394"/>
            <a:chOff x="167866" y="4771303"/>
            <a:chExt cx="8726752" cy="1485394"/>
          </a:xfrm>
        </p:grpSpPr>
        <p:sp>
          <p:nvSpPr>
            <p:cNvPr id="5" name="Rectangle 4"/>
            <p:cNvSpPr/>
            <p:nvPr/>
          </p:nvSpPr>
          <p:spPr>
            <a:xfrm>
              <a:off x="255325" y="4817345"/>
              <a:ext cx="8639293" cy="462052"/>
            </a:xfrm>
            <a:prstGeom prst="rect">
              <a:avLst/>
            </a:prstGeom>
            <a:gradFill flip="none" rotWithShape="1">
              <a:gsLst>
                <a:gs pos="1000">
                  <a:schemeClr val="bg1"/>
                </a:gs>
                <a:gs pos="67000">
                  <a:srgbClr val="0070C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250375" y="5279397"/>
              <a:ext cx="8639293" cy="97730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866" y="4771303"/>
              <a:ext cx="1013234" cy="527144"/>
            </a:xfrm>
            <a:prstGeom prst="rect">
              <a:avLst/>
            </a:prstGeom>
          </p:spPr>
        </p:pic>
      </p:grpSp>
      <p:sp>
        <p:nvSpPr>
          <p:cNvPr id="11" name="TextBox 10"/>
          <p:cNvSpPr txBox="1"/>
          <p:nvPr/>
        </p:nvSpPr>
        <p:spPr>
          <a:xfrm>
            <a:off x="278764" y="3192096"/>
            <a:ext cx="8544601" cy="923330"/>
          </a:xfrm>
          <a:prstGeom prst="rect">
            <a:avLst/>
          </a:prstGeom>
          <a:no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Courage</a:t>
            </a:r>
          </a:p>
          <a:p>
            <a:r>
              <a:rPr lang="en-GB" dirty="0" smtClean="0">
                <a:solidFill>
                  <a:schemeClr val="bg1"/>
                </a:solidFill>
                <a:latin typeface="Arial" panose="020B0604020202020204" pitchFamily="34" charset="0"/>
                <a:cs typeface="Arial" panose="020B0604020202020204" pitchFamily="34" charset="0"/>
              </a:rPr>
              <a:t>Be courageous to </a:t>
            </a:r>
            <a:r>
              <a:rPr lang="en-GB" dirty="0">
                <a:solidFill>
                  <a:schemeClr val="bg1"/>
                </a:solidFill>
                <a:latin typeface="Arial" panose="020B0604020202020204" pitchFamily="34" charset="0"/>
                <a:cs typeface="Arial" panose="020B0604020202020204" pitchFamily="34" charset="0"/>
              </a:rPr>
              <a:t>challenge or confront situations that you know are not right and that do </a:t>
            </a:r>
            <a:r>
              <a:rPr lang="en-GB" dirty="0" smtClean="0">
                <a:solidFill>
                  <a:schemeClr val="bg1"/>
                </a:solidFill>
                <a:latin typeface="Arial" panose="020B0604020202020204" pitchFamily="34" charset="0"/>
                <a:cs typeface="Arial" panose="020B0604020202020204" pitchFamily="34" charset="0"/>
              </a:rPr>
              <a:t>not </a:t>
            </a:r>
            <a:r>
              <a:rPr lang="en-GB" dirty="0">
                <a:solidFill>
                  <a:schemeClr val="bg1"/>
                </a:solidFill>
                <a:latin typeface="Arial" panose="020B0604020202020204" pitchFamily="34" charset="0"/>
                <a:cs typeface="Arial" panose="020B0604020202020204" pitchFamily="34" charset="0"/>
              </a:rPr>
              <a:t>promote the wellbeing of all </a:t>
            </a:r>
            <a:r>
              <a:rPr lang="en-GB" dirty="0" smtClean="0">
                <a:solidFill>
                  <a:schemeClr val="bg1"/>
                </a:solidFill>
                <a:latin typeface="Arial" panose="020B0604020202020204" pitchFamily="34" charset="0"/>
                <a:cs typeface="Arial" panose="020B0604020202020204" pitchFamily="34" charset="0"/>
              </a:rPr>
              <a:t>individuals.</a:t>
            </a:r>
            <a:endParaRPr lang="en-GB"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44197" b="15479"/>
          <a:stretch/>
        </p:blipFill>
        <p:spPr>
          <a:xfrm>
            <a:off x="255015" y="4321020"/>
            <a:ext cx="8662733" cy="2008528"/>
          </a:xfrm>
          <a:prstGeom prst="rect">
            <a:avLst/>
          </a:prstGeom>
        </p:spPr>
      </p:pic>
      <p:pic>
        <p:nvPicPr>
          <p:cNvPr id="13" name="Picture 12"/>
          <p:cNvPicPr>
            <a:picLocks/>
          </p:cNvPicPr>
          <p:nvPr/>
        </p:nvPicPr>
        <p:blipFill rotWithShape="1">
          <a:blip r:embed="rId5"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spTree>
    <p:extLst>
      <p:ext uri="{BB962C8B-B14F-4D97-AF65-F5344CB8AC3E}">
        <p14:creationId xmlns:p14="http://schemas.microsoft.com/office/powerpoint/2010/main" val="173609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a:t>
            </a:r>
            <a:r>
              <a:rPr lang="en-GB" dirty="0" smtClean="0"/>
              <a:t>check</a:t>
            </a:r>
            <a:endParaRPr lang="en-GB" dirty="0"/>
          </a:p>
        </p:txBody>
      </p:sp>
      <p:sp>
        <p:nvSpPr>
          <p:cNvPr id="4" name="Rectangle 3"/>
          <p:cNvSpPr/>
          <p:nvPr/>
        </p:nvSpPr>
        <p:spPr>
          <a:xfrm>
            <a:off x="-201880" y="1217711"/>
            <a:ext cx="9619013" cy="1200329"/>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255324" y="1233132"/>
            <a:ext cx="8639293" cy="1200329"/>
          </a:xfrm>
          <a:prstGeom prst="rect">
            <a:avLst/>
          </a:prstGeom>
        </p:spPr>
        <p:txBody>
          <a:bodyPr wrap="square">
            <a:spAutoFit/>
          </a:bodyPr>
          <a:lstStyle/>
          <a:p>
            <a:r>
              <a:rPr lang="en-GB" sz="2400" b="1" dirty="0">
                <a:solidFill>
                  <a:schemeClr val="bg1"/>
                </a:solidFill>
                <a:latin typeface="Arial" panose="020B0604020202020204" pitchFamily="34" charset="0"/>
                <a:cs typeface="Arial" panose="020B0604020202020204" pitchFamily="34" charset="0"/>
              </a:rPr>
              <a:t>Working in ways that promote equality, diversity and inclusion will help to reduce the likelihood of which of the following happening?</a:t>
            </a:r>
          </a:p>
        </p:txBody>
      </p:sp>
      <p:sp>
        <p:nvSpPr>
          <p:cNvPr id="22" name="TextBox 21"/>
          <p:cNvSpPr txBox="1"/>
          <p:nvPr/>
        </p:nvSpPr>
        <p:spPr>
          <a:xfrm>
            <a:off x="1046578" y="2627824"/>
            <a:ext cx="5769858" cy="769441"/>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People being discriminated against or treated unfairly</a:t>
            </a:r>
          </a:p>
        </p:txBody>
      </p:sp>
      <p:sp>
        <p:nvSpPr>
          <p:cNvPr id="23" name="TextBox 22"/>
          <p:cNvSpPr txBox="1"/>
          <p:nvPr/>
        </p:nvSpPr>
        <p:spPr>
          <a:xfrm>
            <a:off x="1046578" y="3718303"/>
            <a:ext cx="6054865"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People’s individuality being valued</a:t>
            </a:r>
          </a:p>
        </p:txBody>
      </p:sp>
      <p:sp>
        <p:nvSpPr>
          <p:cNvPr id="24" name="TextBox 23"/>
          <p:cNvSpPr txBox="1"/>
          <p:nvPr/>
        </p:nvSpPr>
        <p:spPr>
          <a:xfrm>
            <a:off x="1047900" y="4631415"/>
            <a:ext cx="5768535"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People being respected </a:t>
            </a:r>
          </a:p>
        </p:txBody>
      </p:sp>
      <p:sp>
        <p:nvSpPr>
          <p:cNvPr id="25" name="TextBox 24"/>
          <p:cNvSpPr txBox="1"/>
          <p:nvPr/>
        </p:nvSpPr>
        <p:spPr>
          <a:xfrm>
            <a:off x="1046579" y="5437652"/>
            <a:ext cx="5472974" cy="769441"/>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People feeling included in groups </a:t>
            </a:r>
            <a:r>
              <a:rPr lang="en-GB" sz="2200" b="1" dirty="0" smtClean="0">
                <a:latin typeface="Arial" panose="020B0604020202020204" pitchFamily="34" charset="0"/>
                <a:cs typeface="Arial" panose="020B0604020202020204" pitchFamily="34" charset="0"/>
              </a:rPr>
              <a:t/>
            </a:r>
            <a:br>
              <a:rPr lang="en-GB" sz="2200" b="1" dirty="0" smtClean="0">
                <a:latin typeface="Arial" panose="020B0604020202020204" pitchFamily="34" charset="0"/>
                <a:cs typeface="Arial" panose="020B0604020202020204" pitchFamily="34" charset="0"/>
              </a:rPr>
            </a:br>
            <a:r>
              <a:rPr lang="en-GB" sz="2200" b="1" dirty="0" smtClean="0">
                <a:latin typeface="Arial" panose="020B0604020202020204" pitchFamily="34" charset="0"/>
                <a:cs typeface="Arial" panose="020B0604020202020204" pitchFamily="34" charset="0"/>
              </a:rPr>
              <a:t>and </a:t>
            </a:r>
            <a:r>
              <a:rPr lang="en-GB" sz="2200" b="1" dirty="0">
                <a:latin typeface="Arial" panose="020B0604020202020204" pitchFamily="34" charset="0"/>
                <a:cs typeface="Arial" panose="020B0604020202020204" pitchFamily="34" charset="0"/>
              </a:rPr>
              <a:t>society </a:t>
            </a:r>
          </a:p>
        </p:txBody>
      </p:sp>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895" y="2542593"/>
            <a:ext cx="617417" cy="872258"/>
          </a:xfrm>
          <a:prstGeom prst="rect">
            <a:avLst/>
          </a:prstGeom>
        </p:spPr>
      </p:pic>
      <p:pic>
        <p:nvPicPr>
          <p:cNvPr id="37" name="Picture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0895" y="3486859"/>
            <a:ext cx="617417" cy="872258"/>
          </a:xfrm>
          <a:prstGeom prst="rect">
            <a:avLst/>
          </a:prstGeom>
        </p:spPr>
      </p:pic>
      <p:pic>
        <p:nvPicPr>
          <p:cNvPr id="38" name="Picture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0895" y="4422963"/>
            <a:ext cx="617417" cy="872258"/>
          </a:xfrm>
          <a:prstGeom prst="rect">
            <a:avLst/>
          </a:prstGeom>
        </p:spPr>
      </p:pic>
      <p:pic>
        <p:nvPicPr>
          <p:cNvPr id="39" name="Picture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895" y="5350905"/>
            <a:ext cx="617417" cy="872258"/>
          </a:xfrm>
          <a:prstGeom prst="rect">
            <a:avLst/>
          </a:prstGeom>
        </p:spPr>
      </p:pic>
      <p:grpSp>
        <p:nvGrpSpPr>
          <p:cNvPr id="16" name="Group 15"/>
          <p:cNvGrpSpPr/>
          <p:nvPr/>
        </p:nvGrpSpPr>
        <p:grpSpPr>
          <a:xfrm>
            <a:off x="5408854" y="2978848"/>
            <a:ext cx="3711396" cy="4564662"/>
            <a:chOff x="5432604" y="2420888"/>
            <a:chExt cx="3711396" cy="4564662"/>
          </a:xfrm>
        </p:grpSpPr>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82173">
              <a:off x="5432604" y="2420888"/>
              <a:ext cx="3711396" cy="4564662"/>
            </a:xfrm>
            <a:prstGeom prst="rect">
              <a:avLst/>
            </a:prstGeom>
            <a:effectLst>
              <a:outerShdw blurRad="63500" sx="102000" sy="102000" algn="ctr" rotWithShape="0">
                <a:schemeClr val="tx1">
                  <a:lumMod val="65000"/>
                  <a:lumOff val="35000"/>
                  <a:alpha val="40000"/>
                </a:schemeClr>
              </a:outerShdw>
            </a:effectLst>
          </p:spPr>
        </p:pic>
        <p:pic>
          <p:nvPicPr>
            <p:cNvPr id="18" name="Picture 2" descr="\\DESIGNARCHIVE\Archive\PowerPoints\PPT symbols and documents\ABCD cards\A.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4624"/>
            <a:stretch/>
          </p:blipFill>
          <p:spPr bwMode="auto">
            <a:xfrm rot="385857">
              <a:off x="6473422" y="2556201"/>
              <a:ext cx="1897871" cy="2557254"/>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p:cNvPicPr>
            <a:picLocks/>
          </p:cNvPicPr>
          <p:nvPr/>
        </p:nvPicPr>
        <p:blipFill rotWithShape="1">
          <a:blip r:embed="rId9"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sp>
        <p:nvSpPr>
          <p:cNvPr id="20" name="Rectangle 19"/>
          <p:cNvSpPr/>
          <p:nvPr/>
        </p:nvSpPr>
        <p:spPr>
          <a:xfrm>
            <a:off x="6237027" y="2474678"/>
            <a:ext cx="2657590"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t>
            </a:r>
            <a:r>
              <a:rPr lang="en-GB" b="1" dirty="0">
                <a:latin typeface="Arial" panose="020B0604020202020204" pitchFamily="34" charset="0"/>
                <a:cs typeface="Arial" panose="020B0604020202020204" pitchFamily="34" charset="0"/>
              </a:rPr>
              <a:t>a</a:t>
            </a:r>
            <a:r>
              <a:rPr lang="en-GB" b="1" dirty="0" smtClean="0">
                <a:latin typeface="Arial" panose="020B0604020202020204" pitchFamily="34" charset="0"/>
                <a:cs typeface="Arial" panose="020B0604020202020204" pitchFamily="34" charset="0"/>
              </a:rPr>
              <a:t>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49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2" presetClass="entr" presetSubtype="4"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3" grpId="1"/>
      <p:bldP spid="24" grpId="0"/>
      <p:bldP spid="24" grpId="1"/>
      <p:bldP spid="25" grpId="0"/>
      <p:bldP spid="25" grpId="1"/>
      <p:bldP spid="20"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5058</TotalTime>
  <Words>1693</Words>
  <Application>Microsoft Office PowerPoint</Application>
  <PresentationFormat>On-screen Show (4:3)</PresentationFormat>
  <Paragraphs>194</Paragraphs>
  <Slides>11</Slides>
  <Notes>9</Notes>
  <HiddenSlides>0</HiddenSlides>
  <MMClips>0</MMClips>
  <ScaleCrop>false</ScaleCrop>
  <HeadingPairs>
    <vt:vector size="4" baseType="variant">
      <vt:variant>
        <vt:lpstr>Theme</vt:lpstr>
      </vt:variant>
      <vt:variant>
        <vt:i4>29</vt:i4>
      </vt:variant>
      <vt:variant>
        <vt:lpstr>Slide Titles</vt:lpstr>
      </vt:variant>
      <vt:variant>
        <vt:i4>11</vt:i4>
      </vt:variant>
    </vt:vector>
  </HeadingPairs>
  <TitlesOfParts>
    <vt:vector size="40" baseType="lpstr">
      <vt:lpstr>Custom Design</vt:lpstr>
      <vt:lpstr>1_Custom Design</vt:lpstr>
      <vt:lpstr>Office Theme</vt:lpstr>
      <vt:lpstr>1_Office Theme</vt:lpstr>
      <vt:lpstr>2_Office Theme</vt:lpstr>
      <vt:lpstr>2_Custom Design</vt:lpstr>
      <vt:lpstr>3_Office Theme</vt:lpstr>
      <vt:lpstr>4_Office Theme</vt:lpstr>
      <vt:lpstr>3_Custom Design</vt:lpstr>
      <vt:lpstr>5_Office Theme</vt:lpstr>
      <vt:lpstr>6_Office Theme</vt:lpstr>
      <vt:lpstr>7_Office Theme</vt:lpstr>
      <vt:lpstr>4_Custom Design</vt:lpstr>
      <vt:lpstr>8_Office Theme</vt:lpstr>
      <vt:lpstr>9_Office Theme</vt:lpstr>
      <vt:lpstr>10_Office Theme</vt:lpstr>
      <vt:lpstr>5_Custom Design</vt:lpstr>
      <vt:lpstr>11_Office Theme</vt:lpstr>
      <vt:lpstr>12_Office Theme</vt:lpstr>
      <vt:lpstr>6_Custom Design</vt:lpstr>
      <vt:lpstr>13_Office Theme</vt:lpstr>
      <vt:lpstr>14_Office Theme</vt:lpstr>
      <vt:lpstr>15_Office Theme</vt:lpstr>
      <vt:lpstr>7_Custom Design</vt:lpstr>
      <vt:lpstr>16_Office Theme</vt:lpstr>
      <vt:lpstr>17_Office Theme</vt:lpstr>
      <vt:lpstr>8_Custom Design</vt:lpstr>
      <vt:lpstr>18_Office Theme</vt:lpstr>
      <vt:lpstr>19_Office Theme</vt:lpstr>
      <vt:lpstr>PowerPoint Presentation</vt:lpstr>
      <vt:lpstr>Learning outcomes</vt:lpstr>
      <vt:lpstr>Definitions</vt:lpstr>
      <vt:lpstr>Discrimination</vt:lpstr>
      <vt:lpstr>Reducing the likelihood of discrimination</vt:lpstr>
      <vt:lpstr>Legislation</vt:lpstr>
      <vt:lpstr>The code of conduct</vt:lpstr>
      <vt:lpstr>Challenging discrimination</vt:lpstr>
      <vt:lpstr>Knowledge check</vt:lpstr>
      <vt:lpstr>Knowledge check</vt:lpstr>
      <vt:lpstr>Knowledge check</vt:lpstr>
    </vt:vector>
  </TitlesOfParts>
  <Company>Highfield.co.uk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Craven</dc:creator>
  <cp:lastModifiedBy>Ellen Dunwell</cp:lastModifiedBy>
  <cp:revision>528</cp:revision>
  <cp:lastPrinted>2015-04-02T14:54:04Z</cp:lastPrinted>
  <dcterms:created xsi:type="dcterms:W3CDTF">2015-01-20T17:14:44Z</dcterms:created>
  <dcterms:modified xsi:type="dcterms:W3CDTF">2015-06-16T14:57:37Z</dcterms:modified>
</cp:coreProperties>
</file>